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2" r:id="rId5"/>
    <p:sldMasterId id="2147483673" r:id="rId6"/>
    <p:sldMasterId id="214748367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Lst>
  <p:sldSz cy="6858000" cx="9144000"/>
  <p:notesSz cx="6858000" cy="9296400"/>
  <p:embeddedFontLst>
    <p:embeddedFont>
      <p:font typeface="Palatino Linotype"/>
      <p:regular r:id="rId78"/>
      <p:bold r:id="rId79"/>
      <p:italic r:id="rId80"/>
      <p:boldItalic r:id="rId81"/>
    </p:embeddedFont>
    <p:embeddedFont>
      <p:font typeface="Average"/>
      <p:regular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5" name="Snigdha Chaturved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E70D33A-CF9D-489E-BF68-ADBBE2959DEF}">
  <a:tblStyle styleId="{9E70D33A-CF9D-489E-BF68-ADBBE2959DEF}" styleName="Table_0">
    <a:wholeTbl>
      <a:tcTxStyle b="off" i="off">
        <a:font>
          <a:latin typeface="Arial"/>
          <a:ea typeface="Arial"/>
          <a:cs typeface="Arial"/>
        </a:font>
        <a:schemeClr val="dk1"/>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band1H>
      <a:tcTxStyle/>
      <a:tcStyle>
        <a:tcBdr>
          <a:top>
            <a:ln cap="flat" cmpd="sng" w="9525">
              <a:solidFill>
                <a:schemeClr val="accent1"/>
              </a:solidFill>
              <a:prstDash val="solid"/>
              <a:round/>
              <a:headEnd len="med" w="med" type="none"/>
              <a:tailEnd len="med" w="med" type="none"/>
            </a:ln>
          </a:top>
          <a:bottom>
            <a:ln cap="flat" cmpd="sng" w="9525">
              <a:solidFill>
                <a:schemeClr val="accent1"/>
              </a:solidFill>
              <a:prstDash val="solid"/>
              <a:round/>
              <a:headEnd len="med" w="med" type="none"/>
              <a:tailEnd len="med" w="med" type="none"/>
            </a:ln>
          </a:bottom>
        </a:tcBdr>
      </a:tcStyle>
    </a:band1H>
    <a:band2H>
      <a:tcTxStyle/>
    </a:band2H>
    <a:band1V>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1V>
    <a:band2V>
      <a:tcTxStyle/>
      <a:tcStyle>
        <a:tcBdr>
          <a:left>
            <a:ln cap="flat" cmpd="sng" w="9525">
              <a:solidFill>
                <a:schemeClr val="accent1"/>
              </a:solidFill>
              <a:prstDash val="solid"/>
              <a:round/>
              <a:headEnd len="med" w="med" type="none"/>
              <a:tailEnd len="med" w="med" type="none"/>
            </a:ln>
          </a:left>
          <a:right>
            <a:ln cap="flat" cmpd="sng" w="9525">
              <a:solidFill>
                <a:schemeClr val="accent1"/>
              </a:solidFill>
              <a:prstDash val="solid"/>
              <a:round/>
              <a:headEnd len="med" w="med" type="none"/>
              <a:tailEnd len="med" w="med"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med" w="med" type="none"/>
              <a:tailEnd len="med" w="med"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 styleId="{9863A7FA-3ADC-4C5E-BC1D-12DFBBBE6E8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PalatinoLinotype-italic.fntdata"/><Relationship Id="rId82" Type="http://schemas.openxmlformats.org/officeDocument/2006/relationships/font" Target="fonts/Average-regular.fntdata"/><Relationship Id="rId81" Type="http://schemas.openxmlformats.org/officeDocument/2006/relationships/font" Target="fonts/PalatinoLinotype-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font" Target="fonts/PalatinoLinotype-bold.fntdata"/><Relationship Id="rId34" Type="http://schemas.openxmlformats.org/officeDocument/2006/relationships/slide" Target="slides/slide26.xml"/><Relationship Id="rId78" Type="http://schemas.openxmlformats.org/officeDocument/2006/relationships/font" Target="fonts/PalatinoLinotype-regular.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1-06T22:53:33.225">
    <p:pos x="288" y="576"/>
    <p:text>Again, you need to discuss how you link this to slide 4 where you talked about intermediate representation, knowledge etc.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7-11-06T22:57:23.701">
    <p:pos x="1495" y="1097"/>
    <p:text>This claim about representation is a big one. You might have to clarify how you reached to this conclusion</p:text>
  </p:cm>
  <p:cm authorId="0" idx="3" dt="2017-11-06T22:56:04.983">
    <p:pos x="240" y="384"/>
    <p:text>By symbols do you mean computer symbols?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7-11-06T22:59:10.727">
    <p:pos x="288" y="96"/>
    <p:text>What value is this slide adding?</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7-11-06T23:08:28.897">
    <p:pos x="114" y="432"/>
    <p:text>how big was the train set?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65138"/>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3" y="0"/>
            <a:ext cx="2971800" cy="465138"/>
          </a:xfrm>
          <a:prstGeom prst="rect">
            <a:avLst/>
          </a:prstGeom>
          <a:noFill/>
          <a:ln>
            <a:noFill/>
          </a:ln>
        </p:spPr>
        <p:txBody>
          <a:bodyPr anchorCtr="0" anchor="t" bIns="91425" lIns="91425" rIns="91425" wrap="square" tIns="91425"/>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6" name="Shape 6"/>
          <p:cNvSpPr txBox="1"/>
          <p:nvPr>
            <p:ph idx="1" type="body"/>
          </p:nvPr>
        </p:nvSpPr>
        <p:spPr>
          <a:xfrm>
            <a:off x="685800" y="4416425"/>
            <a:ext cx="5486400" cy="4183063"/>
          </a:xfrm>
          <a:prstGeom prst="rect">
            <a:avLst/>
          </a:prstGeom>
          <a:noFill/>
          <a:ln>
            <a:noFill/>
          </a:ln>
        </p:spPr>
        <p:txBody>
          <a:bodyPr anchorCtr="0" anchor="t" bIns="91425" lIns="91425" rIns="91425" wrap="square" tIns="91425"/>
          <a:lstStyle>
            <a:lvl1pPr indent="0" lvl="0" marL="0" marR="0" rtl="0" algn="l">
              <a:spcBef>
                <a:spcPts val="360"/>
              </a:spcBef>
              <a:spcAft>
                <a:spcPts val="0"/>
              </a:spcAft>
              <a:buChar char="●"/>
              <a:defRPr b="0" i="0" sz="1200" u="none" cap="none" strike="noStrike">
                <a:solidFill>
                  <a:schemeClr val="dk1"/>
                </a:solidFill>
                <a:latin typeface="Arial"/>
                <a:ea typeface="Arial"/>
                <a:cs typeface="Arial"/>
                <a:sym typeface="Arial"/>
              </a:defRPr>
            </a:lvl1pPr>
            <a:lvl2pPr indent="0" lvl="1" marL="457200" marR="0" rtl="0" algn="l">
              <a:spcBef>
                <a:spcPts val="360"/>
              </a:spcBef>
              <a:spcAft>
                <a:spcPts val="0"/>
              </a:spcAft>
              <a:buChar char="○"/>
              <a:defRPr b="0" i="0" sz="1200" u="none" cap="none" strike="noStrike">
                <a:solidFill>
                  <a:schemeClr val="dk1"/>
                </a:solidFill>
                <a:latin typeface="Arial"/>
                <a:ea typeface="Arial"/>
                <a:cs typeface="Arial"/>
                <a:sym typeface="Arial"/>
              </a:defRPr>
            </a:lvl2pPr>
            <a:lvl3pPr indent="0" lvl="2" marL="914400" marR="0" rtl="0" algn="l">
              <a:spcBef>
                <a:spcPts val="360"/>
              </a:spcBef>
              <a:spcAft>
                <a:spcPts val="0"/>
              </a:spcAft>
              <a:buChar char="■"/>
              <a:defRPr b="0" i="0" sz="1200" u="none" cap="none" strike="noStrike">
                <a:solidFill>
                  <a:schemeClr val="dk1"/>
                </a:solidFill>
                <a:latin typeface="Arial"/>
                <a:ea typeface="Arial"/>
                <a:cs typeface="Arial"/>
                <a:sym typeface="Arial"/>
              </a:defRPr>
            </a:lvl3pPr>
            <a:lvl4pPr indent="0" lvl="3" marL="1371600" marR="0" rtl="0" algn="l">
              <a:spcBef>
                <a:spcPts val="360"/>
              </a:spcBef>
              <a:spcAft>
                <a:spcPts val="0"/>
              </a:spcAft>
              <a:buChar char="●"/>
              <a:defRPr b="0" i="0" sz="1200" u="none" cap="none" strike="noStrike">
                <a:solidFill>
                  <a:schemeClr val="dk1"/>
                </a:solidFill>
                <a:latin typeface="Arial"/>
                <a:ea typeface="Arial"/>
                <a:cs typeface="Arial"/>
                <a:sym typeface="Arial"/>
              </a:defRPr>
            </a:lvl4pPr>
            <a:lvl5pPr indent="0" lvl="4" marL="1828800" marR="0" rtl="0" algn="l">
              <a:spcBef>
                <a:spcPts val="360"/>
              </a:spcBef>
              <a:spcAft>
                <a:spcPts val="0"/>
              </a:spcAft>
              <a:buChar char="○"/>
              <a:defRPr b="0" i="0" sz="1200" u="none" cap="none" strike="noStrike">
                <a:solidFill>
                  <a:schemeClr val="dk1"/>
                </a:solidFill>
                <a:latin typeface="Arial"/>
                <a:ea typeface="Arial"/>
                <a:cs typeface="Arial"/>
                <a:sym typeface="Arial"/>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29675"/>
            <a:ext cx="2971800" cy="465138"/>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3" y="8829675"/>
            <a:ext cx="2971800" cy="465138"/>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184" name="Shape 184"/>
          <p:cNvSpPr txBox="1"/>
          <p:nvPr>
            <p:ph idx="1" type="body"/>
          </p:nvPr>
        </p:nvSpPr>
        <p:spPr>
          <a:xfrm>
            <a:off x="685800" y="4416425"/>
            <a:ext cx="5486400" cy="41832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Hi all, I’m Daniel, </a:t>
            </a:r>
            <a:r>
              <a:rPr b="0" i="0" lang="en-US" sz="1200" u="none" cap="none" strike="noStrike">
                <a:solidFill>
                  <a:schemeClr val="dk1"/>
                </a:solidFill>
                <a:latin typeface="Arial"/>
                <a:ea typeface="Arial"/>
                <a:cs typeface="Arial"/>
                <a:sym typeface="Arial"/>
              </a:rPr>
              <a:t>PhD student at </a:t>
            </a:r>
            <a:r>
              <a:rPr b="0" i="0" lang="en-US" sz="1200" u="none" cap="none" strike="noStrike">
                <a:solidFill>
                  <a:schemeClr val="dk1"/>
                </a:solidFill>
                <a:latin typeface="Arial"/>
                <a:ea typeface="Arial"/>
                <a:cs typeface="Arial"/>
                <a:sym typeface="Arial"/>
              </a:rPr>
              <a:t>working with Dan; I</a:t>
            </a:r>
            <a:r>
              <a:rPr lang="en-US"/>
              <a:t>’ll present multiple snippets of two works we have to jointly </a:t>
            </a:r>
            <a:r>
              <a:rPr b="0" i="0" lang="en-US" sz="1200" u="none" cap="none" strike="noStrike">
                <a:solidFill>
                  <a:schemeClr val="dk1"/>
                </a:solidFill>
                <a:latin typeface="Arial"/>
                <a:ea typeface="Arial"/>
                <a:cs typeface="Arial"/>
                <a:sym typeface="Arial"/>
              </a:rPr>
              <a:t>jointly some colleagues at AI2. </a:t>
            </a:r>
          </a:p>
          <a:p>
            <a:pPr indent="0" lvl="0" marL="0" marR="0" rtl="0" algn="l">
              <a:spcBef>
                <a:spcPts val="0"/>
              </a:spcBef>
              <a:spcAft>
                <a:spcPts val="0"/>
              </a:spcAft>
              <a:buSzPct val="25000"/>
              <a:buNone/>
            </a:pPr>
            <a:r>
              <a:rPr lang="en-US"/>
              <a:t>Feel free to stop me. </a:t>
            </a:r>
          </a:p>
        </p:txBody>
      </p:sp>
      <p:sp>
        <p:nvSpPr>
          <p:cNvPr id="185" name="Shape 185"/>
          <p:cNvSpPr txBox="1"/>
          <p:nvPr>
            <p:ph idx="12" type="sldNum"/>
          </p:nvPr>
        </p:nvSpPr>
        <p:spPr>
          <a:xfrm>
            <a:off x="3884613" y="8829675"/>
            <a:ext cx="2971800" cy="4650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358" name="Shape 358"/>
          <p:cNvSpPr txBox="1"/>
          <p:nvPr>
            <p:ph idx="1" type="body"/>
          </p:nvPr>
        </p:nvSpPr>
        <p:spPr>
          <a:xfrm>
            <a:off x="685800" y="4416425"/>
            <a:ext cx="5486400" cy="4183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program for proving theorems by Alan Newell &amp; Herbert Simon</a:t>
            </a: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Too much optimisim about future of AI. </a:t>
            </a:r>
          </a:p>
          <a:p>
            <a:pPr indent="0" lvl="0" marL="0" marR="0" rtl="0" algn="l">
              <a:lnSpc>
                <a:spcPct val="90000"/>
              </a:lnSpc>
              <a:spcBef>
                <a:spcPts val="720"/>
              </a:spcBef>
              <a:spcAft>
                <a:spcPts val="0"/>
              </a:spcAft>
              <a:buSzPct val="25000"/>
              <a:buNone/>
            </a:pPr>
            <a:r>
              <a:rPr b="0" i="0" lang="en-US" sz="1200" u="none" cap="none" strike="noStrike">
                <a:solidFill>
                  <a:schemeClr val="dk1"/>
                </a:solidFill>
                <a:latin typeface="Arial"/>
                <a:ea typeface="Arial"/>
                <a:cs typeface="Arial"/>
                <a:sym typeface="Arial"/>
              </a:rPr>
              <a:t>Resulted in </a:t>
            </a:r>
            <a:r>
              <a:rPr b="0" i="1" lang="en-US" sz="2400" u="none" cap="none" strike="noStrike">
                <a:solidFill>
                  <a:schemeClr val="dk1"/>
                </a:solidFill>
                <a:latin typeface="Arial"/>
                <a:ea typeface="Arial"/>
                <a:cs typeface="Arial"/>
                <a:sym typeface="Arial"/>
              </a:rPr>
              <a:t>General Problem Solver</a:t>
            </a:r>
            <a:r>
              <a:rPr b="0" i="0" lang="en-US" sz="2400" u="none" cap="none" strike="noStrike">
                <a:solidFill>
                  <a:schemeClr val="dk1"/>
                </a:solidFill>
                <a:latin typeface="Arial"/>
                <a:ea typeface="Arial"/>
                <a:cs typeface="Arial"/>
                <a:sym typeface="Arial"/>
              </a:rPr>
              <a:t>, Newell &amp; Simon</a:t>
            </a:r>
          </a:p>
          <a:p>
            <a:pPr indent="0" lvl="1" marL="457200" marR="0" rtl="0" algn="l">
              <a:lnSpc>
                <a:spcPct val="90000"/>
              </a:lnSpc>
              <a:spcBef>
                <a:spcPts val="600"/>
              </a:spcBef>
              <a:spcAft>
                <a:spcPts val="0"/>
              </a:spcAft>
              <a:buSzPct val="25000"/>
              <a:buNone/>
            </a:pPr>
            <a:r>
              <a:rPr b="0" i="0" lang="en-US" sz="2000" u="none" cap="none" strike="noStrike">
                <a:solidFill>
                  <a:schemeClr val="dk1"/>
                </a:solidFill>
                <a:latin typeface="Arial"/>
                <a:ea typeface="Arial"/>
                <a:cs typeface="Arial"/>
                <a:sym typeface="Arial"/>
              </a:rPr>
              <a:t>Intentionally solved puzzles in a similar way as humans do (order of subgoals, etc)</a:t>
            </a:r>
          </a:p>
          <a:p>
            <a:pPr indent="0" lvl="1" marL="457200" marR="0" rtl="0" algn="l">
              <a:lnSpc>
                <a:spcPct val="90000"/>
              </a:lnSpc>
              <a:spcBef>
                <a:spcPts val="600"/>
              </a:spcBef>
              <a:spcAft>
                <a:spcPts val="0"/>
              </a:spcAft>
              <a:buSzPct val="25000"/>
              <a:buNone/>
            </a:pPr>
            <a:r>
              <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720"/>
              </a:spcBef>
              <a:spcAft>
                <a:spcPts val="0"/>
              </a:spcAft>
              <a:buSzPct val="25000"/>
              <a:buNone/>
            </a:pPr>
            <a:r>
              <a:rPr b="0" i="1" lang="en-US" sz="2400" u="none" cap="none" strike="noStrike">
                <a:solidFill>
                  <a:schemeClr val="dk1"/>
                </a:solidFill>
                <a:latin typeface="Arial"/>
                <a:ea typeface="Arial"/>
                <a:cs typeface="Arial"/>
                <a:sym typeface="Arial"/>
              </a:rPr>
              <a:t>Geometry Theorem Prover</a:t>
            </a:r>
            <a:r>
              <a:rPr b="0" i="0" lang="en-US" sz="2400" u="none" cap="none" strike="noStrike">
                <a:solidFill>
                  <a:schemeClr val="dk1"/>
                </a:solidFill>
                <a:latin typeface="Arial"/>
                <a:ea typeface="Arial"/>
                <a:cs typeface="Arial"/>
                <a:sym typeface="Arial"/>
              </a:rPr>
              <a:t>, Herbert Gelernter, 1959</a:t>
            </a:r>
          </a:p>
          <a:p>
            <a:pPr indent="0" lvl="0" marL="0" marR="0" rtl="0" algn="l">
              <a:lnSpc>
                <a:spcPct val="90000"/>
              </a:lnSpc>
              <a:spcBef>
                <a:spcPts val="720"/>
              </a:spcBef>
              <a:spcAft>
                <a:spcPts val="0"/>
              </a:spcAft>
              <a:buSzPct val="25000"/>
              <a:buNone/>
            </a:pPr>
            <a:r>
              <a:rPr b="0" i="0" lang="en-US" sz="2400" u="none" cap="none" strike="noStrike">
                <a:solidFill>
                  <a:schemeClr val="dk1"/>
                </a:solidFill>
                <a:latin typeface="Arial"/>
                <a:ea typeface="Arial"/>
                <a:cs typeface="Arial"/>
                <a:sym typeface="Arial"/>
              </a:rPr>
              <a:t>Arthur Samuel’s learning checkers program 1952</a:t>
            </a:r>
          </a:p>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59" name="Shape 359"/>
          <p:cNvSpPr txBox="1"/>
          <p:nvPr>
            <p:ph idx="12" type="sldNum"/>
          </p:nvPr>
        </p:nvSpPr>
        <p:spPr>
          <a:xfrm>
            <a:off x="3884613" y="8829675"/>
            <a:ext cx="2971800" cy="4650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368" name="Shape 368"/>
          <p:cNvSpPr txBox="1"/>
          <p:nvPr>
            <p:ph idx="1" type="body"/>
          </p:nvPr>
        </p:nvSpPr>
        <p:spPr>
          <a:xfrm>
            <a:off x="685800" y="4416425"/>
            <a:ext cx="5486400" cy="4183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69" name="Shape 369"/>
          <p:cNvSpPr txBox="1"/>
          <p:nvPr>
            <p:ph idx="12" type="sldNum"/>
          </p:nvPr>
        </p:nvSpPr>
        <p:spPr>
          <a:xfrm>
            <a:off x="3884613" y="8829675"/>
            <a:ext cx="2971800" cy="4650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a:spcBef>
                <a:spcPts val="0"/>
              </a:spcBef>
              <a:buNone/>
            </a:pPr>
            <a:r>
              <a:t/>
            </a:r>
            <a:endParaRPr/>
          </a:p>
        </p:txBody>
      </p:sp>
      <p:sp>
        <p:nvSpPr>
          <p:cNvPr id="382" name="Shape 382"/>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08" name="Shape 408"/>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17" name="Shape 417"/>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428" name="Shape 428"/>
          <p:cNvSpPr txBox="1"/>
          <p:nvPr>
            <p:ph idx="1" type="body"/>
          </p:nvPr>
        </p:nvSpPr>
        <p:spPr>
          <a:xfrm>
            <a:off x="685800" y="4416425"/>
            <a:ext cx="5486400" cy="41830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Sun, plans going around it; very powerful model, but very hard to create and not very scalable; we don’t want to take that route;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Information Retrieval or Statistical Correlation; on hundreds of Gigabyte; find correlation between New York, longest period of daylight; relatively easy to implement if you know how to big chunks of data;  many works in statistical correlation and measures similar (specifically pointwise mutual information) which can go a long way, even if you haven’t observed that actually surface string; nevertheless it definitely requires big chunks of the question written somewhere, which is unfortunately not always the case. </a:t>
            </a:r>
          </a:p>
          <a:p>
            <a:pPr indent="0" lvl="0" marL="0" marR="0" rtl="0" algn="l">
              <a:spcBef>
                <a:spcPts val="36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So our premise is that, if you want to create a QA system which is able to answer these questions, the target system should be able to answer the variations of it. By that I mean, if I take NYC and replace it with New Zealand you should be able to </a:t>
            </a:r>
          </a:p>
        </p:txBody>
      </p:sp>
      <p:sp>
        <p:nvSpPr>
          <p:cNvPr id="429" name="Shape 429"/>
          <p:cNvSpPr txBox="1"/>
          <p:nvPr>
            <p:ph idx="12" type="sldNum"/>
          </p:nvPr>
        </p:nvSpPr>
        <p:spPr>
          <a:xfrm>
            <a:off x="3884613" y="8829675"/>
            <a:ext cx="2971800" cy="465138"/>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a:spcBef>
                <a:spcPts val="0"/>
              </a:spcBef>
              <a:buNone/>
            </a:pPr>
            <a:r>
              <a:t/>
            </a:r>
            <a:endParaRPr/>
          </a:p>
        </p:txBody>
      </p:sp>
      <p:sp>
        <p:nvSpPr>
          <p:cNvPr id="447" name="Shape 447"/>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460" name="Shape 460"/>
          <p:cNvSpPr txBox="1"/>
          <p:nvPr>
            <p:ph idx="1" type="body"/>
          </p:nvPr>
        </p:nvSpPr>
        <p:spPr>
          <a:xfrm>
            <a:off x="685800" y="4416425"/>
            <a:ext cx="5486400" cy="41830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One way to get around this puzzle is to think of the knowledge as small manageable pieces of information which need to put together in order to answer this question;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For example for answering this question we knowledge knowledge on regions, hemsphere etc;  breaking the knowledge into components which makes it structured.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On the other hand, we need to overcome brittleness, which needs some sort of fuzzy matching between the chunks of information which makes the our model ”semi-structured”.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In order to answer this it is important to realize that the two key tersms are NYC and … </a:t>
            </a:r>
          </a:p>
          <a:p>
            <a:pPr indent="0" lvl="0" marL="0" marR="0" rtl="0" algn="l">
              <a:spcBef>
                <a:spcPts val="36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So hopefully if you get to this part, you should have a principled way to answer questions, that is robust to variations and on the side gives you explanations of this form.</a:t>
            </a:r>
          </a:p>
        </p:txBody>
      </p:sp>
      <p:sp>
        <p:nvSpPr>
          <p:cNvPr id="461" name="Shape 461"/>
          <p:cNvSpPr txBox="1"/>
          <p:nvPr>
            <p:ph idx="12" type="sldNum"/>
          </p:nvPr>
        </p:nvSpPr>
        <p:spPr>
          <a:xfrm>
            <a:off x="3884613" y="8829675"/>
            <a:ext cx="2971800" cy="465138"/>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501" name="Shape 501"/>
          <p:cNvSpPr txBox="1"/>
          <p:nvPr>
            <p:ph idx="1" type="body"/>
          </p:nvPr>
        </p:nvSpPr>
        <p:spPr>
          <a:xfrm>
            <a:off x="685800" y="4416425"/>
            <a:ext cx="5486400" cy="41830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So we talked about splitting the knowledge into small manageable parts;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on one hand we can think of knowledge as free text; easy to acquire, but not easy to use; not clear how to use;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On the other hand, ontologies or 1st order rules; missing knowledge </a:t>
            </a:r>
          </a:p>
          <a:p>
            <a:pPr indent="0" lvl="0" marL="0" marR="0" rtl="0" algn="l">
              <a:spcBef>
                <a:spcPts val="36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We will take a place in between; they are structured since they are represented as tables; although they wont have directions.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And they are flexible since their content is represented as free text.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Building many tables related to domain of interest. </a:t>
            </a:r>
          </a:p>
          <a:p>
            <a:pPr indent="0" lvl="0" marL="0" marR="0" rtl="0" algn="l">
              <a:spcBef>
                <a:spcPts val="36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t/>
            </a:r>
            <a:endParaRPr b="0" i="0" sz="1200" u="none" cap="none" strike="noStrike">
              <a:solidFill>
                <a:schemeClr val="dk1"/>
              </a:solidFill>
              <a:latin typeface="Arial"/>
              <a:ea typeface="Arial"/>
              <a:cs typeface="Arial"/>
              <a:sym typeface="Arial"/>
            </a:endParaRPr>
          </a:p>
        </p:txBody>
      </p:sp>
      <p:sp>
        <p:nvSpPr>
          <p:cNvPr id="502" name="Shape 502"/>
          <p:cNvSpPr txBox="1"/>
          <p:nvPr>
            <p:ph idx="12" type="sldNum"/>
          </p:nvPr>
        </p:nvSpPr>
        <p:spPr>
          <a:xfrm>
            <a:off x="3884613" y="8829675"/>
            <a:ext cx="2971800" cy="465138"/>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522" name="Shape 522"/>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194" name="Shape 194"/>
          <p:cNvSpPr txBox="1"/>
          <p:nvPr>
            <p:ph idx="1" type="body"/>
          </p:nvPr>
        </p:nvSpPr>
        <p:spPr>
          <a:xfrm>
            <a:off x="685800" y="4416425"/>
            <a:ext cx="5486400" cy="41832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But can computers directly understand “natural input”?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Perhaps we can simplify it into easier form, so that it is more understandable for computers? So maybe we can have an intermediate form of input which is cleaner and it is more understandable for computers? Let’s call it “intermediate input”. Similarly,  let’s define the ``intermediate output”.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So what connects the ``intermediate input” to ``intermediate output”?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There must be a reasoning engine which connects input to output.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But how to define the ``Intermediate Input/output”? There comes the problems of ``representation”!  </a:t>
            </a:r>
          </a:p>
        </p:txBody>
      </p:sp>
      <p:sp>
        <p:nvSpPr>
          <p:cNvPr id="195" name="Shape 195"/>
          <p:cNvSpPr txBox="1"/>
          <p:nvPr>
            <p:ph idx="12" type="sldNum"/>
          </p:nvPr>
        </p:nvSpPr>
        <p:spPr>
          <a:xfrm>
            <a:off x="3884613" y="8829675"/>
            <a:ext cx="2971800" cy="4650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536" name="Shape 536"/>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545" name="Shape 545"/>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554" name="Shape 554"/>
          <p:cNvSpPr txBox="1"/>
          <p:nvPr>
            <p:ph idx="1" type="body"/>
          </p:nvPr>
        </p:nvSpPr>
        <p:spPr>
          <a:xfrm>
            <a:off x="685800" y="4416425"/>
            <a:ext cx="5486400" cy="41830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
        <p:nvSpPr>
          <p:cNvPr id="555" name="Shape 555"/>
          <p:cNvSpPr txBox="1"/>
          <p:nvPr>
            <p:ph idx="12" type="sldNum"/>
          </p:nvPr>
        </p:nvSpPr>
        <p:spPr>
          <a:xfrm>
            <a:off x="3884613" y="8829675"/>
            <a:ext cx="2971800" cy="465138"/>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585" name="Shape 585"/>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592" name="Shape 592"/>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601" name="Shape 601"/>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610" name="Shape 610"/>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20" name="Shape 620"/>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a:spcBef>
                <a:spcPts val="0"/>
              </a:spcBef>
              <a:buNone/>
            </a:pPr>
            <a:r>
              <a:t/>
            </a:r>
            <a:endParaRPr/>
          </a:p>
        </p:txBody>
      </p:sp>
      <p:sp>
        <p:nvSpPr>
          <p:cNvPr id="631" name="Shape 631"/>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46" name="Shape 646"/>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207" name="Shape 207"/>
          <p:cNvSpPr txBox="1"/>
          <p:nvPr>
            <p:ph idx="1" type="body"/>
          </p:nvPr>
        </p:nvSpPr>
        <p:spPr>
          <a:xfrm>
            <a:off x="685800" y="4416425"/>
            <a:ext cx="5486400" cy="41832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But can computers directly understand “natural input”?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Perhaps we can simplify it into easier form, so that it is more understandable for computers? So maybe we can have an intermediate form of input which is cleaner and it is more understandable for computers? Let’s call it “intermediate input”. Similarly,  let’s define the ``intermediate output”.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So what connects the ``intermediate input” to ``intermediate output”?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There must be a reasoning engine which connects input to output.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But how to define the ``Intermediate Input/output”? There comes the problems of ``representation”!  </a:t>
            </a:r>
          </a:p>
        </p:txBody>
      </p:sp>
      <p:sp>
        <p:nvSpPr>
          <p:cNvPr id="208" name="Shape 208"/>
          <p:cNvSpPr txBox="1"/>
          <p:nvPr>
            <p:ph idx="12" type="sldNum"/>
          </p:nvPr>
        </p:nvSpPr>
        <p:spPr>
          <a:xfrm>
            <a:off x="3884613" y="8829675"/>
            <a:ext cx="2971800" cy="4650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59" name="Shape 659"/>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Shape 676"/>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77" name="Shape 677"/>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84" name="Shape 684"/>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92" name="Shape 692"/>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Shape 699"/>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00" name="Shape 700"/>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15" name="Shape 715"/>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a:spcBef>
                <a:spcPts val="0"/>
              </a:spcBef>
              <a:buNone/>
            </a:pPr>
            <a:r>
              <a:t/>
            </a:r>
            <a:endParaRPr/>
          </a:p>
        </p:txBody>
      </p:sp>
      <p:sp>
        <p:nvSpPr>
          <p:cNvPr id="734" name="Shape 734"/>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Shape 755"/>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756" name="Shape 756"/>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57" name="Shape 757"/>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93" name="Shape 793"/>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Shape 807"/>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808" name="Shape 808"/>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a:spcBef>
                <a:spcPts val="0"/>
              </a:spcBef>
              <a:buNone/>
            </a:pPr>
            <a:r>
              <a:rPr lang="en-US"/>
              <a:t>QA systems is one of the are omi present: examples are search engines, conversational systems, IBM watson, etc. But I’m sure we can all agree that </a:t>
            </a:r>
          </a:p>
          <a:p>
            <a:pPr lvl="0">
              <a:spcBef>
                <a:spcPts val="0"/>
              </a:spcBef>
              <a:buNone/>
            </a:pPr>
            <a:r>
              <a:t/>
            </a:r>
            <a:endParaRPr/>
          </a:p>
          <a:p>
            <a:pPr lvl="0" rtl="0">
              <a:spcBef>
                <a:spcPts val="0"/>
              </a:spcBef>
              <a:buNone/>
            </a:pPr>
            <a:r>
              <a:rPr lang="en-US"/>
              <a:t>QA systems nowadays are everywhere in many different forms and shapes and lots of great </a:t>
            </a:r>
            <a:r>
              <a:rPr lang="en-US"/>
              <a:t>successes</a:t>
            </a:r>
            <a:r>
              <a:rPr lang="en-US"/>
              <a:t> have been made. Google search is probably the most used system;  in 2011 Watson won </a:t>
            </a:r>
            <a:r>
              <a:rPr lang="en-US"/>
              <a:t>Jeopardy</a:t>
            </a:r>
            <a:r>
              <a:rPr lang="en-US"/>
              <a:t>. Dialogue systems’ </a:t>
            </a:r>
            <a:r>
              <a:rPr lang="en-US"/>
              <a:t>business</a:t>
            </a:r>
            <a:r>
              <a:rPr lang="en-US"/>
              <a:t> is getting lots of attention. Gmail has a search system which is supposed to work in email domain. There has been great </a:t>
            </a:r>
            <a:r>
              <a:rPr lang="en-US"/>
              <a:t>successes</a:t>
            </a:r>
            <a:r>
              <a:rPr lang="en-US"/>
              <a:t>, but we are </a:t>
            </a:r>
            <a:r>
              <a:rPr lang="en-US"/>
              <a:t>still</a:t>
            </a:r>
            <a:r>
              <a:rPr lang="en-US"/>
              <a:t> not there. there is no human-like QA system that could have a smooth connection with humans in a wide range of subjects.  So what we’re going to do is to rethink the problem and existing approaches. </a:t>
            </a:r>
          </a:p>
        </p:txBody>
      </p:sp>
      <p:sp>
        <p:nvSpPr>
          <p:cNvPr id="233" name="Shape 233"/>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Shape 817"/>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818" name="Shape 818"/>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Shape 831"/>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832" name="Shape 832"/>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Shape 843"/>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844" name="Shape 844"/>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845" name="Shape 845"/>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a:spcBef>
                <a:spcPts val="0"/>
              </a:spcBef>
              <a:buNone/>
            </a:pPr>
            <a:r>
              <a:t/>
            </a:r>
            <a:endParaRPr/>
          </a:p>
        </p:txBody>
      </p:sp>
      <p:sp>
        <p:nvSpPr>
          <p:cNvPr id="875" name="Shape 875"/>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Shape 894"/>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895" name="Shape 895"/>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908" name="Shape 908"/>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Shape 916"/>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17" name="Shape 917"/>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Shape 925"/>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926" name="Shape 926"/>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Shape 932"/>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933" name="Shape 933"/>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rPr lang="en-US"/>
              <a:t>Jump to 1:04</a:t>
            </a:r>
          </a:p>
        </p:txBody>
      </p:sp>
      <p:sp>
        <p:nvSpPr>
          <p:cNvPr id="934" name="Shape 934"/>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Shape 941"/>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42" name="Shape 942"/>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248" name="Shape 248"/>
          <p:cNvSpPr txBox="1"/>
          <p:nvPr>
            <p:ph idx="1" type="body"/>
          </p:nvPr>
        </p:nvSpPr>
        <p:spPr>
          <a:xfrm>
            <a:off x="685800" y="4416425"/>
            <a:ext cx="5486400" cy="4183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program for proving theorems by Alan Newell &amp; Herbert Simon</a:t>
            </a: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Too much optimisim about future of AI. </a:t>
            </a:r>
          </a:p>
          <a:p>
            <a:pPr indent="0" lvl="0" marL="0" marR="0" rtl="0" algn="l">
              <a:lnSpc>
                <a:spcPct val="90000"/>
              </a:lnSpc>
              <a:spcBef>
                <a:spcPts val="720"/>
              </a:spcBef>
              <a:spcAft>
                <a:spcPts val="0"/>
              </a:spcAft>
              <a:buSzPct val="25000"/>
              <a:buNone/>
            </a:pPr>
            <a:r>
              <a:rPr b="0" i="0" lang="en-US" sz="1200" u="none" cap="none" strike="noStrike">
                <a:solidFill>
                  <a:schemeClr val="dk1"/>
                </a:solidFill>
                <a:latin typeface="Arial"/>
                <a:ea typeface="Arial"/>
                <a:cs typeface="Arial"/>
                <a:sym typeface="Arial"/>
              </a:rPr>
              <a:t>Resulted in </a:t>
            </a:r>
            <a:r>
              <a:rPr b="0" i="1" lang="en-US" sz="2400" u="none" cap="none" strike="noStrike">
                <a:solidFill>
                  <a:schemeClr val="dk1"/>
                </a:solidFill>
                <a:latin typeface="Arial"/>
                <a:ea typeface="Arial"/>
                <a:cs typeface="Arial"/>
                <a:sym typeface="Arial"/>
              </a:rPr>
              <a:t>General Problem Solver</a:t>
            </a:r>
            <a:r>
              <a:rPr b="0" i="0" lang="en-US" sz="2400" u="none" cap="none" strike="noStrike">
                <a:solidFill>
                  <a:schemeClr val="dk1"/>
                </a:solidFill>
                <a:latin typeface="Arial"/>
                <a:ea typeface="Arial"/>
                <a:cs typeface="Arial"/>
                <a:sym typeface="Arial"/>
              </a:rPr>
              <a:t>, Newell &amp; Simon</a:t>
            </a:r>
          </a:p>
          <a:p>
            <a:pPr indent="0" lvl="1" marL="457200" marR="0" rtl="0" algn="l">
              <a:lnSpc>
                <a:spcPct val="90000"/>
              </a:lnSpc>
              <a:spcBef>
                <a:spcPts val="600"/>
              </a:spcBef>
              <a:spcAft>
                <a:spcPts val="0"/>
              </a:spcAft>
              <a:buSzPct val="25000"/>
              <a:buNone/>
            </a:pPr>
            <a:r>
              <a:rPr b="0" i="0" lang="en-US" sz="2000" u="none" cap="none" strike="noStrike">
                <a:solidFill>
                  <a:schemeClr val="dk1"/>
                </a:solidFill>
                <a:latin typeface="Arial"/>
                <a:ea typeface="Arial"/>
                <a:cs typeface="Arial"/>
                <a:sym typeface="Arial"/>
              </a:rPr>
              <a:t>Intentionally solved puzzles in a similar way as humans do (order of subgoals, etc)</a:t>
            </a:r>
          </a:p>
          <a:p>
            <a:pPr indent="0" lvl="1" marL="457200" marR="0" rtl="0" algn="l">
              <a:lnSpc>
                <a:spcPct val="90000"/>
              </a:lnSpc>
              <a:spcBef>
                <a:spcPts val="600"/>
              </a:spcBef>
              <a:spcAft>
                <a:spcPts val="0"/>
              </a:spcAft>
              <a:buSzPct val="25000"/>
              <a:buNone/>
            </a:pPr>
            <a:r>
              <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720"/>
              </a:spcBef>
              <a:spcAft>
                <a:spcPts val="0"/>
              </a:spcAft>
              <a:buSzPct val="25000"/>
              <a:buNone/>
            </a:pPr>
            <a:r>
              <a:rPr b="0" i="1" lang="en-US" sz="2400" u="none" cap="none" strike="noStrike">
                <a:solidFill>
                  <a:schemeClr val="dk1"/>
                </a:solidFill>
                <a:latin typeface="Arial"/>
                <a:ea typeface="Arial"/>
                <a:cs typeface="Arial"/>
                <a:sym typeface="Arial"/>
              </a:rPr>
              <a:t>Geometry Theorem Prover</a:t>
            </a:r>
            <a:r>
              <a:rPr b="0" i="0" lang="en-US" sz="2400" u="none" cap="none" strike="noStrike">
                <a:solidFill>
                  <a:schemeClr val="dk1"/>
                </a:solidFill>
                <a:latin typeface="Arial"/>
                <a:ea typeface="Arial"/>
                <a:cs typeface="Arial"/>
                <a:sym typeface="Arial"/>
              </a:rPr>
              <a:t>, Herbert Gelernter, 1959</a:t>
            </a:r>
          </a:p>
          <a:p>
            <a:pPr indent="0" lvl="0" marL="0" marR="0" rtl="0" algn="l">
              <a:lnSpc>
                <a:spcPct val="90000"/>
              </a:lnSpc>
              <a:spcBef>
                <a:spcPts val="720"/>
              </a:spcBef>
              <a:spcAft>
                <a:spcPts val="0"/>
              </a:spcAft>
              <a:buSzPct val="25000"/>
              <a:buNone/>
            </a:pPr>
            <a:r>
              <a:rPr b="0" i="0" lang="en-US" sz="2400" u="none" cap="none" strike="noStrike">
                <a:solidFill>
                  <a:schemeClr val="dk1"/>
                </a:solidFill>
                <a:latin typeface="Arial"/>
                <a:ea typeface="Arial"/>
                <a:cs typeface="Arial"/>
                <a:sym typeface="Arial"/>
              </a:rPr>
              <a:t>Arthur Samuel’s learning checkers program 1952</a:t>
            </a:r>
          </a:p>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49" name="Shape 249"/>
          <p:cNvSpPr txBox="1"/>
          <p:nvPr>
            <p:ph idx="12" type="sldNum"/>
          </p:nvPr>
        </p:nvSpPr>
        <p:spPr>
          <a:xfrm>
            <a:off x="3884613" y="8829675"/>
            <a:ext cx="2971800" cy="4650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51" name="Shape 951"/>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Shape 959"/>
          <p:cNvSpPr txBox="1"/>
          <p:nvPr>
            <p:ph idx="1" type="body"/>
          </p:nvPr>
        </p:nvSpPr>
        <p:spPr>
          <a:xfrm>
            <a:off x="914400" y="4415790"/>
            <a:ext cx="5029200" cy="41835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60" name="Shape 960"/>
          <p:cNvSpPr/>
          <p:nvPr>
            <p:ph idx="2" type="sldImg"/>
          </p:nvPr>
        </p:nvSpPr>
        <p:spPr>
          <a:xfrm>
            <a:off x="1143000" y="697230"/>
            <a:ext cx="45720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Shape 982"/>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983" name="Shape 983"/>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Shape 989"/>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90" name="Shape 990"/>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Shape 1001"/>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02" name="Shape 1002"/>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Shape 1009"/>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1010" name="Shape 1010"/>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Shape 1078"/>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1079" name="Shape 1079"/>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Shape 1127"/>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1128" name="Shape 1128"/>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Shape 1144"/>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1145" name="Shape 1145"/>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Shape 1152"/>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53" name="Shape 1153"/>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260" name="Shape 260"/>
          <p:cNvSpPr txBox="1"/>
          <p:nvPr>
            <p:ph idx="1" type="body"/>
          </p:nvPr>
        </p:nvSpPr>
        <p:spPr>
          <a:xfrm>
            <a:off x="685800" y="4416425"/>
            <a:ext cx="5486400" cy="4183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program for proving theorems by Alan Newell &amp; Herbert Simon</a:t>
            </a: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Too much optimisim about future of AI. </a:t>
            </a:r>
          </a:p>
          <a:p>
            <a:pPr indent="0" lvl="0" marL="0" marR="0" rtl="0" algn="l">
              <a:lnSpc>
                <a:spcPct val="90000"/>
              </a:lnSpc>
              <a:spcBef>
                <a:spcPts val="720"/>
              </a:spcBef>
              <a:spcAft>
                <a:spcPts val="0"/>
              </a:spcAft>
              <a:buSzPct val="25000"/>
              <a:buNone/>
            </a:pPr>
            <a:r>
              <a:rPr b="0" i="0" lang="en-US" sz="1200" u="none" cap="none" strike="noStrike">
                <a:solidFill>
                  <a:schemeClr val="dk1"/>
                </a:solidFill>
                <a:latin typeface="Arial"/>
                <a:ea typeface="Arial"/>
                <a:cs typeface="Arial"/>
                <a:sym typeface="Arial"/>
              </a:rPr>
              <a:t>Resulted in </a:t>
            </a:r>
            <a:r>
              <a:rPr b="0" i="1" lang="en-US" sz="2400" u="none" cap="none" strike="noStrike">
                <a:solidFill>
                  <a:schemeClr val="dk1"/>
                </a:solidFill>
                <a:latin typeface="Arial"/>
                <a:ea typeface="Arial"/>
                <a:cs typeface="Arial"/>
                <a:sym typeface="Arial"/>
              </a:rPr>
              <a:t>General Problem Solver</a:t>
            </a:r>
            <a:r>
              <a:rPr b="0" i="0" lang="en-US" sz="2400" u="none" cap="none" strike="noStrike">
                <a:solidFill>
                  <a:schemeClr val="dk1"/>
                </a:solidFill>
                <a:latin typeface="Arial"/>
                <a:ea typeface="Arial"/>
                <a:cs typeface="Arial"/>
                <a:sym typeface="Arial"/>
              </a:rPr>
              <a:t>, Newell &amp; Simon</a:t>
            </a:r>
          </a:p>
          <a:p>
            <a:pPr indent="0" lvl="1" marL="457200" marR="0" rtl="0" algn="l">
              <a:lnSpc>
                <a:spcPct val="90000"/>
              </a:lnSpc>
              <a:spcBef>
                <a:spcPts val="600"/>
              </a:spcBef>
              <a:spcAft>
                <a:spcPts val="0"/>
              </a:spcAft>
              <a:buSzPct val="25000"/>
              <a:buNone/>
            </a:pPr>
            <a:r>
              <a:rPr b="0" i="0" lang="en-US" sz="2000" u="none" cap="none" strike="noStrike">
                <a:solidFill>
                  <a:schemeClr val="dk1"/>
                </a:solidFill>
                <a:latin typeface="Arial"/>
                <a:ea typeface="Arial"/>
                <a:cs typeface="Arial"/>
                <a:sym typeface="Arial"/>
              </a:rPr>
              <a:t>Intentionally solved puzzles in a similar way as humans do (order of subgoals, etc)</a:t>
            </a:r>
          </a:p>
          <a:p>
            <a:pPr indent="0" lvl="1" marL="457200" marR="0" rtl="0" algn="l">
              <a:lnSpc>
                <a:spcPct val="90000"/>
              </a:lnSpc>
              <a:spcBef>
                <a:spcPts val="600"/>
              </a:spcBef>
              <a:spcAft>
                <a:spcPts val="0"/>
              </a:spcAft>
              <a:buSzPct val="25000"/>
              <a:buNone/>
            </a:pPr>
            <a:r>
              <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720"/>
              </a:spcBef>
              <a:spcAft>
                <a:spcPts val="0"/>
              </a:spcAft>
              <a:buSzPct val="25000"/>
              <a:buNone/>
            </a:pPr>
            <a:r>
              <a:rPr b="0" i="1" lang="en-US" sz="2400" u="none" cap="none" strike="noStrike">
                <a:solidFill>
                  <a:schemeClr val="dk1"/>
                </a:solidFill>
                <a:latin typeface="Arial"/>
                <a:ea typeface="Arial"/>
                <a:cs typeface="Arial"/>
                <a:sym typeface="Arial"/>
              </a:rPr>
              <a:t>Geometry Theorem Prover</a:t>
            </a:r>
            <a:r>
              <a:rPr b="0" i="0" lang="en-US" sz="2400" u="none" cap="none" strike="noStrike">
                <a:solidFill>
                  <a:schemeClr val="dk1"/>
                </a:solidFill>
                <a:latin typeface="Arial"/>
                <a:ea typeface="Arial"/>
                <a:cs typeface="Arial"/>
                <a:sym typeface="Arial"/>
              </a:rPr>
              <a:t>, Herbert Gelernter, 1959</a:t>
            </a:r>
          </a:p>
          <a:p>
            <a:pPr indent="0" lvl="0" marL="0" marR="0" rtl="0" algn="l">
              <a:lnSpc>
                <a:spcPct val="90000"/>
              </a:lnSpc>
              <a:spcBef>
                <a:spcPts val="720"/>
              </a:spcBef>
              <a:spcAft>
                <a:spcPts val="0"/>
              </a:spcAft>
              <a:buSzPct val="25000"/>
              <a:buNone/>
            </a:pPr>
            <a:r>
              <a:rPr b="0" i="0" lang="en-US" sz="2400" u="none" cap="none" strike="noStrike">
                <a:solidFill>
                  <a:schemeClr val="dk1"/>
                </a:solidFill>
                <a:latin typeface="Arial"/>
                <a:ea typeface="Arial"/>
                <a:cs typeface="Arial"/>
                <a:sym typeface="Arial"/>
              </a:rPr>
              <a:t>Arthur Samuel’s learning checkers program 1952</a:t>
            </a:r>
          </a:p>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61" name="Shape 261"/>
          <p:cNvSpPr txBox="1"/>
          <p:nvPr>
            <p:ph idx="12" type="sldNum"/>
          </p:nvPr>
        </p:nvSpPr>
        <p:spPr>
          <a:xfrm>
            <a:off x="3884613" y="8829675"/>
            <a:ext cx="2971800" cy="4650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Shape 1159"/>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1160" name="Shape 1160"/>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1168" name="Shape 1168"/>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Shape 1182"/>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1183" name="Shape 1183"/>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Shape 1189"/>
          <p:cNvSpPr txBox="1"/>
          <p:nvPr>
            <p:ph idx="1" type="body"/>
          </p:nvPr>
        </p:nvSpPr>
        <p:spPr>
          <a:xfrm>
            <a:off x="685800" y="4416425"/>
            <a:ext cx="5486400" cy="4183063"/>
          </a:xfrm>
          <a:prstGeom prst="rect">
            <a:avLst/>
          </a:prstGeom>
        </p:spPr>
        <p:txBody>
          <a:bodyPr anchorCtr="0" anchor="t" bIns="91425" lIns="91425" rIns="91425" wrap="square" tIns="91425">
            <a:noAutofit/>
          </a:bodyPr>
          <a:lstStyle/>
          <a:p>
            <a:pPr lvl="0">
              <a:spcBef>
                <a:spcPts val="0"/>
              </a:spcBef>
              <a:buNone/>
            </a:pPr>
            <a:r>
              <a:t/>
            </a:r>
            <a:endParaRPr/>
          </a:p>
        </p:txBody>
      </p:sp>
      <p:sp>
        <p:nvSpPr>
          <p:cNvPr id="1190" name="Shape 1190"/>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Shape 1200"/>
          <p:cNvSpPr/>
          <p:nvPr>
            <p:ph idx="2" type="sldImg"/>
          </p:nvPr>
        </p:nvSpPr>
        <p:spPr>
          <a:xfrm>
            <a:off x="1104900" y="696913"/>
            <a:ext cx="4648200" cy="348615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med" w="med" type="none"/>
            <a:tailEnd len="med" w="med" type="none"/>
          </a:ln>
        </p:spPr>
      </p:sp>
      <p:sp>
        <p:nvSpPr>
          <p:cNvPr id="1201" name="Shape 1201"/>
          <p:cNvSpPr txBox="1"/>
          <p:nvPr>
            <p:ph idx="1" type="body"/>
          </p:nvPr>
        </p:nvSpPr>
        <p:spPr>
          <a:xfrm>
            <a:off x="685800" y="4416425"/>
            <a:ext cx="5486400" cy="41830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Sun, plans going around it; very powerful model, but very hard to create and not very scalable; we don’t want to take that route; </a:t>
            </a: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Information Retrieval or Statistical Correlation; on hundreds of Gigabyte; find correlation between New York, longest period of daylight; relatively easy to implement if you know how to big chunks of data;  many works in statistical correlation and measures similar (specifically pointwise mutual information) which can go a long way, even if you haven’t observed that actually surface string; nevertheless it definitely requires big chunks of the question written somewhere, which is unfortunately not always the case. </a:t>
            </a:r>
          </a:p>
          <a:p>
            <a:pPr indent="0" lvl="0" marL="0" marR="0" rtl="0" algn="l">
              <a:spcBef>
                <a:spcPts val="36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360"/>
              </a:spcBef>
              <a:spcAft>
                <a:spcPts val="0"/>
              </a:spcAft>
              <a:buSzPct val="25000"/>
              <a:buNone/>
            </a:pPr>
            <a:r>
              <a:rPr b="0" i="0" lang="en-US" sz="1200" u="none" cap="none" strike="noStrike">
                <a:solidFill>
                  <a:schemeClr val="dk1"/>
                </a:solidFill>
                <a:latin typeface="Arial"/>
                <a:ea typeface="Arial"/>
                <a:cs typeface="Arial"/>
                <a:sym typeface="Arial"/>
              </a:rPr>
              <a:t>So our premise is that, if you want to create a QA system which is able to answer these questions, the target system should be able to answer the variations of it. By that I mean, if I take NYC and replace it with New Zealand you should be able to </a:t>
            </a:r>
          </a:p>
        </p:txBody>
      </p:sp>
      <p:sp>
        <p:nvSpPr>
          <p:cNvPr id="1202" name="Shape 1202"/>
          <p:cNvSpPr txBox="1"/>
          <p:nvPr>
            <p:ph idx="12" type="sldNum"/>
          </p:nvPr>
        </p:nvSpPr>
        <p:spPr>
          <a:xfrm>
            <a:off x="3884613" y="8829675"/>
            <a:ext cx="2971800" cy="465138"/>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b="0" lang="en-US" sz="1200">
                <a:solidFill>
                  <a:schemeClr val="dk1"/>
                </a:solidFill>
                <a:latin typeface="Arial"/>
                <a:ea typeface="Arial"/>
                <a:cs typeface="Arial"/>
                <a:sym typeface="Arial"/>
              </a:rPr>
              <a:t>‹#›</a:t>
            </a:fld>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Shape 1223"/>
          <p:cNvSpPr/>
          <p:nvPr>
            <p:ph idx="2" type="sldImg"/>
          </p:nvPr>
        </p:nvSpPr>
        <p:spPr>
          <a:xfrm>
            <a:off x="1143000" y="697230"/>
            <a:ext cx="4572000" cy="3486300"/>
          </a:xfrm>
          <a:custGeom>
            <a:pathLst>
              <a:path extrusionOk="0" h="120000" w="120000">
                <a:moveTo>
                  <a:pt x="0" y="0"/>
                </a:moveTo>
                <a:lnTo>
                  <a:pt x="120000" y="0"/>
                </a:lnTo>
                <a:lnTo>
                  <a:pt x="120000" y="120000"/>
                </a:lnTo>
                <a:lnTo>
                  <a:pt x="0" y="120000"/>
                </a:lnTo>
                <a:close/>
              </a:path>
            </a:pathLst>
          </a:custGeom>
          <a:noFill/>
          <a:ln>
            <a:noFill/>
          </a:ln>
        </p:spPr>
      </p:sp>
      <p:sp>
        <p:nvSpPr>
          <p:cNvPr id="1224" name="Shape 1224"/>
          <p:cNvSpPr txBox="1"/>
          <p:nvPr>
            <p:ph idx="1" type="body"/>
          </p:nvPr>
        </p:nvSpPr>
        <p:spPr>
          <a:xfrm>
            <a:off x="914400" y="4415790"/>
            <a:ext cx="5029200" cy="41835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Shape 1251"/>
          <p:cNvSpPr txBox="1"/>
          <p:nvPr>
            <p:ph idx="1" type="body"/>
          </p:nvPr>
        </p:nvSpPr>
        <p:spPr>
          <a:xfrm>
            <a:off x="914400" y="4415790"/>
            <a:ext cx="5029200" cy="41835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52" name="Shape 1252"/>
          <p:cNvSpPr/>
          <p:nvPr>
            <p:ph idx="2" type="sldImg"/>
          </p:nvPr>
        </p:nvSpPr>
        <p:spPr>
          <a:xfrm>
            <a:off x="1143000" y="697230"/>
            <a:ext cx="45720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Shape 1278"/>
          <p:cNvSpPr txBox="1"/>
          <p:nvPr>
            <p:ph idx="12" type="sldNum"/>
          </p:nvPr>
        </p:nvSpPr>
        <p:spPr>
          <a:xfrm>
            <a:off x="3886200" y="8831580"/>
            <a:ext cx="2971800" cy="4647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lang="en-US" sz="1200">
                <a:solidFill>
                  <a:schemeClr val="dk1"/>
                </a:solidFill>
                <a:latin typeface="Times New Roman"/>
                <a:ea typeface="Times New Roman"/>
                <a:cs typeface="Times New Roman"/>
                <a:sym typeface="Times New Roman"/>
              </a:rPr>
              <a:t>‹#›</a:t>
            </a:fld>
          </a:p>
        </p:txBody>
      </p:sp>
      <p:sp>
        <p:nvSpPr>
          <p:cNvPr id="1279" name="Shape 1279"/>
          <p:cNvSpPr txBox="1"/>
          <p:nvPr/>
        </p:nvSpPr>
        <p:spPr>
          <a:xfrm>
            <a:off x="3886200" y="8831580"/>
            <a:ext cx="2971800" cy="4647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fld id="{00000000-1234-1234-1234-123412341234}" type="slidenum">
              <a:rPr lang="en-US" sz="1200">
                <a:solidFill>
                  <a:schemeClr val="dk1"/>
                </a:solidFill>
                <a:latin typeface="Times New Roman"/>
                <a:ea typeface="Times New Roman"/>
                <a:cs typeface="Times New Roman"/>
                <a:sym typeface="Times New Roman"/>
              </a:rPr>
              <a:t>‹#›</a:t>
            </a:fld>
          </a:p>
        </p:txBody>
      </p:sp>
      <p:sp>
        <p:nvSpPr>
          <p:cNvPr id="1280" name="Shape 1280"/>
          <p:cNvSpPr/>
          <p:nvPr>
            <p:ph idx="2" type="sldImg"/>
          </p:nvPr>
        </p:nvSpPr>
        <p:spPr>
          <a:xfrm>
            <a:off x="1143000" y="697230"/>
            <a:ext cx="4572000" cy="3486300"/>
          </a:xfrm>
          <a:custGeom>
            <a:pathLst>
              <a:path extrusionOk="0" h="120000" w="120000">
                <a:moveTo>
                  <a:pt x="0" y="0"/>
                </a:moveTo>
                <a:lnTo>
                  <a:pt x="120000" y="0"/>
                </a:lnTo>
                <a:lnTo>
                  <a:pt x="120000" y="120000"/>
                </a:lnTo>
                <a:lnTo>
                  <a:pt x="0" y="120000"/>
                </a:lnTo>
                <a:close/>
              </a:path>
            </a:pathLst>
          </a:custGeom>
          <a:noFill/>
          <a:ln>
            <a:noFill/>
          </a:ln>
        </p:spPr>
      </p:sp>
      <p:sp>
        <p:nvSpPr>
          <p:cNvPr id="1281" name="Shape 1281"/>
          <p:cNvSpPr txBox="1"/>
          <p:nvPr>
            <p:ph idx="1" type="body"/>
          </p:nvPr>
        </p:nvSpPr>
        <p:spPr>
          <a:xfrm>
            <a:off x="914400" y="4415790"/>
            <a:ext cx="5029200" cy="41835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Shape 1293"/>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1294" name="Shape 1294"/>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295" name="Shape 1295"/>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Shape 1305"/>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306" name="Shape 1306"/>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a:spcBef>
                <a:spcPts val="0"/>
              </a:spcBef>
              <a:buNone/>
            </a:pPr>
            <a:r>
              <a:t/>
            </a:r>
            <a:endParaRPr/>
          </a:p>
        </p:txBody>
      </p:sp>
      <p:sp>
        <p:nvSpPr>
          <p:cNvPr id="275" name="Shape 275"/>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9" name="Shape 309"/>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1104900" y="696913"/>
            <a:ext cx="4648200" cy="34863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416425"/>
            <a:ext cx="5486400" cy="4183200"/>
          </a:xfrm>
          <a:prstGeom prst="rect">
            <a:avLst/>
          </a:prstGeom>
        </p:spPr>
        <p:txBody>
          <a:bodyPr anchorCtr="0" anchor="t" bIns="91425" lIns="91425" rIns="91425" wrap="square" tIns="91425">
            <a:noAutofit/>
          </a:bodyPr>
          <a:lstStyle/>
          <a:p>
            <a:pPr lvl="0">
              <a:spcBef>
                <a:spcPts val="0"/>
              </a:spcBef>
              <a:buNone/>
            </a:pPr>
            <a:r>
              <a:t/>
            </a:r>
            <a:endParaRPr/>
          </a:p>
        </p:txBody>
      </p:sp>
      <p:sp>
        <p:nvSpPr>
          <p:cNvPr id="338" name="Shape 338"/>
          <p:cNvSpPr txBox="1"/>
          <p:nvPr>
            <p:ph idx="12" type="sldNum"/>
          </p:nvPr>
        </p:nvSpPr>
        <p:spPr>
          <a:xfrm>
            <a:off x="3884613" y="8829675"/>
            <a:ext cx="2971800" cy="4650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7" name="Shape 27"/>
        <p:cNvGrpSpPr/>
        <p:nvPr/>
      </p:nvGrpSpPr>
      <p:grpSpPr>
        <a:xfrm>
          <a:off x="0" y="0"/>
          <a:ext cx="0" cy="0"/>
          <a:chOff x="0" y="0"/>
          <a:chExt cx="0" cy="0"/>
        </a:xfrm>
      </p:grpSpPr>
      <p:sp>
        <p:nvSpPr>
          <p:cNvPr id="28" name="Shape 28"/>
          <p:cNvSpPr txBox="1"/>
          <p:nvPr>
            <p:ph type="ctrTitle"/>
          </p:nvPr>
        </p:nvSpPr>
        <p:spPr>
          <a:xfrm>
            <a:off x="685800" y="2130425"/>
            <a:ext cx="7772400" cy="1470000"/>
          </a:xfrm>
          <a:prstGeom prst="rect">
            <a:avLst/>
          </a:prstGeom>
          <a:solidFill>
            <a:srgbClr val="083D7E"/>
          </a:solidFill>
          <a:ln>
            <a:noFill/>
          </a:ln>
        </p:spPr>
        <p:txBody>
          <a:bodyPr anchorCtr="0" anchor="ctr" bIns="91425" lIns="91425" rIns="91425" wrap="square" tIns="91425"/>
          <a:lstStyle>
            <a:lvl1pPr indent="0" lvl="0" marL="0" marR="0" rtl="0" algn="ctr">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29" name="Shape 29"/>
          <p:cNvSpPr txBox="1"/>
          <p:nvPr>
            <p:ph idx="1" type="subTitle"/>
          </p:nvPr>
        </p:nvSpPr>
        <p:spPr>
          <a:xfrm>
            <a:off x="1371600" y="3886200"/>
            <a:ext cx="6400800" cy="1752600"/>
          </a:xfrm>
          <a:prstGeom prst="rect">
            <a:avLst/>
          </a:prstGeom>
          <a:noFill/>
          <a:ln>
            <a:noFill/>
          </a:ln>
        </p:spPr>
        <p:txBody>
          <a:bodyPr anchorCtr="0" anchor="t" bIns="91425" lIns="91425" rIns="91425" wrap="square" tIns="91425"/>
          <a:lstStyle>
            <a:lvl1pPr indent="0" lvl="0" marL="0" marR="0" rtl="0" algn="ctr">
              <a:spcBef>
                <a:spcPts val="480"/>
              </a:spcBef>
              <a:spcAft>
                <a:spcPts val="0"/>
              </a:spcAft>
              <a:buClr>
                <a:schemeClr val="dk1"/>
              </a:buClr>
              <a:buFont typeface="Noto Sans Symbols"/>
              <a:buNone/>
              <a:defRPr b="0" i="0" sz="2400" u="none" cap="none" strike="noStrike">
                <a:solidFill>
                  <a:schemeClr val="dk1"/>
                </a:solidFill>
                <a:latin typeface="Arial"/>
                <a:ea typeface="Arial"/>
                <a:cs typeface="Arial"/>
                <a:sym typeface="Arial"/>
              </a:defRPr>
            </a:lvl1pPr>
            <a:lvl2pPr indent="0" lvl="1" marL="457200" marR="0" rtl="0" algn="ctr">
              <a:spcBef>
                <a:spcPts val="480"/>
              </a:spcBef>
              <a:spcAft>
                <a:spcPts val="0"/>
              </a:spcAft>
              <a:buClr>
                <a:schemeClr val="dk1"/>
              </a:buClr>
              <a:buFont typeface="Noto Sans Symbols"/>
              <a:buNone/>
              <a:defRPr b="0" i="0" sz="2400" u="none" cap="none" strike="noStrike">
                <a:solidFill>
                  <a:schemeClr val="dk1"/>
                </a:solidFill>
                <a:latin typeface="Arial"/>
                <a:ea typeface="Arial"/>
                <a:cs typeface="Arial"/>
                <a:sym typeface="Arial"/>
              </a:defRPr>
            </a:lvl2pPr>
            <a:lvl3pPr indent="0" lvl="2" marL="914400" marR="0" rtl="0" algn="ctr">
              <a:spcBef>
                <a:spcPts val="400"/>
              </a:spcBef>
              <a:spcAft>
                <a:spcPts val="0"/>
              </a:spcAft>
              <a:buClr>
                <a:schemeClr val="dk1"/>
              </a:buClr>
              <a:buFont typeface="Noto Sans Symbols"/>
              <a:buNone/>
              <a:defRPr b="0" i="0" sz="2000" u="none" cap="none" strike="noStrike">
                <a:solidFill>
                  <a:schemeClr val="dk1"/>
                </a:solidFill>
                <a:latin typeface="Arial"/>
                <a:ea typeface="Arial"/>
                <a:cs typeface="Arial"/>
                <a:sym typeface="Arial"/>
              </a:defRPr>
            </a:lvl3pPr>
            <a:lvl4pPr indent="0" lvl="3" marL="1371600" marR="0" rtl="0" algn="ctr">
              <a:spcBef>
                <a:spcPts val="360"/>
              </a:spcBef>
              <a:spcAft>
                <a:spcPts val="0"/>
              </a:spcAft>
              <a:buClr>
                <a:schemeClr val="dk1"/>
              </a:buClr>
              <a:buFont typeface="Noto Sans Symbols"/>
              <a:buNone/>
              <a:defRPr b="0" i="0" sz="1800" u="none" cap="none" strike="noStrike">
                <a:solidFill>
                  <a:schemeClr val="dk1"/>
                </a:solidFill>
                <a:latin typeface="Arial"/>
                <a:ea typeface="Arial"/>
                <a:cs typeface="Arial"/>
                <a:sym typeface="Arial"/>
              </a:defRPr>
            </a:lvl4pPr>
            <a:lvl5pPr indent="0" lvl="4" marL="1828800" marR="0" rtl="0" algn="ctr">
              <a:spcBef>
                <a:spcPts val="360"/>
              </a:spcBef>
              <a:spcAft>
                <a:spcPts val="0"/>
              </a:spcAft>
              <a:buClr>
                <a:schemeClr val="dk1"/>
              </a:buClr>
              <a:buFont typeface="Noto Sans Symbols"/>
              <a:buNone/>
              <a:defRPr b="0" i="0" sz="1800" u="none" cap="none" strike="noStrike">
                <a:solidFill>
                  <a:schemeClr val="dk1"/>
                </a:solidFill>
                <a:latin typeface="Arial"/>
                <a:ea typeface="Arial"/>
                <a:cs typeface="Arial"/>
                <a:sym typeface="Arial"/>
              </a:defRPr>
            </a:lvl5pPr>
            <a:lvl6pPr indent="0" lvl="5" marL="2286000" marR="0" rtl="0" algn="ctr">
              <a:spcBef>
                <a:spcPts val="360"/>
              </a:spcBef>
              <a:spcAft>
                <a:spcPts val="0"/>
              </a:spcAft>
              <a:buClr>
                <a:schemeClr val="dk1"/>
              </a:buClr>
              <a:buFont typeface="Noto Sans Symbols"/>
              <a:buNone/>
              <a:defRPr b="0" i="0" sz="1800" u="none" cap="none" strike="noStrike">
                <a:solidFill>
                  <a:schemeClr val="dk1"/>
                </a:solidFill>
                <a:latin typeface="Arial"/>
                <a:ea typeface="Arial"/>
                <a:cs typeface="Arial"/>
                <a:sym typeface="Arial"/>
              </a:defRPr>
            </a:lvl6pPr>
            <a:lvl7pPr indent="0" lvl="6" marL="2743200" marR="0" rtl="0" algn="ctr">
              <a:spcBef>
                <a:spcPts val="360"/>
              </a:spcBef>
              <a:spcAft>
                <a:spcPts val="0"/>
              </a:spcAft>
              <a:buClr>
                <a:schemeClr val="dk1"/>
              </a:buClr>
              <a:buFont typeface="Noto Sans Symbols"/>
              <a:buNone/>
              <a:defRPr b="0" i="0" sz="1800" u="none" cap="none" strike="noStrike">
                <a:solidFill>
                  <a:schemeClr val="dk1"/>
                </a:solidFill>
                <a:latin typeface="Arial"/>
                <a:ea typeface="Arial"/>
                <a:cs typeface="Arial"/>
                <a:sym typeface="Arial"/>
              </a:defRPr>
            </a:lvl7pPr>
            <a:lvl8pPr indent="0" lvl="7" marL="3200400" marR="0" rtl="0" algn="ctr">
              <a:spcBef>
                <a:spcPts val="360"/>
              </a:spcBef>
              <a:spcAft>
                <a:spcPts val="0"/>
              </a:spcAft>
              <a:buClr>
                <a:schemeClr val="dk1"/>
              </a:buClr>
              <a:buFont typeface="Noto Sans Symbols"/>
              <a:buNone/>
              <a:defRPr b="0" i="0" sz="1800" u="none" cap="none" strike="noStrike">
                <a:solidFill>
                  <a:schemeClr val="dk1"/>
                </a:solidFill>
                <a:latin typeface="Arial"/>
                <a:ea typeface="Arial"/>
                <a:cs typeface="Arial"/>
                <a:sym typeface="Arial"/>
              </a:defRPr>
            </a:lvl8pPr>
            <a:lvl9pPr indent="0" lvl="8" marL="3657600" marR="0" rtl="0" algn="ctr">
              <a:spcBef>
                <a:spcPts val="360"/>
              </a:spcBef>
              <a:spcAft>
                <a:spcPts val="0"/>
              </a:spcAft>
              <a:buClr>
                <a:schemeClr val="dk1"/>
              </a:buClr>
              <a:buFont typeface="Noto Sans Symbols"/>
              <a:buNone/>
              <a:defRPr b="0" i="0" sz="1800" u="none" cap="none" strike="noStrike">
                <a:solidFill>
                  <a:schemeClr val="dk1"/>
                </a:solidFill>
                <a:latin typeface="Arial"/>
                <a:ea typeface="Arial"/>
                <a:cs typeface="Arial"/>
                <a:sym typeface="Arial"/>
              </a:defRPr>
            </a:lvl9pPr>
          </a:lstStyle>
          <a:p/>
        </p:txBody>
      </p:sp>
      <p:sp>
        <p:nvSpPr>
          <p:cNvPr id="30" name="Shape 30"/>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31" name="Shape 31"/>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32" name="Shape 32"/>
          <p:cNvSpPr txBox="1"/>
          <p:nvPr>
            <p:ph idx="12" type="sldNum"/>
          </p:nvPr>
        </p:nvSpPr>
        <p:spPr>
          <a:xfrm>
            <a:off x="152400" y="6393426"/>
            <a:ext cx="2133600" cy="3969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4" name="Shape 84"/>
        <p:cNvGrpSpPr/>
        <p:nvPr/>
      </p:nvGrpSpPr>
      <p:grpSpPr>
        <a:xfrm>
          <a:off x="0" y="0"/>
          <a:ext cx="0" cy="0"/>
          <a:chOff x="0" y="0"/>
          <a:chExt cx="0" cy="0"/>
        </a:xfrm>
      </p:grpSpPr>
      <p:sp>
        <p:nvSpPr>
          <p:cNvPr id="85" name="Shape 85"/>
          <p:cNvSpPr txBox="1"/>
          <p:nvPr>
            <p:ph type="title"/>
          </p:nvPr>
        </p:nvSpPr>
        <p:spPr>
          <a:xfrm>
            <a:off x="0" y="0"/>
            <a:ext cx="9144000" cy="533400"/>
          </a:xfrm>
          <a:prstGeom prst="rect">
            <a:avLst/>
          </a:prstGeom>
          <a:solidFill>
            <a:srgbClr val="083D7E"/>
          </a:solidFill>
          <a:ln>
            <a:noFill/>
          </a:ln>
        </p:spPr>
        <p:txBody>
          <a:bodyPr anchorCtr="0" anchor="ctr" bIns="91425" lIns="91425" rIns="91425" wrap="square"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86" name="Shape 86"/>
          <p:cNvSpPr txBox="1"/>
          <p:nvPr>
            <p:ph idx="1" type="body"/>
          </p:nvPr>
        </p:nvSpPr>
        <p:spPr>
          <a:xfrm rot="5400000">
            <a:off x="1889850" y="-746850"/>
            <a:ext cx="5364300" cy="83820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87" name="Shape 87"/>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88" name="Shape 88"/>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89" name="Shape 89"/>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90" name="Shape 90"/>
        <p:cNvGrpSpPr/>
        <p:nvPr/>
      </p:nvGrpSpPr>
      <p:grpSpPr>
        <a:xfrm>
          <a:off x="0" y="0"/>
          <a:ext cx="0" cy="0"/>
          <a:chOff x="0" y="0"/>
          <a:chExt cx="0" cy="0"/>
        </a:xfrm>
      </p:grpSpPr>
      <p:sp>
        <p:nvSpPr>
          <p:cNvPr id="91" name="Shape 91"/>
          <p:cNvSpPr txBox="1"/>
          <p:nvPr>
            <p:ph type="title"/>
          </p:nvPr>
        </p:nvSpPr>
        <p:spPr>
          <a:xfrm rot="5400000">
            <a:off x="4604400" y="1967700"/>
            <a:ext cx="6126300" cy="2190900"/>
          </a:xfrm>
          <a:prstGeom prst="rect">
            <a:avLst/>
          </a:prstGeom>
          <a:solidFill>
            <a:srgbClr val="083D7E"/>
          </a:solidFill>
          <a:ln>
            <a:noFill/>
          </a:ln>
        </p:spPr>
        <p:txBody>
          <a:bodyPr anchorCtr="0" anchor="ctr" bIns="91425" lIns="91425" rIns="91425" wrap="square"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92" name="Shape 92"/>
          <p:cNvSpPr txBox="1"/>
          <p:nvPr>
            <p:ph idx="1" type="body"/>
          </p:nvPr>
        </p:nvSpPr>
        <p:spPr>
          <a:xfrm rot="5400000">
            <a:off x="146700" y="-146850"/>
            <a:ext cx="6126300" cy="64200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93" name="Shape 93"/>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94" name="Shape 94"/>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95" name="Shape 95"/>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title">
  <p:cSld name="Title Slide">
    <p:spTree>
      <p:nvGrpSpPr>
        <p:cNvPr id="108" name="Shape 108"/>
        <p:cNvGrpSpPr/>
        <p:nvPr/>
      </p:nvGrpSpPr>
      <p:grpSpPr>
        <a:xfrm>
          <a:off x="0" y="0"/>
          <a:ext cx="0" cy="0"/>
          <a:chOff x="0" y="0"/>
          <a:chExt cx="0" cy="0"/>
        </a:xfrm>
      </p:grpSpPr>
      <p:sp>
        <p:nvSpPr>
          <p:cNvPr id="109" name="Shape 109"/>
          <p:cNvSpPr/>
          <p:nvPr/>
        </p:nvSpPr>
        <p:spPr>
          <a:xfrm>
            <a:off x="0" y="0"/>
            <a:ext cx="3505200" cy="6858000"/>
          </a:xfrm>
          <a:prstGeom prst="rect">
            <a:avLst/>
          </a:prstGeom>
          <a:gradFill>
            <a:gsLst>
              <a:gs pos="0">
                <a:schemeClr val="folHlink"/>
              </a:gs>
              <a:gs pos="100000">
                <a:schemeClr val="lt1"/>
              </a:gs>
            </a:gsLst>
            <a:lin ang="0" scaled="0"/>
          </a:gra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descr="UILogoCL1c" id="110" name="Shape 110"/>
          <p:cNvPicPr preferRelativeResize="0"/>
          <p:nvPr/>
        </p:nvPicPr>
        <p:blipFill rotWithShape="1">
          <a:blip r:embed="rId2">
            <a:alphaModFix/>
          </a:blip>
          <a:srcRect b="0" l="0" r="0" t="0"/>
          <a:stretch/>
        </p:blipFill>
        <p:spPr>
          <a:xfrm>
            <a:off x="8244840" y="76200"/>
            <a:ext cx="742233" cy="822467"/>
          </a:xfrm>
          <a:prstGeom prst="rect">
            <a:avLst/>
          </a:prstGeom>
          <a:noFill/>
          <a:ln>
            <a:noFill/>
          </a:ln>
        </p:spPr>
      </p:pic>
      <p:pic>
        <p:nvPicPr>
          <p:cNvPr descr="ccg_02" id="111" name="Shape 111"/>
          <p:cNvPicPr preferRelativeResize="0"/>
          <p:nvPr/>
        </p:nvPicPr>
        <p:blipFill rotWithShape="1">
          <a:blip r:embed="rId3">
            <a:alphaModFix/>
          </a:blip>
          <a:srcRect b="0" l="0" r="0" t="0"/>
          <a:stretch/>
        </p:blipFill>
        <p:spPr>
          <a:xfrm>
            <a:off x="1" y="55566"/>
            <a:ext cx="5221394" cy="914400"/>
          </a:xfrm>
          <a:prstGeom prst="rect">
            <a:avLst/>
          </a:prstGeom>
          <a:noFill/>
          <a:ln>
            <a:noFill/>
          </a:ln>
        </p:spPr>
      </p:pic>
      <p:sp>
        <p:nvSpPr>
          <p:cNvPr id="112" name="Shape 112"/>
          <p:cNvSpPr txBox="1"/>
          <p:nvPr>
            <p:ph type="ctrTitle"/>
          </p:nvPr>
        </p:nvSpPr>
        <p:spPr>
          <a:xfrm>
            <a:off x="838200" y="1828800"/>
            <a:ext cx="8153400" cy="2209800"/>
          </a:xfrm>
          <a:prstGeom prst="rect">
            <a:avLst/>
          </a:prstGeom>
          <a:noFill/>
          <a:ln>
            <a:noFill/>
          </a:ln>
        </p:spPr>
        <p:txBody>
          <a:bodyPr anchorCtr="0" anchor="ctr" bIns="91425" lIns="91425" rIns="91425" wrap="square" tIns="91425"/>
          <a:lstStyle>
            <a:lvl1pPr indent="0" lvl="0" marL="0" marR="0" rtl="0" algn="l">
              <a:spcBef>
                <a:spcPts val="0"/>
              </a:spcBef>
              <a:spcAft>
                <a:spcPts val="0"/>
              </a:spcAft>
              <a:buNone/>
              <a:defRPr b="0" i="0" sz="34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
        <p:nvSpPr>
          <p:cNvPr id="113" name="Shape 113"/>
          <p:cNvSpPr txBox="1"/>
          <p:nvPr>
            <p:ph idx="1" type="subTitle"/>
          </p:nvPr>
        </p:nvSpPr>
        <p:spPr>
          <a:xfrm>
            <a:off x="838200" y="4267200"/>
            <a:ext cx="8153400" cy="1752600"/>
          </a:xfrm>
          <a:prstGeom prst="rect">
            <a:avLst/>
          </a:prstGeom>
          <a:noFill/>
          <a:ln>
            <a:noFill/>
          </a:ln>
        </p:spPr>
        <p:txBody>
          <a:bodyPr anchorCtr="0" anchor="t" bIns="91425" lIns="91425" rIns="91425" wrap="square" tIns="91425"/>
          <a:lstStyle>
            <a:lvl1pPr indent="0" lvl="0" marL="0" marR="0" rtl="0" algn="r">
              <a:spcBef>
                <a:spcPts val="520"/>
              </a:spcBef>
              <a:spcAft>
                <a:spcPts val="0"/>
              </a:spcAft>
              <a:buClr>
                <a:schemeClr val="lt2"/>
              </a:buClr>
              <a:buSzPct val="75000"/>
              <a:buFont typeface="Noto Sans Symbols"/>
              <a:buNone/>
              <a:defRPr b="0" i="0" sz="2600" u="none" cap="none" strike="noStrike">
                <a:solidFill>
                  <a:srgbClr val="003366"/>
                </a:solidFill>
                <a:latin typeface="Calibri"/>
                <a:ea typeface="Calibri"/>
                <a:cs typeface="Calibri"/>
                <a:sym typeface="Calibri"/>
              </a:defRPr>
            </a:lvl1pPr>
            <a:lvl2pPr indent="-184150" lvl="1" marL="742950" marR="0" rtl="0" algn="l">
              <a:spcBef>
                <a:spcPts val="400"/>
              </a:spcBef>
              <a:spcAft>
                <a:spcPts val="0"/>
              </a:spcAft>
              <a:buClr>
                <a:schemeClr val="accent2"/>
              </a:buClr>
              <a:buSzPct val="80000"/>
              <a:buFont typeface="Noto Sans Symbols"/>
              <a:buChar char="◻"/>
              <a:defRPr b="0" i="0" sz="2000" u="none" cap="none" strike="noStrike">
                <a:solidFill>
                  <a:srgbClr val="3366CC"/>
                </a:solidFill>
                <a:latin typeface="Calibri"/>
                <a:ea typeface="Calibri"/>
                <a:cs typeface="Calibri"/>
                <a:sym typeface="Calibri"/>
              </a:defRPr>
            </a:lvl2pPr>
            <a:lvl3pPr indent="-154305" lvl="2" marL="1143000" marR="0" rtl="0" algn="l">
              <a:spcBef>
                <a:spcPts val="360"/>
              </a:spcBef>
              <a:spcAft>
                <a:spcPts val="0"/>
              </a:spcAft>
              <a:buClr>
                <a:schemeClr val="lt2"/>
              </a:buClr>
              <a:buSzPct val="64999"/>
              <a:buFont typeface="Noto Sans Symbols"/>
              <a:buChar char="■"/>
              <a:defRPr b="1" i="0" sz="1800" u="none" cap="none" strike="noStrike">
                <a:solidFill>
                  <a:srgbClr val="003366"/>
                </a:solidFill>
                <a:latin typeface="Calibri"/>
                <a:ea typeface="Calibri"/>
                <a:cs typeface="Calibri"/>
                <a:sym typeface="Calibri"/>
              </a:defRPr>
            </a:lvl3pPr>
            <a:lvl4pPr indent="-157480" lvl="3" marL="1600200" marR="0" rtl="0" algn="l">
              <a:spcBef>
                <a:spcPts val="320"/>
              </a:spcBef>
              <a:spcAft>
                <a:spcPts val="0"/>
              </a:spcAft>
              <a:buClr>
                <a:schemeClr val="accent2"/>
              </a:buClr>
              <a:buSzPct val="70000"/>
              <a:buFont typeface="Noto Sans Symbols"/>
              <a:buChar char="◻"/>
              <a:defRPr b="0" i="0" sz="1600" u="none" cap="none" strike="noStrike">
                <a:solidFill>
                  <a:srgbClr val="3366CC"/>
                </a:solidFill>
                <a:latin typeface="Calibri"/>
                <a:ea typeface="Calibri"/>
                <a:cs typeface="Calibri"/>
                <a:sym typeface="Calibri"/>
              </a:defRPr>
            </a:lvl4pPr>
            <a:lvl5pPr indent="-127000" lvl="4" marL="2057400" marR="0" rtl="0" algn="l">
              <a:spcBef>
                <a:spcPts val="320"/>
              </a:spcBef>
              <a:spcAft>
                <a:spcPts val="0"/>
              </a:spcAft>
              <a:buClr>
                <a:schemeClr val="lt2"/>
              </a:buClr>
              <a:buSzPct val="100000"/>
              <a:buFont typeface="Noto Sans Symbols"/>
              <a:buChar char="▪"/>
              <a:defRPr b="0" i="0" sz="1600" u="none" cap="none" strike="noStrike">
                <a:solidFill>
                  <a:srgbClr val="003366"/>
                </a:solidFill>
                <a:latin typeface="Calibri"/>
                <a:ea typeface="Calibri"/>
                <a:cs typeface="Calibri"/>
                <a:sym typeface="Calibri"/>
              </a:defRPr>
            </a:lvl5pPr>
            <a:lvl6pPr indent="-127000" lvl="5" marL="25146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14" name="Shape 114"/>
        <p:cNvGrpSpPr/>
        <p:nvPr/>
      </p:nvGrpSpPr>
      <p:grpSpPr>
        <a:xfrm>
          <a:off x="0" y="0"/>
          <a:ext cx="0" cy="0"/>
          <a:chOff x="0" y="0"/>
          <a:chExt cx="0" cy="0"/>
        </a:xfrm>
      </p:grpSpPr>
      <p:sp>
        <p:nvSpPr>
          <p:cNvPr id="115" name="Shape 115"/>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0033CC"/>
                </a:solidFill>
                <a:latin typeface="Arial"/>
                <a:ea typeface="Arial"/>
                <a:cs typeface="Arial"/>
                <a:sym typeface="Arial"/>
              </a:rPr>
              <a:t>Page </a:t>
            </a:r>
            <a:fld id="{00000000-1234-1234-1234-123412341234}" type="slidenum">
              <a:rPr lang="en-US" sz="1200">
                <a:solidFill>
                  <a:srgbClr val="0033CC"/>
                </a:solidFill>
                <a:latin typeface="Arial"/>
                <a:ea typeface="Arial"/>
                <a:cs typeface="Arial"/>
                <a:sym typeface="Arial"/>
              </a:rPr>
              <a:t>‹#›</a:t>
            </a:fld>
          </a:p>
        </p:txBody>
      </p:sp>
      <p:sp>
        <p:nvSpPr>
          <p:cNvPr id="116" name="Shape 116"/>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7" name="Shape 117"/>
          <p:cNvSpPr txBox="1"/>
          <p:nvPr>
            <p:ph type="title"/>
          </p:nvPr>
        </p:nvSpPr>
        <p:spPr>
          <a:xfrm>
            <a:off x="152400" y="-13648"/>
            <a:ext cx="8229600" cy="533400"/>
          </a:xfrm>
          <a:prstGeom prst="rect">
            <a:avLst/>
          </a:prstGeom>
          <a:noFill/>
          <a:ln>
            <a:noFill/>
          </a:ln>
        </p:spPr>
        <p:txBody>
          <a:bodyPr anchorCtr="0" anchor="ctr" bIns="91425" lIns="91425" rIns="91425" wrap="square" tIns="91425"/>
          <a:lstStyle>
            <a:lvl1pPr indent="0" lvl="0" marL="0" marR="0" rtl="0" algn="l">
              <a:spcBef>
                <a:spcPts val="0"/>
              </a:spcBef>
              <a:spcAft>
                <a:spcPts val="0"/>
              </a:spcAft>
              <a:buNone/>
              <a:defRPr b="0" i="0" sz="28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18" name="Shape 118"/>
        <p:cNvGrpSpPr/>
        <p:nvPr/>
      </p:nvGrpSpPr>
      <p:grpSpPr>
        <a:xfrm>
          <a:off x="0" y="0"/>
          <a:ext cx="0" cy="0"/>
          <a:chOff x="0" y="0"/>
          <a:chExt cx="0" cy="0"/>
        </a:xfrm>
      </p:grpSpPr>
      <p:sp>
        <p:nvSpPr>
          <p:cNvPr id="119" name="Shape 119"/>
          <p:cNvSpPr txBox="1"/>
          <p:nvPr>
            <p:ph type="title"/>
          </p:nvPr>
        </p:nvSpPr>
        <p:spPr>
          <a:xfrm>
            <a:off x="152400" y="0"/>
            <a:ext cx="8229600" cy="533400"/>
          </a:xfrm>
          <a:prstGeom prst="rect">
            <a:avLst/>
          </a:prstGeom>
          <a:noFill/>
          <a:ln>
            <a:noFill/>
          </a:ln>
        </p:spPr>
        <p:txBody>
          <a:bodyPr anchorCtr="0" anchor="ctr" bIns="91425" lIns="91425" rIns="91425" wrap="square" tIns="91425"/>
          <a:lstStyle>
            <a:lvl1pPr indent="0" lvl="0" marL="0" marR="0" rtl="0" algn="l">
              <a:spcBef>
                <a:spcPts val="0"/>
              </a:spcBef>
              <a:spcAft>
                <a:spcPts val="0"/>
              </a:spcAft>
              <a:buNone/>
              <a:defRPr b="0" i="0" sz="28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
        <p:nvSpPr>
          <p:cNvPr id="120" name="Shape 120"/>
          <p:cNvSpPr txBox="1"/>
          <p:nvPr>
            <p:ph idx="1" type="body"/>
          </p:nvPr>
        </p:nvSpPr>
        <p:spPr>
          <a:xfrm>
            <a:off x="457200" y="914400"/>
            <a:ext cx="8229600" cy="4953000"/>
          </a:xfrm>
          <a:prstGeom prst="rect">
            <a:avLst/>
          </a:prstGeom>
          <a:noFill/>
          <a:ln>
            <a:noFill/>
          </a:ln>
        </p:spPr>
        <p:txBody>
          <a:bodyPr anchorCtr="0" anchor="t" bIns="91425" lIns="91425" rIns="91425" wrap="square" tIns="91425"/>
          <a:lstStyle>
            <a:lvl1pPr indent="-228600" lvl="0" marL="342900" marR="0" rtl="0" algn="l">
              <a:spcBef>
                <a:spcPts val="480"/>
              </a:spcBef>
              <a:spcAft>
                <a:spcPts val="0"/>
              </a:spcAft>
              <a:buClr>
                <a:schemeClr val="lt2"/>
              </a:buClr>
              <a:buSzPct val="75000"/>
              <a:buFont typeface="Noto Sans Symbols"/>
              <a:buChar char="■"/>
              <a:defRPr b="0" i="0" sz="2400" u="none" cap="none" strike="noStrike">
                <a:solidFill>
                  <a:srgbClr val="003366"/>
                </a:solidFill>
                <a:latin typeface="Calibri"/>
                <a:ea typeface="Calibri"/>
                <a:cs typeface="Calibri"/>
                <a:sym typeface="Calibri"/>
              </a:defRPr>
            </a:lvl1pPr>
            <a:lvl2pPr indent="-184150" lvl="1" marL="742950" marR="0" rtl="0" algn="l">
              <a:spcBef>
                <a:spcPts val="400"/>
              </a:spcBef>
              <a:spcAft>
                <a:spcPts val="0"/>
              </a:spcAft>
              <a:buClr>
                <a:schemeClr val="accent2"/>
              </a:buClr>
              <a:buSzPct val="80000"/>
              <a:buFont typeface="Noto Sans Symbols"/>
              <a:buChar char="◻"/>
              <a:defRPr b="0" i="0" sz="2000" u="none" cap="none" strike="noStrike">
                <a:solidFill>
                  <a:srgbClr val="3366CC"/>
                </a:solidFill>
                <a:latin typeface="Calibri"/>
                <a:ea typeface="Calibri"/>
                <a:cs typeface="Calibri"/>
                <a:sym typeface="Calibri"/>
              </a:defRPr>
            </a:lvl2pPr>
            <a:lvl3pPr indent="-154305" lvl="2" marL="1143000" marR="0" rtl="0" algn="l">
              <a:spcBef>
                <a:spcPts val="360"/>
              </a:spcBef>
              <a:spcAft>
                <a:spcPts val="0"/>
              </a:spcAft>
              <a:buClr>
                <a:schemeClr val="lt2"/>
              </a:buClr>
              <a:buSzPct val="64999"/>
              <a:buFont typeface="Noto Sans Symbols"/>
              <a:buChar char="■"/>
              <a:defRPr b="1" i="0" sz="1800" u="none" cap="none" strike="noStrike">
                <a:solidFill>
                  <a:srgbClr val="003366"/>
                </a:solidFill>
                <a:latin typeface="Calibri"/>
                <a:ea typeface="Calibri"/>
                <a:cs typeface="Calibri"/>
                <a:sym typeface="Calibri"/>
              </a:defRPr>
            </a:lvl3pPr>
            <a:lvl4pPr indent="-157480" lvl="3" marL="1600200" marR="0" rtl="0" algn="l">
              <a:spcBef>
                <a:spcPts val="320"/>
              </a:spcBef>
              <a:spcAft>
                <a:spcPts val="0"/>
              </a:spcAft>
              <a:buClr>
                <a:schemeClr val="accent2"/>
              </a:buClr>
              <a:buSzPct val="70000"/>
              <a:buFont typeface="Noto Sans Symbols"/>
              <a:buChar char="◻"/>
              <a:defRPr b="0" i="0" sz="1600" u="none" cap="none" strike="noStrike">
                <a:solidFill>
                  <a:srgbClr val="3366CC"/>
                </a:solidFill>
                <a:latin typeface="Calibri"/>
                <a:ea typeface="Calibri"/>
                <a:cs typeface="Calibri"/>
                <a:sym typeface="Calibri"/>
              </a:defRPr>
            </a:lvl4pPr>
            <a:lvl5pPr indent="-127000" lvl="4" marL="2057400" marR="0" rtl="0" algn="l">
              <a:spcBef>
                <a:spcPts val="320"/>
              </a:spcBef>
              <a:spcAft>
                <a:spcPts val="0"/>
              </a:spcAft>
              <a:buClr>
                <a:schemeClr val="lt2"/>
              </a:buClr>
              <a:buSzPct val="100000"/>
              <a:buFont typeface="Noto Sans Symbols"/>
              <a:buChar char="▪"/>
              <a:defRPr b="0" i="0" sz="1600" u="none" cap="none" strike="noStrike">
                <a:solidFill>
                  <a:srgbClr val="003366"/>
                </a:solidFill>
                <a:latin typeface="Calibri"/>
                <a:ea typeface="Calibri"/>
                <a:cs typeface="Calibri"/>
                <a:sym typeface="Calibri"/>
              </a:defRPr>
            </a:lvl5pPr>
            <a:lvl6pPr indent="-127000" lvl="5" marL="25146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21" name="Shape 121"/>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0033CC"/>
                </a:solidFill>
                <a:latin typeface="Arial"/>
                <a:ea typeface="Arial"/>
                <a:cs typeface="Arial"/>
                <a:sym typeface="Arial"/>
              </a:rPr>
              <a:t>Page </a:t>
            </a:r>
            <a:fld id="{00000000-1234-1234-1234-123412341234}" type="slidenum">
              <a:rPr lang="en-US" sz="1200">
                <a:solidFill>
                  <a:srgbClr val="0033CC"/>
                </a:solidFill>
                <a:latin typeface="Arial"/>
                <a:ea typeface="Arial"/>
                <a:cs typeface="Arial"/>
                <a:sym typeface="Arial"/>
              </a:rPr>
              <a:t>‹#›</a:t>
            </a:fld>
          </a:p>
        </p:txBody>
      </p:sp>
      <p:sp>
        <p:nvSpPr>
          <p:cNvPr id="122" name="Shape 122"/>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23" name="Shape 123"/>
        <p:cNvGrpSpPr/>
        <p:nvPr/>
      </p:nvGrpSpPr>
      <p:grpSpPr>
        <a:xfrm>
          <a:off x="0" y="0"/>
          <a:ext cx="0" cy="0"/>
          <a:chOff x="0" y="0"/>
          <a:chExt cx="0" cy="0"/>
        </a:xfrm>
      </p:grpSpPr>
      <p:sp>
        <p:nvSpPr>
          <p:cNvPr id="124" name="Shape 124"/>
          <p:cNvSpPr txBox="1"/>
          <p:nvPr>
            <p:ph type="title"/>
          </p:nvPr>
        </p:nvSpPr>
        <p:spPr>
          <a:xfrm>
            <a:off x="152400" y="-13648"/>
            <a:ext cx="8229600" cy="533400"/>
          </a:xfrm>
          <a:prstGeom prst="rect">
            <a:avLst/>
          </a:prstGeom>
          <a:noFill/>
          <a:ln>
            <a:noFill/>
          </a:ln>
        </p:spPr>
        <p:txBody>
          <a:bodyPr anchorCtr="0" anchor="ctr" bIns="91425" lIns="91425" rIns="91425" wrap="square" tIns="91425"/>
          <a:lstStyle>
            <a:lvl1pPr indent="0" lvl="0" marL="0" marR="0" rtl="0" algn="l">
              <a:spcBef>
                <a:spcPts val="0"/>
              </a:spcBef>
              <a:spcAft>
                <a:spcPts val="0"/>
              </a:spcAft>
              <a:buNone/>
              <a:defRPr b="0" i="0" sz="28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
        <p:nvSpPr>
          <p:cNvPr id="125" name="Shape 125"/>
          <p:cNvSpPr txBox="1"/>
          <p:nvPr>
            <p:ph idx="1" type="body"/>
          </p:nvPr>
        </p:nvSpPr>
        <p:spPr>
          <a:xfrm>
            <a:off x="457200" y="1219200"/>
            <a:ext cx="4038600" cy="4953000"/>
          </a:xfrm>
          <a:prstGeom prst="rect">
            <a:avLst/>
          </a:prstGeom>
          <a:noFill/>
          <a:ln>
            <a:noFill/>
          </a:ln>
        </p:spPr>
        <p:txBody>
          <a:bodyPr anchorCtr="0" anchor="t" bIns="91425" lIns="91425" rIns="91425" wrap="square" tIns="91425"/>
          <a:lstStyle>
            <a:lvl1pPr indent="-209550" lvl="0" marL="342900" marR="0" rtl="0" algn="l">
              <a:spcBef>
                <a:spcPts val="560"/>
              </a:spcBef>
              <a:spcAft>
                <a:spcPts val="0"/>
              </a:spcAft>
              <a:buClr>
                <a:schemeClr val="lt2"/>
              </a:buClr>
              <a:buSzPct val="75000"/>
              <a:buFont typeface="Noto Sans Symbols"/>
              <a:buChar char="■"/>
              <a:defRPr b="0" i="0" sz="2800" u="none" cap="none" strike="noStrike">
                <a:solidFill>
                  <a:srgbClr val="003366"/>
                </a:solidFill>
                <a:latin typeface="Calibri"/>
                <a:ea typeface="Calibri"/>
                <a:cs typeface="Calibri"/>
                <a:sym typeface="Calibri"/>
              </a:defRPr>
            </a:lvl1pPr>
            <a:lvl2pPr indent="-163830" lvl="1" marL="742950" marR="0" rtl="0" algn="l">
              <a:spcBef>
                <a:spcPts val="480"/>
              </a:spcBef>
              <a:spcAft>
                <a:spcPts val="0"/>
              </a:spcAft>
              <a:buClr>
                <a:schemeClr val="accent2"/>
              </a:buClr>
              <a:buSzPct val="80000"/>
              <a:buFont typeface="Noto Sans Symbols"/>
              <a:buChar char="◻"/>
              <a:defRPr b="0" i="0" sz="2400" u="none" cap="none" strike="noStrike">
                <a:solidFill>
                  <a:srgbClr val="3366CC"/>
                </a:solidFill>
                <a:latin typeface="Calibri"/>
                <a:ea typeface="Calibri"/>
                <a:cs typeface="Calibri"/>
                <a:sym typeface="Calibri"/>
              </a:defRPr>
            </a:lvl2pPr>
            <a:lvl3pPr indent="-146050" lvl="2" marL="1143000" marR="0" rtl="0" algn="l">
              <a:spcBef>
                <a:spcPts val="400"/>
              </a:spcBef>
              <a:spcAft>
                <a:spcPts val="0"/>
              </a:spcAft>
              <a:buClr>
                <a:schemeClr val="lt2"/>
              </a:buClr>
              <a:buSzPct val="64999"/>
              <a:buFont typeface="Noto Sans Symbols"/>
              <a:buChar char="■"/>
              <a:defRPr b="1" i="0" sz="2000" u="none" cap="none" strike="noStrike">
                <a:solidFill>
                  <a:srgbClr val="003366"/>
                </a:solidFill>
                <a:latin typeface="Calibri"/>
                <a:ea typeface="Calibri"/>
                <a:cs typeface="Calibri"/>
                <a:sym typeface="Calibri"/>
              </a:defRPr>
            </a:lvl3pPr>
            <a:lvl4pPr indent="-148589" lvl="3" marL="1600200" marR="0" rtl="0" algn="l">
              <a:spcBef>
                <a:spcPts val="360"/>
              </a:spcBef>
              <a:spcAft>
                <a:spcPts val="0"/>
              </a:spcAft>
              <a:buClr>
                <a:schemeClr val="accent2"/>
              </a:buClr>
              <a:buSzPct val="70000"/>
              <a:buFont typeface="Noto Sans Symbols"/>
              <a:buChar char="◻"/>
              <a:defRPr b="0" i="0" sz="1800" u="none" cap="none" strike="noStrike">
                <a:solidFill>
                  <a:srgbClr val="3366CC"/>
                </a:solidFill>
                <a:latin typeface="Calibri"/>
                <a:ea typeface="Calibri"/>
                <a:cs typeface="Calibri"/>
                <a:sym typeface="Calibri"/>
              </a:defRPr>
            </a:lvl4pPr>
            <a:lvl5pPr indent="-114300" lvl="4" marL="2057400" marR="0" rtl="0" algn="l">
              <a:spcBef>
                <a:spcPts val="360"/>
              </a:spcBef>
              <a:spcAft>
                <a:spcPts val="0"/>
              </a:spcAft>
              <a:buClr>
                <a:schemeClr val="lt2"/>
              </a:buClr>
              <a:buSzPct val="100000"/>
              <a:buFont typeface="Noto Sans Symbols"/>
              <a:buChar char="▪"/>
              <a:defRPr b="0" i="0" sz="1800" u="none" cap="none" strike="noStrike">
                <a:solidFill>
                  <a:srgbClr val="003366"/>
                </a:solidFill>
                <a:latin typeface="Calibri"/>
                <a:ea typeface="Calibri"/>
                <a:cs typeface="Calibri"/>
                <a:sym typeface="Calibri"/>
              </a:defRPr>
            </a:lvl5pPr>
            <a:lvl6pPr indent="-114300" lvl="5" marL="2514600" marR="0" rtl="0" algn="l">
              <a:spcBef>
                <a:spcPts val="360"/>
              </a:spcBef>
              <a:spcAft>
                <a:spcPts val="0"/>
              </a:spcAft>
              <a:buClr>
                <a:schemeClr val="lt2"/>
              </a:buClr>
              <a:buSzPct val="100000"/>
              <a:buFont typeface="Noto Sans Symbols"/>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spcAft>
                <a:spcPts val="0"/>
              </a:spcAft>
              <a:buClr>
                <a:schemeClr val="lt2"/>
              </a:buClr>
              <a:buSzPct val="100000"/>
              <a:buFont typeface="Noto Sans Symbols"/>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spcAft>
                <a:spcPts val="0"/>
              </a:spcAft>
              <a:buClr>
                <a:schemeClr val="lt2"/>
              </a:buClr>
              <a:buSzPct val="100000"/>
              <a:buFont typeface="Noto Sans Symbols"/>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spcAft>
                <a:spcPts val="0"/>
              </a:spcAft>
              <a:buClr>
                <a:schemeClr val="lt2"/>
              </a:buClr>
              <a:buSzPct val="100000"/>
              <a:buFont typeface="Noto Sans Symbols"/>
              <a:buChar char="▪"/>
              <a:defRPr b="0" i="0" sz="1800" u="none" cap="none" strike="noStrike">
                <a:solidFill>
                  <a:schemeClr val="dk1"/>
                </a:solidFill>
                <a:latin typeface="Calibri"/>
                <a:ea typeface="Calibri"/>
                <a:cs typeface="Calibri"/>
                <a:sym typeface="Calibri"/>
              </a:defRPr>
            </a:lvl9pPr>
          </a:lstStyle>
          <a:p/>
        </p:txBody>
      </p:sp>
      <p:sp>
        <p:nvSpPr>
          <p:cNvPr id="126" name="Shape 126"/>
          <p:cNvSpPr txBox="1"/>
          <p:nvPr>
            <p:ph idx="2" type="body"/>
          </p:nvPr>
        </p:nvSpPr>
        <p:spPr>
          <a:xfrm>
            <a:off x="4648200" y="1219200"/>
            <a:ext cx="4038600" cy="4953000"/>
          </a:xfrm>
          <a:prstGeom prst="rect">
            <a:avLst/>
          </a:prstGeom>
          <a:noFill/>
          <a:ln>
            <a:noFill/>
          </a:ln>
        </p:spPr>
        <p:txBody>
          <a:bodyPr anchorCtr="0" anchor="t" bIns="91425" lIns="91425" rIns="91425" wrap="square" tIns="91425"/>
          <a:lstStyle>
            <a:lvl1pPr indent="-209550" lvl="0" marL="342900" marR="0" rtl="0" algn="l">
              <a:spcBef>
                <a:spcPts val="560"/>
              </a:spcBef>
              <a:spcAft>
                <a:spcPts val="0"/>
              </a:spcAft>
              <a:buClr>
                <a:schemeClr val="lt2"/>
              </a:buClr>
              <a:buSzPct val="75000"/>
              <a:buFont typeface="Noto Sans Symbols"/>
              <a:buChar char="■"/>
              <a:defRPr b="0" i="0" sz="2800" u="none" cap="none" strike="noStrike">
                <a:solidFill>
                  <a:srgbClr val="003366"/>
                </a:solidFill>
                <a:latin typeface="Calibri"/>
                <a:ea typeface="Calibri"/>
                <a:cs typeface="Calibri"/>
                <a:sym typeface="Calibri"/>
              </a:defRPr>
            </a:lvl1pPr>
            <a:lvl2pPr indent="-163830" lvl="1" marL="742950" marR="0" rtl="0" algn="l">
              <a:spcBef>
                <a:spcPts val="480"/>
              </a:spcBef>
              <a:spcAft>
                <a:spcPts val="0"/>
              </a:spcAft>
              <a:buClr>
                <a:schemeClr val="accent2"/>
              </a:buClr>
              <a:buSzPct val="80000"/>
              <a:buFont typeface="Noto Sans Symbols"/>
              <a:buChar char="◻"/>
              <a:defRPr b="0" i="0" sz="2400" u="none" cap="none" strike="noStrike">
                <a:solidFill>
                  <a:srgbClr val="3366CC"/>
                </a:solidFill>
                <a:latin typeface="Calibri"/>
                <a:ea typeface="Calibri"/>
                <a:cs typeface="Calibri"/>
                <a:sym typeface="Calibri"/>
              </a:defRPr>
            </a:lvl2pPr>
            <a:lvl3pPr indent="-146050" lvl="2" marL="1143000" marR="0" rtl="0" algn="l">
              <a:spcBef>
                <a:spcPts val="400"/>
              </a:spcBef>
              <a:spcAft>
                <a:spcPts val="0"/>
              </a:spcAft>
              <a:buClr>
                <a:schemeClr val="lt2"/>
              </a:buClr>
              <a:buSzPct val="64999"/>
              <a:buFont typeface="Noto Sans Symbols"/>
              <a:buChar char="■"/>
              <a:defRPr b="1" i="0" sz="2000" u="none" cap="none" strike="noStrike">
                <a:solidFill>
                  <a:srgbClr val="003366"/>
                </a:solidFill>
                <a:latin typeface="Calibri"/>
                <a:ea typeface="Calibri"/>
                <a:cs typeface="Calibri"/>
                <a:sym typeface="Calibri"/>
              </a:defRPr>
            </a:lvl3pPr>
            <a:lvl4pPr indent="-148589" lvl="3" marL="1600200" marR="0" rtl="0" algn="l">
              <a:spcBef>
                <a:spcPts val="360"/>
              </a:spcBef>
              <a:spcAft>
                <a:spcPts val="0"/>
              </a:spcAft>
              <a:buClr>
                <a:schemeClr val="accent2"/>
              </a:buClr>
              <a:buSzPct val="70000"/>
              <a:buFont typeface="Noto Sans Symbols"/>
              <a:buChar char="◻"/>
              <a:defRPr b="0" i="0" sz="1800" u="none" cap="none" strike="noStrike">
                <a:solidFill>
                  <a:srgbClr val="3366CC"/>
                </a:solidFill>
                <a:latin typeface="Calibri"/>
                <a:ea typeface="Calibri"/>
                <a:cs typeface="Calibri"/>
                <a:sym typeface="Calibri"/>
              </a:defRPr>
            </a:lvl4pPr>
            <a:lvl5pPr indent="-114300" lvl="4" marL="2057400" marR="0" rtl="0" algn="l">
              <a:spcBef>
                <a:spcPts val="360"/>
              </a:spcBef>
              <a:spcAft>
                <a:spcPts val="0"/>
              </a:spcAft>
              <a:buClr>
                <a:schemeClr val="lt2"/>
              </a:buClr>
              <a:buSzPct val="100000"/>
              <a:buFont typeface="Noto Sans Symbols"/>
              <a:buChar char="▪"/>
              <a:defRPr b="0" i="0" sz="1800" u="none" cap="none" strike="noStrike">
                <a:solidFill>
                  <a:srgbClr val="003366"/>
                </a:solidFill>
                <a:latin typeface="Calibri"/>
                <a:ea typeface="Calibri"/>
                <a:cs typeface="Calibri"/>
                <a:sym typeface="Calibri"/>
              </a:defRPr>
            </a:lvl5pPr>
            <a:lvl6pPr indent="-114300" lvl="5" marL="2514600" marR="0" rtl="0" algn="l">
              <a:spcBef>
                <a:spcPts val="360"/>
              </a:spcBef>
              <a:spcAft>
                <a:spcPts val="0"/>
              </a:spcAft>
              <a:buClr>
                <a:schemeClr val="lt2"/>
              </a:buClr>
              <a:buSzPct val="100000"/>
              <a:buFont typeface="Noto Sans Symbols"/>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spcAft>
                <a:spcPts val="0"/>
              </a:spcAft>
              <a:buClr>
                <a:schemeClr val="lt2"/>
              </a:buClr>
              <a:buSzPct val="100000"/>
              <a:buFont typeface="Noto Sans Symbols"/>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spcAft>
                <a:spcPts val="0"/>
              </a:spcAft>
              <a:buClr>
                <a:schemeClr val="lt2"/>
              </a:buClr>
              <a:buSzPct val="100000"/>
              <a:buFont typeface="Noto Sans Symbols"/>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spcAft>
                <a:spcPts val="0"/>
              </a:spcAft>
              <a:buClr>
                <a:schemeClr val="lt2"/>
              </a:buClr>
              <a:buSzPct val="100000"/>
              <a:buFont typeface="Noto Sans Symbols"/>
              <a:buChar char="▪"/>
              <a:defRPr b="0" i="0" sz="1800" u="none" cap="none" strike="noStrike">
                <a:solidFill>
                  <a:schemeClr val="dk1"/>
                </a:solidFill>
                <a:latin typeface="Calibri"/>
                <a:ea typeface="Calibri"/>
                <a:cs typeface="Calibri"/>
                <a:sym typeface="Calibri"/>
              </a:defRPr>
            </a:lvl9pPr>
          </a:lstStyle>
          <a:p/>
        </p:txBody>
      </p:sp>
      <p:sp>
        <p:nvSpPr>
          <p:cNvPr id="127" name="Shape 127"/>
          <p:cNvSpPr txBox="1"/>
          <p:nvPr>
            <p:ph idx="11" type="ftr"/>
          </p:nvPr>
        </p:nvSpPr>
        <p:spPr>
          <a:xfrm>
            <a:off x="4419600" y="6248400"/>
            <a:ext cx="40386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8" name="Shape 128"/>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0033CC"/>
                </a:solidFill>
                <a:latin typeface="Arial"/>
                <a:ea typeface="Arial"/>
                <a:cs typeface="Arial"/>
                <a:sym typeface="Arial"/>
              </a:rPr>
              <a:t>Page </a:t>
            </a:r>
            <a:fld id="{00000000-1234-1234-1234-123412341234}" type="slidenum">
              <a:rPr lang="en-US" sz="1200">
                <a:solidFill>
                  <a:srgbClr val="0033CC"/>
                </a:solidFill>
                <a:latin typeface="Arial"/>
                <a:ea typeface="Arial"/>
                <a:cs typeface="Arial"/>
                <a:sym typeface="Arial"/>
              </a:rPr>
              <a:t>‹#›</a:t>
            </a:fld>
          </a:p>
        </p:txBody>
      </p:sp>
      <p:sp>
        <p:nvSpPr>
          <p:cNvPr id="129" name="Shape 129"/>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30" name="Shape 130"/>
        <p:cNvGrpSpPr/>
        <p:nvPr/>
      </p:nvGrpSpPr>
      <p:grpSpPr>
        <a:xfrm>
          <a:off x="0" y="0"/>
          <a:ext cx="0" cy="0"/>
          <a:chOff x="0" y="0"/>
          <a:chExt cx="0" cy="0"/>
        </a:xfrm>
      </p:grpSpPr>
      <p:sp>
        <p:nvSpPr>
          <p:cNvPr id="131" name="Shape 131"/>
          <p:cNvSpPr txBox="1"/>
          <p:nvPr>
            <p:ph idx="11" type="ftr"/>
          </p:nvPr>
        </p:nvSpPr>
        <p:spPr>
          <a:xfrm>
            <a:off x="4419600" y="6248400"/>
            <a:ext cx="40386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2" name="Shape 132"/>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3366CC"/>
                </a:solidFill>
                <a:latin typeface="Arial"/>
                <a:ea typeface="Arial"/>
                <a:cs typeface="Arial"/>
                <a:sym typeface="Arial"/>
              </a:rPr>
              <a:t>Page</a:t>
            </a:r>
            <a:r>
              <a:rPr lang="en-US" sz="1200">
                <a:solidFill>
                  <a:schemeClr val="dk1"/>
                </a:solidFill>
                <a:latin typeface="Arial"/>
                <a:ea typeface="Arial"/>
                <a:cs typeface="Arial"/>
                <a:sym typeface="Arial"/>
              </a:rPr>
              <a:t> </a:t>
            </a:r>
            <a:fld id="{00000000-1234-1234-1234-123412341234}" type="slidenum">
              <a:rPr lang="en-US" sz="1200">
                <a:solidFill>
                  <a:srgbClr val="3366CC"/>
                </a:solidFill>
                <a:latin typeface="Arial"/>
                <a:ea typeface="Arial"/>
                <a:cs typeface="Arial"/>
                <a:sym typeface="Arial"/>
              </a:rPr>
              <a:t>‹#›</a:t>
            </a:fld>
          </a:p>
        </p:txBody>
      </p:sp>
      <p:sp>
        <p:nvSpPr>
          <p:cNvPr id="133" name="Shape 133"/>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4" name="Shape 134"/>
        <p:cNvGrpSpPr/>
        <p:nvPr/>
      </p:nvGrpSpPr>
      <p:grpSpPr>
        <a:xfrm>
          <a:off x="0" y="0"/>
          <a:ext cx="0" cy="0"/>
          <a:chOff x="0" y="0"/>
          <a:chExt cx="0" cy="0"/>
        </a:xfrm>
      </p:grpSpPr>
      <p:sp>
        <p:nvSpPr>
          <p:cNvPr id="135" name="Shape 135"/>
          <p:cNvSpPr txBox="1"/>
          <p:nvPr>
            <p:ph type="title"/>
          </p:nvPr>
        </p:nvSpPr>
        <p:spPr>
          <a:xfrm>
            <a:off x="722313" y="4406900"/>
            <a:ext cx="7772400" cy="13620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i="0" sz="40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
        <p:nvSpPr>
          <p:cNvPr id="136" name="Shape 136"/>
          <p:cNvSpPr txBox="1"/>
          <p:nvPr>
            <p:ph idx="1" type="body"/>
          </p:nvPr>
        </p:nvSpPr>
        <p:spPr>
          <a:xfrm>
            <a:off x="722313" y="2906713"/>
            <a:ext cx="7772400" cy="1500300"/>
          </a:xfrm>
          <a:prstGeom prst="rect">
            <a:avLst/>
          </a:prstGeom>
          <a:noFill/>
          <a:ln>
            <a:noFill/>
          </a:ln>
        </p:spPr>
        <p:txBody>
          <a:bodyPr anchorCtr="0" anchor="b" bIns="91425" lIns="91425" rIns="91425" wrap="square" tIns="91425"/>
          <a:lstStyle>
            <a:lvl1pPr indent="0" lvl="0" marL="0" marR="0" rtl="0" algn="l">
              <a:spcBef>
                <a:spcPts val="400"/>
              </a:spcBef>
              <a:spcAft>
                <a:spcPts val="0"/>
              </a:spcAft>
              <a:buClr>
                <a:schemeClr val="lt2"/>
              </a:buClr>
              <a:buSzPct val="75000"/>
              <a:buFont typeface="Noto Sans Symbols"/>
              <a:buNone/>
              <a:defRPr b="0" i="0" sz="2000" u="none" cap="none" strike="noStrike">
                <a:solidFill>
                  <a:srgbClr val="003366"/>
                </a:solidFill>
                <a:latin typeface="Calibri"/>
                <a:ea typeface="Calibri"/>
                <a:cs typeface="Calibri"/>
                <a:sym typeface="Calibri"/>
              </a:defRPr>
            </a:lvl1pPr>
            <a:lvl2pPr indent="0" lvl="1" marL="457200" marR="0" rtl="0" algn="l">
              <a:spcBef>
                <a:spcPts val="360"/>
              </a:spcBef>
              <a:spcAft>
                <a:spcPts val="0"/>
              </a:spcAft>
              <a:buClr>
                <a:schemeClr val="accent2"/>
              </a:buClr>
              <a:buSzPct val="79999"/>
              <a:buFont typeface="Noto Sans Symbols"/>
              <a:buNone/>
              <a:defRPr b="0" i="0" sz="1800" u="none" cap="none" strike="noStrike">
                <a:solidFill>
                  <a:srgbClr val="3366CC"/>
                </a:solidFill>
                <a:latin typeface="Calibri"/>
                <a:ea typeface="Calibri"/>
                <a:cs typeface="Calibri"/>
                <a:sym typeface="Calibri"/>
              </a:defRPr>
            </a:lvl2pPr>
            <a:lvl3pPr indent="0" lvl="2" marL="914400" marR="0" rtl="0" algn="l">
              <a:spcBef>
                <a:spcPts val="320"/>
              </a:spcBef>
              <a:spcAft>
                <a:spcPts val="0"/>
              </a:spcAft>
              <a:buClr>
                <a:schemeClr val="lt2"/>
              </a:buClr>
              <a:buSzPct val="64999"/>
              <a:buFont typeface="Noto Sans Symbols"/>
              <a:buNone/>
              <a:defRPr b="1" i="0" sz="1600" u="none" cap="none" strike="noStrike">
                <a:solidFill>
                  <a:srgbClr val="003366"/>
                </a:solidFill>
                <a:latin typeface="Calibri"/>
                <a:ea typeface="Calibri"/>
                <a:cs typeface="Calibri"/>
                <a:sym typeface="Calibri"/>
              </a:defRPr>
            </a:lvl3pPr>
            <a:lvl4pPr indent="0" lvl="3" marL="1371600" marR="0" rtl="0" algn="l">
              <a:spcBef>
                <a:spcPts val="280"/>
              </a:spcBef>
              <a:spcAft>
                <a:spcPts val="0"/>
              </a:spcAft>
              <a:buClr>
                <a:schemeClr val="accent2"/>
              </a:buClr>
              <a:buSzPct val="70000"/>
              <a:buFont typeface="Noto Sans Symbols"/>
              <a:buNone/>
              <a:defRPr b="0" i="0" sz="1400" u="none" cap="none" strike="noStrike">
                <a:solidFill>
                  <a:srgbClr val="3366CC"/>
                </a:solidFill>
                <a:latin typeface="Calibri"/>
                <a:ea typeface="Calibri"/>
                <a:cs typeface="Calibri"/>
                <a:sym typeface="Calibri"/>
              </a:defRPr>
            </a:lvl4pPr>
            <a:lvl5pPr indent="0" lvl="4" marL="1828800" marR="0" rtl="0" algn="l">
              <a:spcBef>
                <a:spcPts val="280"/>
              </a:spcBef>
              <a:spcAft>
                <a:spcPts val="0"/>
              </a:spcAft>
              <a:buClr>
                <a:schemeClr val="lt2"/>
              </a:buClr>
              <a:buSzPct val="100000"/>
              <a:buFont typeface="Noto Sans Symbols"/>
              <a:buNone/>
              <a:defRPr b="0" i="0" sz="1400" u="none" cap="none" strike="noStrike">
                <a:solidFill>
                  <a:srgbClr val="003366"/>
                </a:solidFill>
                <a:latin typeface="Calibri"/>
                <a:ea typeface="Calibri"/>
                <a:cs typeface="Calibri"/>
                <a:sym typeface="Calibri"/>
              </a:defRPr>
            </a:lvl5pPr>
            <a:lvl6pPr indent="0" lvl="5" marL="2286000" marR="0" rtl="0" algn="l">
              <a:spcBef>
                <a:spcPts val="280"/>
              </a:spcBef>
              <a:spcAft>
                <a:spcPts val="0"/>
              </a:spcAft>
              <a:buClr>
                <a:schemeClr val="lt2"/>
              </a:buClr>
              <a:buSzPct val="100000"/>
              <a:buFont typeface="Noto Sans Symbols"/>
              <a:buNone/>
              <a:defRPr b="0" i="0" sz="1400" u="none" cap="none" strike="noStrike">
                <a:solidFill>
                  <a:schemeClr val="dk1"/>
                </a:solidFill>
                <a:latin typeface="Calibri"/>
                <a:ea typeface="Calibri"/>
                <a:cs typeface="Calibri"/>
                <a:sym typeface="Calibri"/>
              </a:defRPr>
            </a:lvl6pPr>
            <a:lvl7pPr indent="0" lvl="6" marL="2743200" marR="0" rtl="0" algn="l">
              <a:spcBef>
                <a:spcPts val="280"/>
              </a:spcBef>
              <a:spcAft>
                <a:spcPts val="0"/>
              </a:spcAft>
              <a:buClr>
                <a:schemeClr val="lt2"/>
              </a:buClr>
              <a:buSzPct val="100000"/>
              <a:buFont typeface="Noto Sans Symbols"/>
              <a:buNone/>
              <a:defRPr b="0" i="0" sz="1400" u="none" cap="none" strike="noStrike">
                <a:solidFill>
                  <a:schemeClr val="dk1"/>
                </a:solidFill>
                <a:latin typeface="Calibri"/>
                <a:ea typeface="Calibri"/>
                <a:cs typeface="Calibri"/>
                <a:sym typeface="Calibri"/>
              </a:defRPr>
            </a:lvl7pPr>
            <a:lvl8pPr indent="0" lvl="7" marL="3200400" marR="0" rtl="0" algn="l">
              <a:spcBef>
                <a:spcPts val="280"/>
              </a:spcBef>
              <a:spcAft>
                <a:spcPts val="0"/>
              </a:spcAft>
              <a:buClr>
                <a:schemeClr val="lt2"/>
              </a:buClr>
              <a:buSzPct val="100000"/>
              <a:buFont typeface="Noto Sans Symbols"/>
              <a:buNone/>
              <a:defRPr b="0" i="0" sz="1400" u="none" cap="none" strike="noStrike">
                <a:solidFill>
                  <a:schemeClr val="dk1"/>
                </a:solidFill>
                <a:latin typeface="Calibri"/>
                <a:ea typeface="Calibri"/>
                <a:cs typeface="Calibri"/>
                <a:sym typeface="Calibri"/>
              </a:defRPr>
            </a:lvl8pPr>
            <a:lvl9pPr indent="0" lvl="8" marL="3657600" marR="0" rtl="0" algn="l">
              <a:spcBef>
                <a:spcPts val="280"/>
              </a:spcBef>
              <a:spcAft>
                <a:spcPts val="0"/>
              </a:spcAft>
              <a:buClr>
                <a:schemeClr val="lt2"/>
              </a:buClr>
              <a:buSzPct val="100000"/>
              <a:buFont typeface="Noto Sans Symbols"/>
              <a:buNone/>
              <a:defRPr b="0" i="0" sz="1400" u="none" cap="none" strike="noStrike">
                <a:solidFill>
                  <a:schemeClr val="dk1"/>
                </a:solidFill>
                <a:latin typeface="Calibri"/>
                <a:ea typeface="Calibri"/>
                <a:cs typeface="Calibri"/>
                <a:sym typeface="Calibri"/>
              </a:defRPr>
            </a:lvl9pPr>
          </a:lstStyle>
          <a:p/>
        </p:txBody>
      </p:sp>
      <p:sp>
        <p:nvSpPr>
          <p:cNvPr id="137" name="Shape 137"/>
          <p:cNvSpPr txBox="1"/>
          <p:nvPr>
            <p:ph idx="11" type="ftr"/>
          </p:nvPr>
        </p:nvSpPr>
        <p:spPr>
          <a:xfrm>
            <a:off x="4419600" y="6248400"/>
            <a:ext cx="40386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38" name="Shape 138"/>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0033CC"/>
                </a:solidFill>
                <a:latin typeface="Arial"/>
                <a:ea typeface="Arial"/>
                <a:cs typeface="Arial"/>
                <a:sym typeface="Arial"/>
              </a:rPr>
              <a:t>Page </a:t>
            </a:r>
            <a:fld id="{00000000-1234-1234-1234-123412341234}" type="slidenum">
              <a:rPr lang="en-US" sz="1200">
                <a:solidFill>
                  <a:srgbClr val="0033CC"/>
                </a:solidFill>
                <a:latin typeface="Arial"/>
                <a:ea typeface="Arial"/>
                <a:cs typeface="Arial"/>
                <a:sym typeface="Arial"/>
              </a:rPr>
              <a:t>‹#›</a:t>
            </a:fld>
          </a:p>
        </p:txBody>
      </p:sp>
      <p:sp>
        <p:nvSpPr>
          <p:cNvPr id="139" name="Shape 139"/>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arison">
    <p:spTree>
      <p:nvGrpSpPr>
        <p:cNvPr id="140" name="Shape 140"/>
        <p:cNvGrpSpPr/>
        <p:nvPr/>
      </p:nvGrpSpPr>
      <p:grpSpPr>
        <a:xfrm>
          <a:off x="0" y="0"/>
          <a:ext cx="0" cy="0"/>
          <a:chOff x="0" y="0"/>
          <a:chExt cx="0" cy="0"/>
        </a:xfrm>
      </p:grpSpPr>
      <p:sp>
        <p:nvSpPr>
          <p:cNvPr id="141" name="Shape 141"/>
          <p:cNvSpPr txBox="1"/>
          <p:nvPr>
            <p:ph idx="1" type="body"/>
          </p:nvPr>
        </p:nvSpPr>
        <p:spPr>
          <a:xfrm>
            <a:off x="457200" y="1535113"/>
            <a:ext cx="4040100" cy="639900"/>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chemeClr val="lt2"/>
              </a:buClr>
              <a:buSzPct val="75000"/>
              <a:buFont typeface="Noto Sans Symbols"/>
              <a:buNone/>
              <a:defRPr b="1" i="0" sz="2400" u="none" cap="none" strike="noStrike">
                <a:solidFill>
                  <a:srgbClr val="003366"/>
                </a:solidFill>
                <a:latin typeface="Calibri"/>
                <a:ea typeface="Calibri"/>
                <a:cs typeface="Calibri"/>
                <a:sym typeface="Calibri"/>
              </a:defRPr>
            </a:lvl1pPr>
            <a:lvl2pPr indent="0" lvl="1" marL="457200" marR="0" rtl="0" algn="l">
              <a:spcBef>
                <a:spcPts val="400"/>
              </a:spcBef>
              <a:spcAft>
                <a:spcPts val="0"/>
              </a:spcAft>
              <a:buClr>
                <a:schemeClr val="accent2"/>
              </a:buClr>
              <a:buSzPct val="80000"/>
              <a:buFont typeface="Noto Sans Symbols"/>
              <a:buNone/>
              <a:defRPr b="1" i="0" sz="2000" u="none" cap="none" strike="noStrike">
                <a:solidFill>
                  <a:srgbClr val="3366CC"/>
                </a:solidFill>
                <a:latin typeface="Calibri"/>
                <a:ea typeface="Calibri"/>
                <a:cs typeface="Calibri"/>
                <a:sym typeface="Calibri"/>
              </a:defRPr>
            </a:lvl2pPr>
            <a:lvl3pPr indent="0" lvl="2" marL="914400" marR="0" rtl="0" algn="l">
              <a:spcBef>
                <a:spcPts val="360"/>
              </a:spcBef>
              <a:spcAft>
                <a:spcPts val="0"/>
              </a:spcAft>
              <a:buClr>
                <a:schemeClr val="lt2"/>
              </a:buClr>
              <a:buSzPct val="64999"/>
              <a:buFont typeface="Noto Sans Symbols"/>
              <a:buNone/>
              <a:defRPr b="1" i="0" sz="1800" u="none" cap="none" strike="noStrike">
                <a:solidFill>
                  <a:srgbClr val="003366"/>
                </a:solidFill>
                <a:latin typeface="Calibri"/>
                <a:ea typeface="Calibri"/>
                <a:cs typeface="Calibri"/>
                <a:sym typeface="Calibri"/>
              </a:defRPr>
            </a:lvl3pPr>
            <a:lvl4pPr indent="0" lvl="3" marL="1371600" marR="0" rtl="0" algn="l">
              <a:spcBef>
                <a:spcPts val="320"/>
              </a:spcBef>
              <a:spcAft>
                <a:spcPts val="0"/>
              </a:spcAft>
              <a:buClr>
                <a:schemeClr val="accent2"/>
              </a:buClr>
              <a:buSzPct val="70000"/>
              <a:buFont typeface="Noto Sans Symbols"/>
              <a:buNone/>
              <a:defRPr b="1" i="0" sz="1600" u="none" cap="none" strike="noStrike">
                <a:solidFill>
                  <a:srgbClr val="3366CC"/>
                </a:solidFill>
                <a:latin typeface="Calibri"/>
                <a:ea typeface="Calibri"/>
                <a:cs typeface="Calibri"/>
                <a:sym typeface="Calibri"/>
              </a:defRPr>
            </a:lvl4pPr>
            <a:lvl5pPr indent="0" lvl="4" marL="1828800" marR="0" rtl="0" algn="l">
              <a:spcBef>
                <a:spcPts val="320"/>
              </a:spcBef>
              <a:spcAft>
                <a:spcPts val="0"/>
              </a:spcAft>
              <a:buClr>
                <a:schemeClr val="lt2"/>
              </a:buClr>
              <a:buSzPct val="100000"/>
              <a:buFont typeface="Noto Sans Symbols"/>
              <a:buNone/>
              <a:defRPr b="1" i="0" sz="1600" u="none" cap="none" strike="noStrike">
                <a:solidFill>
                  <a:srgbClr val="003366"/>
                </a:solidFill>
                <a:latin typeface="Calibri"/>
                <a:ea typeface="Calibri"/>
                <a:cs typeface="Calibri"/>
                <a:sym typeface="Calibri"/>
              </a:defRPr>
            </a:lvl5pPr>
            <a:lvl6pPr indent="0" lvl="5" marL="2286000" marR="0" rtl="0" algn="l">
              <a:spcBef>
                <a:spcPts val="320"/>
              </a:spcBef>
              <a:spcAft>
                <a:spcPts val="0"/>
              </a:spcAft>
              <a:buClr>
                <a:schemeClr val="lt2"/>
              </a:buClr>
              <a:buSzPct val="100000"/>
              <a:buFont typeface="Noto Sans Symbols"/>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spcAft>
                <a:spcPts val="0"/>
              </a:spcAft>
              <a:buClr>
                <a:schemeClr val="lt2"/>
              </a:buClr>
              <a:buSzPct val="100000"/>
              <a:buFont typeface="Noto Sans Symbols"/>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spcAft>
                <a:spcPts val="0"/>
              </a:spcAft>
              <a:buClr>
                <a:schemeClr val="lt2"/>
              </a:buClr>
              <a:buSzPct val="100000"/>
              <a:buFont typeface="Noto Sans Symbols"/>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spcAft>
                <a:spcPts val="0"/>
              </a:spcAft>
              <a:buClr>
                <a:schemeClr val="lt2"/>
              </a:buClr>
              <a:buSzPct val="100000"/>
              <a:buFont typeface="Noto Sans Symbols"/>
              <a:buNone/>
              <a:defRPr b="1" i="0" sz="1600" u="none" cap="none" strike="noStrike">
                <a:solidFill>
                  <a:schemeClr val="dk1"/>
                </a:solidFill>
                <a:latin typeface="Calibri"/>
                <a:ea typeface="Calibri"/>
                <a:cs typeface="Calibri"/>
                <a:sym typeface="Calibri"/>
              </a:defRPr>
            </a:lvl9pPr>
          </a:lstStyle>
          <a:p/>
        </p:txBody>
      </p:sp>
      <p:sp>
        <p:nvSpPr>
          <p:cNvPr id="142" name="Shape 142"/>
          <p:cNvSpPr txBox="1"/>
          <p:nvPr>
            <p:ph idx="2" type="body"/>
          </p:nvPr>
        </p:nvSpPr>
        <p:spPr>
          <a:xfrm>
            <a:off x="457200" y="2174875"/>
            <a:ext cx="4040100" cy="3951300"/>
          </a:xfrm>
          <a:prstGeom prst="rect">
            <a:avLst/>
          </a:prstGeom>
          <a:noFill/>
          <a:ln>
            <a:noFill/>
          </a:ln>
        </p:spPr>
        <p:txBody>
          <a:bodyPr anchorCtr="0" anchor="t" bIns="91425" lIns="91425" rIns="91425" wrap="square" tIns="91425"/>
          <a:lstStyle>
            <a:lvl1pPr indent="-228600" lvl="0" marL="342900" marR="0" rtl="0" algn="l">
              <a:spcBef>
                <a:spcPts val="480"/>
              </a:spcBef>
              <a:spcAft>
                <a:spcPts val="0"/>
              </a:spcAft>
              <a:buClr>
                <a:schemeClr val="lt2"/>
              </a:buClr>
              <a:buSzPct val="75000"/>
              <a:buFont typeface="Noto Sans Symbols"/>
              <a:buChar char="■"/>
              <a:defRPr b="0" i="0" sz="2400" u="none" cap="none" strike="noStrike">
                <a:solidFill>
                  <a:srgbClr val="003366"/>
                </a:solidFill>
                <a:latin typeface="Calibri"/>
                <a:ea typeface="Calibri"/>
                <a:cs typeface="Calibri"/>
                <a:sym typeface="Calibri"/>
              </a:defRPr>
            </a:lvl1pPr>
            <a:lvl2pPr indent="-184150" lvl="1" marL="742950" marR="0" rtl="0" algn="l">
              <a:spcBef>
                <a:spcPts val="400"/>
              </a:spcBef>
              <a:spcAft>
                <a:spcPts val="0"/>
              </a:spcAft>
              <a:buClr>
                <a:schemeClr val="accent2"/>
              </a:buClr>
              <a:buSzPct val="80000"/>
              <a:buFont typeface="Noto Sans Symbols"/>
              <a:buChar char="◻"/>
              <a:defRPr b="0" i="0" sz="2000" u="none" cap="none" strike="noStrike">
                <a:solidFill>
                  <a:srgbClr val="3366CC"/>
                </a:solidFill>
                <a:latin typeface="Calibri"/>
                <a:ea typeface="Calibri"/>
                <a:cs typeface="Calibri"/>
                <a:sym typeface="Calibri"/>
              </a:defRPr>
            </a:lvl2pPr>
            <a:lvl3pPr indent="-154305" lvl="2" marL="1143000" marR="0" rtl="0" algn="l">
              <a:spcBef>
                <a:spcPts val="360"/>
              </a:spcBef>
              <a:spcAft>
                <a:spcPts val="0"/>
              </a:spcAft>
              <a:buClr>
                <a:schemeClr val="lt2"/>
              </a:buClr>
              <a:buSzPct val="64999"/>
              <a:buFont typeface="Noto Sans Symbols"/>
              <a:buChar char="■"/>
              <a:defRPr b="1" i="0" sz="1800" u="none" cap="none" strike="noStrike">
                <a:solidFill>
                  <a:srgbClr val="003366"/>
                </a:solidFill>
                <a:latin typeface="Calibri"/>
                <a:ea typeface="Calibri"/>
                <a:cs typeface="Calibri"/>
                <a:sym typeface="Calibri"/>
              </a:defRPr>
            </a:lvl3pPr>
            <a:lvl4pPr indent="-157480" lvl="3" marL="1600200" marR="0" rtl="0" algn="l">
              <a:spcBef>
                <a:spcPts val="320"/>
              </a:spcBef>
              <a:spcAft>
                <a:spcPts val="0"/>
              </a:spcAft>
              <a:buClr>
                <a:schemeClr val="accent2"/>
              </a:buClr>
              <a:buSzPct val="70000"/>
              <a:buFont typeface="Noto Sans Symbols"/>
              <a:buChar char="◻"/>
              <a:defRPr b="0" i="0" sz="1600" u="none" cap="none" strike="noStrike">
                <a:solidFill>
                  <a:srgbClr val="3366CC"/>
                </a:solidFill>
                <a:latin typeface="Calibri"/>
                <a:ea typeface="Calibri"/>
                <a:cs typeface="Calibri"/>
                <a:sym typeface="Calibri"/>
              </a:defRPr>
            </a:lvl4pPr>
            <a:lvl5pPr indent="-127000" lvl="4" marL="2057400" marR="0" rtl="0" algn="l">
              <a:spcBef>
                <a:spcPts val="320"/>
              </a:spcBef>
              <a:spcAft>
                <a:spcPts val="0"/>
              </a:spcAft>
              <a:buClr>
                <a:schemeClr val="lt2"/>
              </a:buClr>
              <a:buSzPct val="100000"/>
              <a:buFont typeface="Noto Sans Symbols"/>
              <a:buChar char="▪"/>
              <a:defRPr b="0" i="0" sz="1600" u="none" cap="none" strike="noStrike">
                <a:solidFill>
                  <a:srgbClr val="003366"/>
                </a:solidFill>
                <a:latin typeface="Calibri"/>
                <a:ea typeface="Calibri"/>
                <a:cs typeface="Calibri"/>
                <a:sym typeface="Calibri"/>
              </a:defRPr>
            </a:lvl5pPr>
            <a:lvl6pPr indent="-127000" lvl="5" marL="25146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43" name="Shape 143"/>
          <p:cNvSpPr txBox="1"/>
          <p:nvPr>
            <p:ph idx="3" type="body"/>
          </p:nvPr>
        </p:nvSpPr>
        <p:spPr>
          <a:xfrm>
            <a:off x="4645025" y="1535113"/>
            <a:ext cx="4041900" cy="639900"/>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chemeClr val="lt2"/>
              </a:buClr>
              <a:buSzPct val="75000"/>
              <a:buFont typeface="Noto Sans Symbols"/>
              <a:buNone/>
              <a:defRPr b="1" i="0" sz="2400" u="none" cap="none" strike="noStrike">
                <a:solidFill>
                  <a:srgbClr val="003366"/>
                </a:solidFill>
                <a:latin typeface="Calibri"/>
                <a:ea typeface="Calibri"/>
                <a:cs typeface="Calibri"/>
                <a:sym typeface="Calibri"/>
              </a:defRPr>
            </a:lvl1pPr>
            <a:lvl2pPr indent="0" lvl="1" marL="457200" marR="0" rtl="0" algn="l">
              <a:spcBef>
                <a:spcPts val="400"/>
              </a:spcBef>
              <a:spcAft>
                <a:spcPts val="0"/>
              </a:spcAft>
              <a:buClr>
                <a:schemeClr val="accent2"/>
              </a:buClr>
              <a:buSzPct val="80000"/>
              <a:buFont typeface="Noto Sans Symbols"/>
              <a:buNone/>
              <a:defRPr b="1" i="0" sz="2000" u="none" cap="none" strike="noStrike">
                <a:solidFill>
                  <a:srgbClr val="3366CC"/>
                </a:solidFill>
                <a:latin typeface="Calibri"/>
                <a:ea typeface="Calibri"/>
                <a:cs typeface="Calibri"/>
                <a:sym typeface="Calibri"/>
              </a:defRPr>
            </a:lvl2pPr>
            <a:lvl3pPr indent="0" lvl="2" marL="914400" marR="0" rtl="0" algn="l">
              <a:spcBef>
                <a:spcPts val="360"/>
              </a:spcBef>
              <a:spcAft>
                <a:spcPts val="0"/>
              </a:spcAft>
              <a:buClr>
                <a:schemeClr val="lt2"/>
              </a:buClr>
              <a:buSzPct val="64999"/>
              <a:buFont typeface="Noto Sans Symbols"/>
              <a:buNone/>
              <a:defRPr b="1" i="0" sz="1800" u="none" cap="none" strike="noStrike">
                <a:solidFill>
                  <a:srgbClr val="003366"/>
                </a:solidFill>
                <a:latin typeface="Calibri"/>
                <a:ea typeface="Calibri"/>
                <a:cs typeface="Calibri"/>
                <a:sym typeface="Calibri"/>
              </a:defRPr>
            </a:lvl3pPr>
            <a:lvl4pPr indent="0" lvl="3" marL="1371600" marR="0" rtl="0" algn="l">
              <a:spcBef>
                <a:spcPts val="320"/>
              </a:spcBef>
              <a:spcAft>
                <a:spcPts val="0"/>
              </a:spcAft>
              <a:buClr>
                <a:schemeClr val="accent2"/>
              </a:buClr>
              <a:buSzPct val="70000"/>
              <a:buFont typeface="Noto Sans Symbols"/>
              <a:buNone/>
              <a:defRPr b="1" i="0" sz="1600" u="none" cap="none" strike="noStrike">
                <a:solidFill>
                  <a:srgbClr val="3366CC"/>
                </a:solidFill>
                <a:latin typeface="Calibri"/>
                <a:ea typeface="Calibri"/>
                <a:cs typeface="Calibri"/>
                <a:sym typeface="Calibri"/>
              </a:defRPr>
            </a:lvl4pPr>
            <a:lvl5pPr indent="0" lvl="4" marL="1828800" marR="0" rtl="0" algn="l">
              <a:spcBef>
                <a:spcPts val="320"/>
              </a:spcBef>
              <a:spcAft>
                <a:spcPts val="0"/>
              </a:spcAft>
              <a:buClr>
                <a:schemeClr val="lt2"/>
              </a:buClr>
              <a:buSzPct val="100000"/>
              <a:buFont typeface="Noto Sans Symbols"/>
              <a:buNone/>
              <a:defRPr b="1" i="0" sz="1600" u="none" cap="none" strike="noStrike">
                <a:solidFill>
                  <a:srgbClr val="003366"/>
                </a:solidFill>
                <a:latin typeface="Calibri"/>
                <a:ea typeface="Calibri"/>
                <a:cs typeface="Calibri"/>
                <a:sym typeface="Calibri"/>
              </a:defRPr>
            </a:lvl5pPr>
            <a:lvl6pPr indent="0" lvl="5" marL="2286000" marR="0" rtl="0" algn="l">
              <a:spcBef>
                <a:spcPts val="320"/>
              </a:spcBef>
              <a:spcAft>
                <a:spcPts val="0"/>
              </a:spcAft>
              <a:buClr>
                <a:schemeClr val="lt2"/>
              </a:buClr>
              <a:buSzPct val="100000"/>
              <a:buFont typeface="Noto Sans Symbols"/>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spcAft>
                <a:spcPts val="0"/>
              </a:spcAft>
              <a:buClr>
                <a:schemeClr val="lt2"/>
              </a:buClr>
              <a:buSzPct val="100000"/>
              <a:buFont typeface="Noto Sans Symbols"/>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spcAft>
                <a:spcPts val="0"/>
              </a:spcAft>
              <a:buClr>
                <a:schemeClr val="lt2"/>
              </a:buClr>
              <a:buSzPct val="100000"/>
              <a:buFont typeface="Noto Sans Symbols"/>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spcAft>
                <a:spcPts val="0"/>
              </a:spcAft>
              <a:buClr>
                <a:schemeClr val="lt2"/>
              </a:buClr>
              <a:buSzPct val="100000"/>
              <a:buFont typeface="Noto Sans Symbols"/>
              <a:buNone/>
              <a:defRPr b="1" i="0" sz="1600" u="none" cap="none" strike="noStrike">
                <a:solidFill>
                  <a:schemeClr val="dk1"/>
                </a:solidFill>
                <a:latin typeface="Calibri"/>
                <a:ea typeface="Calibri"/>
                <a:cs typeface="Calibri"/>
                <a:sym typeface="Calibri"/>
              </a:defRPr>
            </a:lvl9pPr>
          </a:lstStyle>
          <a:p/>
        </p:txBody>
      </p:sp>
      <p:sp>
        <p:nvSpPr>
          <p:cNvPr id="144" name="Shape 144"/>
          <p:cNvSpPr txBox="1"/>
          <p:nvPr>
            <p:ph idx="4" type="body"/>
          </p:nvPr>
        </p:nvSpPr>
        <p:spPr>
          <a:xfrm>
            <a:off x="4645025" y="2174875"/>
            <a:ext cx="4041900" cy="3951300"/>
          </a:xfrm>
          <a:prstGeom prst="rect">
            <a:avLst/>
          </a:prstGeom>
          <a:noFill/>
          <a:ln>
            <a:noFill/>
          </a:ln>
        </p:spPr>
        <p:txBody>
          <a:bodyPr anchorCtr="0" anchor="t" bIns="91425" lIns="91425" rIns="91425" wrap="square" tIns="91425"/>
          <a:lstStyle>
            <a:lvl1pPr indent="-228600" lvl="0" marL="342900" marR="0" rtl="0" algn="l">
              <a:spcBef>
                <a:spcPts val="480"/>
              </a:spcBef>
              <a:spcAft>
                <a:spcPts val="0"/>
              </a:spcAft>
              <a:buClr>
                <a:schemeClr val="lt2"/>
              </a:buClr>
              <a:buSzPct val="75000"/>
              <a:buFont typeface="Noto Sans Symbols"/>
              <a:buChar char="■"/>
              <a:defRPr b="0" i="0" sz="2400" u="none" cap="none" strike="noStrike">
                <a:solidFill>
                  <a:srgbClr val="003366"/>
                </a:solidFill>
                <a:latin typeface="Calibri"/>
                <a:ea typeface="Calibri"/>
                <a:cs typeface="Calibri"/>
                <a:sym typeface="Calibri"/>
              </a:defRPr>
            </a:lvl1pPr>
            <a:lvl2pPr indent="-184150" lvl="1" marL="742950" marR="0" rtl="0" algn="l">
              <a:spcBef>
                <a:spcPts val="400"/>
              </a:spcBef>
              <a:spcAft>
                <a:spcPts val="0"/>
              </a:spcAft>
              <a:buClr>
                <a:schemeClr val="accent2"/>
              </a:buClr>
              <a:buSzPct val="80000"/>
              <a:buFont typeface="Noto Sans Symbols"/>
              <a:buChar char="◻"/>
              <a:defRPr b="0" i="0" sz="2000" u="none" cap="none" strike="noStrike">
                <a:solidFill>
                  <a:srgbClr val="3366CC"/>
                </a:solidFill>
                <a:latin typeface="Calibri"/>
                <a:ea typeface="Calibri"/>
                <a:cs typeface="Calibri"/>
                <a:sym typeface="Calibri"/>
              </a:defRPr>
            </a:lvl2pPr>
            <a:lvl3pPr indent="-154305" lvl="2" marL="1143000" marR="0" rtl="0" algn="l">
              <a:spcBef>
                <a:spcPts val="360"/>
              </a:spcBef>
              <a:spcAft>
                <a:spcPts val="0"/>
              </a:spcAft>
              <a:buClr>
                <a:schemeClr val="lt2"/>
              </a:buClr>
              <a:buSzPct val="64999"/>
              <a:buFont typeface="Noto Sans Symbols"/>
              <a:buChar char="■"/>
              <a:defRPr b="1" i="0" sz="1800" u="none" cap="none" strike="noStrike">
                <a:solidFill>
                  <a:srgbClr val="003366"/>
                </a:solidFill>
                <a:latin typeface="Calibri"/>
                <a:ea typeface="Calibri"/>
                <a:cs typeface="Calibri"/>
                <a:sym typeface="Calibri"/>
              </a:defRPr>
            </a:lvl3pPr>
            <a:lvl4pPr indent="-157480" lvl="3" marL="1600200" marR="0" rtl="0" algn="l">
              <a:spcBef>
                <a:spcPts val="320"/>
              </a:spcBef>
              <a:spcAft>
                <a:spcPts val="0"/>
              </a:spcAft>
              <a:buClr>
                <a:schemeClr val="accent2"/>
              </a:buClr>
              <a:buSzPct val="70000"/>
              <a:buFont typeface="Noto Sans Symbols"/>
              <a:buChar char="◻"/>
              <a:defRPr b="0" i="0" sz="1600" u="none" cap="none" strike="noStrike">
                <a:solidFill>
                  <a:srgbClr val="3366CC"/>
                </a:solidFill>
                <a:latin typeface="Calibri"/>
                <a:ea typeface="Calibri"/>
                <a:cs typeface="Calibri"/>
                <a:sym typeface="Calibri"/>
              </a:defRPr>
            </a:lvl4pPr>
            <a:lvl5pPr indent="-127000" lvl="4" marL="2057400" marR="0" rtl="0" algn="l">
              <a:spcBef>
                <a:spcPts val="320"/>
              </a:spcBef>
              <a:spcAft>
                <a:spcPts val="0"/>
              </a:spcAft>
              <a:buClr>
                <a:schemeClr val="lt2"/>
              </a:buClr>
              <a:buSzPct val="100000"/>
              <a:buFont typeface="Noto Sans Symbols"/>
              <a:buChar char="▪"/>
              <a:defRPr b="0" i="0" sz="1600" u="none" cap="none" strike="noStrike">
                <a:solidFill>
                  <a:srgbClr val="003366"/>
                </a:solidFill>
                <a:latin typeface="Calibri"/>
                <a:ea typeface="Calibri"/>
                <a:cs typeface="Calibri"/>
                <a:sym typeface="Calibri"/>
              </a:defRPr>
            </a:lvl5pPr>
            <a:lvl6pPr indent="-127000" lvl="5" marL="25146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45" name="Shape 145"/>
          <p:cNvSpPr txBox="1"/>
          <p:nvPr>
            <p:ph idx="11" type="ftr"/>
          </p:nvPr>
        </p:nvSpPr>
        <p:spPr>
          <a:xfrm>
            <a:off x="4419600" y="6248400"/>
            <a:ext cx="40386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6" name="Shape 146"/>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3366CC"/>
                </a:solidFill>
                <a:latin typeface="Arial"/>
                <a:ea typeface="Arial"/>
                <a:cs typeface="Arial"/>
                <a:sym typeface="Arial"/>
              </a:rPr>
              <a:t>Page </a:t>
            </a:r>
            <a:fld id="{00000000-1234-1234-1234-123412341234}" type="slidenum">
              <a:rPr lang="en-US" sz="1200">
                <a:solidFill>
                  <a:srgbClr val="3366CC"/>
                </a:solidFill>
                <a:latin typeface="Arial"/>
                <a:ea typeface="Arial"/>
                <a:cs typeface="Arial"/>
                <a:sym typeface="Arial"/>
              </a:rPr>
              <a:t>‹#›</a:t>
            </a:fld>
          </a:p>
        </p:txBody>
      </p:sp>
      <p:sp>
        <p:nvSpPr>
          <p:cNvPr id="147" name="Shape 147"/>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48" name="Shape 148"/>
          <p:cNvSpPr txBox="1"/>
          <p:nvPr/>
        </p:nvSpPr>
        <p:spPr>
          <a:xfrm>
            <a:off x="152400" y="-13648"/>
            <a:ext cx="8229600" cy="533400"/>
          </a:xfrm>
          <a:prstGeom prst="rect">
            <a:avLst/>
          </a:prstGeom>
          <a:no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lang="en-US" sz="2800">
                <a:solidFill>
                  <a:srgbClr val="0033CC"/>
                </a:solidFill>
                <a:latin typeface="Calibri"/>
                <a:ea typeface="Calibri"/>
                <a:cs typeface="Calibri"/>
                <a:sym typeface="Calibri"/>
              </a:rPr>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49" name="Shape 149"/>
        <p:cNvGrpSpPr/>
        <p:nvPr/>
      </p:nvGrpSpPr>
      <p:grpSpPr>
        <a:xfrm>
          <a:off x="0" y="0"/>
          <a:ext cx="0" cy="0"/>
          <a:chOff x="0" y="0"/>
          <a:chExt cx="0" cy="0"/>
        </a:xfrm>
      </p:grpSpPr>
      <p:sp>
        <p:nvSpPr>
          <p:cNvPr id="150" name="Shape 150"/>
          <p:cNvSpPr txBox="1"/>
          <p:nvPr>
            <p:ph type="title"/>
          </p:nvPr>
        </p:nvSpPr>
        <p:spPr>
          <a:xfrm>
            <a:off x="457200" y="273050"/>
            <a:ext cx="3008400" cy="1161900"/>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
        <p:nvSpPr>
          <p:cNvPr id="151" name="Shape 151"/>
          <p:cNvSpPr txBox="1"/>
          <p:nvPr>
            <p:ph idx="1" type="body"/>
          </p:nvPr>
        </p:nvSpPr>
        <p:spPr>
          <a:xfrm>
            <a:off x="3575050" y="273050"/>
            <a:ext cx="5111700" cy="5853000"/>
          </a:xfrm>
          <a:prstGeom prst="rect">
            <a:avLst/>
          </a:prstGeom>
          <a:noFill/>
          <a:ln>
            <a:noFill/>
          </a:ln>
        </p:spPr>
        <p:txBody>
          <a:bodyPr anchorCtr="0" anchor="t" bIns="91425" lIns="91425" rIns="91425" wrap="square" tIns="91425"/>
          <a:lstStyle>
            <a:lvl1pPr indent="-190500" lvl="0" marL="342900" marR="0" rtl="0" algn="l">
              <a:spcBef>
                <a:spcPts val="640"/>
              </a:spcBef>
              <a:spcAft>
                <a:spcPts val="0"/>
              </a:spcAft>
              <a:buClr>
                <a:schemeClr val="lt2"/>
              </a:buClr>
              <a:buSzPct val="75000"/>
              <a:buFont typeface="Noto Sans Symbols"/>
              <a:buChar char="■"/>
              <a:defRPr b="0" i="0" sz="3200" u="none" cap="none" strike="noStrike">
                <a:solidFill>
                  <a:srgbClr val="003366"/>
                </a:solidFill>
                <a:latin typeface="Calibri"/>
                <a:ea typeface="Calibri"/>
                <a:cs typeface="Calibri"/>
                <a:sym typeface="Calibri"/>
              </a:defRPr>
            </a:lvl1pPr>
            <a:lvl2pPr indent="-143509" lvl="1" marL="742950" marR="0" rtl="0" algn="l">
              <a:spcBef>
                <a:spcPts val="560"/>
              </a:spcBef>
              <a:spcAft>
                <a:spcPts val="0"/>
              </a:spcAft>
              <a:buClr>
                <a:schemeClr val="accent2"/>
              </a:buClr>
              <a:buSzPct val="80000"/>
              <a:buFont typeface="Noto Sans Symbols"/>
              <a:buChar char="◻"/>
              <a:defRPr b="0" i="0" sz="2800" u="none" cap="none" strike="noStrike">
                <a:solidFill>
                  <a:srgbClr val="3366CC"/>
                </a:solidFill>
                <a:latin typeface="Calibri"/>
                <a:ea typeface="Calibri"/>
                <a:cs typeface="Calibri"/>
                <a:sym typeface="Calibri"/>
              </a:defRPr>
            </a:lvl2pPr>
            <a:lvl3pPr indent="-129539" lvl="2" marL="1143000" marR="0" rtl="0" algn="l">
              <a:spcBef>
                <a:spcPts val="480"/>
              </a:spcBef>
              <a:spcAft>
                <a:spcPts val="0"/>
              </a:spcAft>
              <a:buClr>
                <a:schemeClr val="lt2"/>
              </a:buClr>
              <a:buSzPct val="65000"/>
              <a:buFont typeface="Noto Sans Symbols"/>
              <a:buChar char="■"/>
              <a:defRPr b="1" i="0" sz="2400" u="none" cap="none" strike="noStrike">
                <a:solidFill>
                  <a:srgbClr val="003366"/>
                </a:solidFill>
                <a:latin typeface="Calibri"/>
                <a:ea typeface="Calibri"/>
                <a:cs typeface="Calibri"/>
                <a:sym typeface="Calibri"/>
              </a:defRPr>
            </a:lvl3pPr>
            <a:lvl4pPr indent="-139700" lvl="3" marL="1600200" marR="0" rtl="0" algn="l">
              <a:spcBef>
                <a:spcPts val="400"/>
              </a:spcBef>
              <a:spcAft>
                <a:spcPts val="0"/>
              </a:spcAft>
              <a:buClr>
                <a:schemeClr val="accent2"/>
              </a:buClr>
              <a:buSzPct val="70000"/>
              <a:buFont typeface="Noto Sans Symbols"/>
              <a:buChar char="◻"/>
              <a:defRPr b="0" i="0" sz="2000" u="none" cap="none" strike="noStrike">
                <a:solidFill>
                  <a:srgbClr val="3366CC"/>
                </a:solidFill>
                <a:latin typeface="Calibri"/>
                <a:ea typeface="Calibri"/>
                <a:cs typeface="Calibri"/>
                <a:sym typeface="Calibri"/>
              </a:defRPr>
            </a:lvl4pPr>
            <a:lvl5pPr indent="-101600" lvl="4" marL="2057400" marR="0" rtl="0" algn="l">
              <a:spcBef>
                <a:spcPts val="400"/>
              </a:spcBef>
              <a:spcAft>
                <a:spcPts val="0"/>
              </a:spcAft>
              <a:buClr>
                <a:schemeClr val="lt2"/>
              </a:buClr>
              <a:buSzPct val="100000"/>
              <a:buFont typeface="Noto Sans Symbols"/>
              <a:buChar char="▪"/>
              <a:defRPr b="0" i="0" sz="2000" u="none" cap="none" strike="noStrike">
                <a:solidFill>
                  <a:srgbClr val="003366"/>
                </a:solidFill>
                <a:latin typeface="Calibri"/>
                <a:ea typeface="Calibri"/>
                <a:cs typeface="Calibri"/>
                <a:sym typeface="Calibri"/>
              </a:defRPr>
            </a:lvl5pPr>
            <a:lvl6pPr indent="-101600" lvl="5" marL="2514600" marR="0" rtl="0" algn="l">
              <a:spcBef>
                <a:spcPts val="400"/>
              </a:spcBef>
              <a:spcAft>
                <a:spcPts val="0"/>
              </a:spcAft>
              <a:buClr>
                <a:schemeClr val="lt2"/>
              </a:buClr>
              <a:buSzPct val="100000"/>
              <a:buFont typeface="Noto Sans Symbols"/>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spcAft>
                <a:spcPts val="0"/>
              </a:spcAft>
              <a:buClr>
                <a:schemeClr val="lt2"/>
              </a:buClr>
              <a:buSzPct val="100000"/>
              <a:buFont typeface="Noto Sans Symbols"/>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spcAft>
                <a:spcPts val="0"/>
              </a:spcAft>
              <a:buClr>
                <a:schemeClr val="lt2"/>
              </a:buClr>
              <a:buSzPct val="100000"/>
              <a:buFont typeface="Noto Sans Symbols"/>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spcAft>
                <a:spcPts val="0"/>
              </a:spcAft>
              <a:buClr>
                <a:schemeClr val="lt2"/>
              </a:buClr>
              <a:buSzPct val="100000"/>
              <a:buFont typeface="Noto Sans Symbols"/>
              <a:buChar char="▪"/>
              <a:defRPr b="0" i="0" sz="2000" u="none" cap="none" strike="noStrike">
                <a:solidFill>
                  <a:schemeClr val="dk1"/>
                </a:solidFill>
                <a:latin typeface="Calibri"/>
                <a:ea typeface="Calibri"/>
                <a:cs typeface="Calibri"/>
                <a:sym typeface="Calibri"/>
              </a:defRPr>
            </a:lvl9pPr>
          </a:lstStyle>
          <a:p/>
        </p:txBody>
      </p:sp>
      <p:sp>
        <p:nvSpPr>
          <p:cNvPr id="152" name="Shape 152"/>
          <p:cNvSpPr txBox="1"/>
          <p:nvPr>
            <p:ph idx="2" type="body"/>
          </p:nvPr>
        </p:nvSpPr>
        <p:spPr>
          <a:xfrm>
            <a:off x="457200" y="1435100"/>
            <a:ext cx="3008400" cy="4691100"/>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chemeClr val="lt2"/>
              </a:buClr>
              <a:buSzPct val="75000"/>
              <a:buFont typeface="Noto Sans Symbols"/>
              <a:buNone/>
              <a:defRPr b="0" i="0" sz="1400" u="none" cap="none" strike="noStrike">
                <a:solidFill>
                  <a:srgbClr val="003366"/>
                </a:solidFill>
                <a:latin typeface="Calibri"/>
                <a:ea typeface="Calibri"/>
                <a:cs typeface="Calibri"/>
                <a:sym typeface="Calibri"/>
              </a:defRPr>
            </a:lvl1pPr>
            <a:lvl2pPr indent="0" lvl="1" marL="457200" marR="0" rtl="0" algn="l">
              <a:spcBef>
                <a:spcPts val="240"/>
              </a:spcBef>
              <a:spcAft>
                <a:spcPts val="0"/>
              </a:spcAft>
              <a:buClr>
                <a:schemeClr val="accent2"/>
              </a:buClr>
              <a:buSzPct val="80000"/>
              <a:buFont typeface="Noto Sans Symbols"/>
              <a:buNone/>
              <a:defRPr b="0" i="0" sz="1200" u="none" cap="none" strike="noStrike">
                <a:solidFill>
                  <a:srgbClr val="3366CC"/>
                </a:solidFill>
                <a:latin typeface="Calibri"/>
                <a:ea typeface="Calibri"/>
                <a:cs typeface="Calibri"/>
                <a:sym typeface="Calibri"/>
              </a:defRPr>
            </a:lvl2pPr>
            <a:lvl3pPr indent="0" lvl="2" marL="914400" marR="0" rtl="0" algn="l">
              <a:spcBef>
                <a:spcPts val="200"/>
              </a:spcBef>
              <a:spcAft>
                <a:spcPts val="0"/>
              </a:spcAft>
              <a:buClr>
                <a:schemeClr val="lt2"/>
              </a:buClr>
              <a:buSzPct val="64999"/>
              <a:buFont typeface="Noto Sans Symbols"/>
              <a:buNone/>
              <a:defRPr b="1" i="0" sz="1000" u="none" cap="none" strike="noStrike">
                <a:solidFill>
                  <a:srgbClr val="003366"/>
                </a:solidFill>
                <a:latin typeface="Calibri"/>
                <a:ea typeface="Calibri"/>
                <a:cs typeface="Calibri"/>
                <a:sym typeface="Calibri"/>
              </a:defRPr>
            </a:lvl3pPr>
            <a:lvl4pPr indent="0" lvl="3" marL="1371600" marR="0" rtl="0" algn="l">
              <a:spcBef>
                <a:spcPts val="180"/>
              </a:spcBef>
              <a:spcAft>
                <a:spcPts val="0"/>
              </a:spcAft>
              <a:buClr>
                <a:schemeClr val="accent2"/>
              </a:buClr>
              <a:buSzPct val="70000"/>
              <a:buFont typeface="Noto Sans Symbols"/>
              <a:buNone/>
              <a:defRPr b="0" i="0" sz="900" u="none" cap="none" strike="noStrike">
                <a:solidFill>
                  <a:srgbClr val="3366CC"/>
                </a:solidFill>
                <a:latin typeface="Calibri"/>
                <a:ea typeface="Calibri"/>
                <a:cs typeface="Calibri"/>
                <a:sym typeface="Calibri"/>
              </a:defRPr>
            </a:lvl4pPr>
            <a:lvl5pPr indent="0" lvl="4" marL="1828800" marR="0" rtl="0" algn="l">
              <a:spcBef>
                <a:spcPts val="180"/>
              </a:spcBef>
              <a:spcAft>
                <a:spcPts val="0"/>
              </a:spcAft>
              <a:buClr>
                <a:schemeClr val="lt2"/>
              </a:buClr>
              <a:buSzPct val="100000"/>
              <a:buFont typeface="Noto Sans Symbols"/>
              <a:buNone/>
              <a:defRPr b="0" i="0" sz="900" u="none" cap="none" strike="noStrike">
                <a:solidFill>
                  <a:srgbClr val="003366"/>
                </a:solidFill>
                <a:latin typeface="Calibri"/>
                <a:ea typeface="Calibri"/>
                <a:cs typeface="Calibri"/>
                <a:sym typeface="Calibri"/>
              </a:defRPr>
            </a:lvl5pPr>
            <a:lvl6pPr indent="0" lvl="5" marL="2286000" marR="0" rtl="0" algn="l">
              <a:spcBef>
                <a:spcPts val="180"/>
              </a:spcBef>
              <a:spcAft>
                <a:spcPts val="0"/>
              </a:spcAft>
              <a:buClr>
                <a:schemeClr val="lt2"/>
              </a:buClr>
              <a:buSzPct val="100000"/>
              <a:buFont typeface="Noto Sans Symbols"/>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spcAft>
                <a:spcPts val="0"/>
              </a:spcAft>
              <a:buClr>
                <a:schemeClr val="lt2"/>
              </a:buClr>
              <a:buSzPct val="100000"/>
              <a:buFont typeface="Noto Sans Symbols"/>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spcAft>
                <a:spcPts val="0"/>
              </a:spcAft>
              <a:buClr>
                <a:schemeClr val="lt2"/>
              </a:buClr>
              <a:buSzPct val="100000"/>
              <a:buFont typeface="Noto Sans Symbols"/>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spcAft>
                <a:spcPts val="0"/>
              </a:spcAft>
              <a:buClr>
                <a:schemeClr val="lt2"/>
              </a:buClr>
              <a:buSzPct val="100000"/>
              <a:buFont typeface="Noto Sans Symbols"/>
              <a:buNone/>
              <a:defRPr b="0" i="0" sz="900" u="none" cap="none" strike="noStrike">
                <a:solidFill>
                  <a:schemeClr val="dk1"/>
                </a:solidFill>
                <a:latin typeface="Calibri"/>
                <a:ea typeface="Calibri"/>
                <a:cs typeface="Calibri"/>
                <a:sym typeface="Calibri"/>
              </a:defRPr>
            </a:lvl9pPr>
          </a:lstStyle>
          <a:p/>
        </p:txBody>
      </p:sp>
      <p:sp>
        <p:nvSpPr>
          <p:cNvPr id="153" name="Shape 153"/>
          <p:cNvSpPr txBox="1"/>
          <p:nvPr>
            <p:ph idx="11" type="ftr"/>
          </p:nvPr>
        </p:nvSpPr>
        <p:spPr>
          <a:xfrm>
            <a:off x="4419600" y="6248400"/>
            <a:ext cx="40386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54" name="Shape 154"/>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3366CC"/>
                </a:solidFill>
                <a:latin typeface="Arial"/>
                <a:ea typeface="Arial"/>
                <a:cs typeface="Arial"/>
                <a:sym typeface="Arial"/>
              </a:rPr>
              <a:t>Page </a:t>
            </a:r>
            <a:fld id="{00000000-1234-1234-1234-123412341234}" type="slidenum">
              <a:rPr lang="en-US" sz="1200">
                <a:solidFill>
                  <a:srgbClr val="3366CC"/>
                </a:solidFill>
                <a:latin typeface="Arial"/>
                <a:ea typeface="Arial"/>
                <a:cs typeface="Arial"/>
                <a:sym typeface="Arial"/>
              </a:rPr>
              <a:t>‹#›</a:t>
            </a:fld>
          </a:p>
        </p:txBody>
      </p:sp>
      <p:sp>
        <p:nvSpPr>
          <p:cNvPr id="155" name="Shape 155"/>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0" y="0"/>
            <a:ext cx="9144000" cy="533400"/>
          </a:xfrm>
          <a:prstGeom prst="rect">
            <a:avLst/>
          </a:prstGeom>
          <a:solidFill>
            <a:srgbClr val="083D7E"/>
          </a:solidFill>
          <a:ln>
            <a:noFill/>
          </a:ln>
        </p:spPr>
        <p:txBody>
          <a:bodyPr anchorCtr="0" anchor="ctr" bIns="91425" lIns="91425" rIns="91425" wrap="square"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35" name="Shape 35"/>
          <p:cNvSpPr txBox="1"/>
          <p:nvPr>
            <p:ph idx="1" type="body"/>
          </p:nvPr>
        </p:nvSpPr>
        <p:spPr>
          <a:xfrm>
            <a:off x="381000" y="762000"/>
            <a:ext cx="8382000" cy="53643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36" name="Shape 36"/>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37" name="Shape 37"/>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38" name="Shape 38"/>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56" name="Shape 156"/>
        <p:cNvGrpSpPr/>
        <p:nvPr/>
      </p:nvGrpSpPr>
      <p:grpSpPr>
        <a:xfrm>
          <a:off x="0" y="0"/>
          <a:ext cx="0" cy="0"/>
          <a:chOff x="0" y="0"/>
          <a:chExt cx="0" cy="0"/>
        </a:xfrm>
      </p:grpSpPr>
      <p:sp>
        <p:nvSpPr>
          <p:cNvPr id="157" name="Shape 157"/>
          <p:cNvSpPr txBox="1"/>
          <p:nvPr>
            <p:ph type="title"/>
          </p:nvPr>
        </p:nvSpPr>
        <p:spPr>
          <a:xfrm>
            <a:off x="1792288" y="4800600"/>
            <a:ext cx="5486400" cy="566700"/>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
        <p:nvSpPr>
          <p:cNvPr id="158" name="Shape 158"/>
          <p:cNvSpPr/>
          <p:nvPr>
            <p:ph idx="2" type="pic"/>
          </p:nvPr>
        </p:nvSpPr>
        <p:spPr>
          <a:xfrm>
            <a:off x="1792288" y="612775"/>
            <a:ext cx="5486400" cy="4114800"/>
          </a:xfrm>
          <a:prstGeom prst="rect">
            <a:avLst/>
          </a:prstGeom>
          <a:noFill/>
          <a:ln>
            <a:noFill/>
          </a:ln>
        </p:spPr>
        <p:txBody>
          <a:bodyPr anchorCtr="0" anchor="t" bIns="91425" lIns="91425" rIns="91425" wrap="square" tIns="91425"/>
          <a:lstStyle>
            <a:lvl1pPr indent="0" lvl="0" marL="0" marR="0" rtl="0" algn="l">
              <a:spcBef>
                <a:spcPts val="640"/>
              </a:spcBef>
              <a:spcAft>
                <a:spcPts val="0"/>
              </a:spcAft>
              <a:buClr>
                <a:schemeClr val="lt2"/>
              </a:buClr>
              <a:buSzPct val="75000"/>
              <a:buFont typeface="Noto Sans Symbols"/>
              <a:buNone/>
              <a:defRPr b="0" i="0" sz="3200" u="none" cap="none" strike="noStrike">
                <a:solidFill>
                  <a:srgbClr val="003366"/>
                </a:solidFill>
                <a:latin typeface="Calibri"/>
                <a:ea typeface="Calibri"/>
                <a:cs typeface="Calibri"/>
                <a:sym typeface="Calibri"/>
              </a:defRPr>
            </a:lvl1pPr>
            <a:lvl2pPr indent="0" lvl="1" marL="457200" marR="0" rtl="0" algn="l">
              <a:spcBef>
                <a:spcPts val="560"/>
              </a:spcBef>
              <a:spcAft>
                <a:spcPts val="0"/>
              </a:spcAft>
              <a:buClr>
                <a:schemeClr val="accent2"/>
              </a:buClr>
              <a:buSzPct val="80000"/>
              <a:buFont typeface="Noto Sans Symbols"/>
              <a:buNone/>
              <a:defRPr b="0" i="0" sz="2800" u="none" cap="none" strike="noStrike">
                <a:solidFill>
                  <a:srgbClr val="3366CC"/>
                </a:solidFill>
                <a:latin typeface="Calibri"/>
                <a:ea typeface="Calibri"/>
                <a:cs typeface="Calibri"/>
                <a:sym typeface="Calibri"/>
              </a:defRPr>
            </a:lvl2pPr>
            <a:lvl3pPr indent="0" lvl="2" marL="914400" marR="0" rtl="0" algn="l">
              <a:spcBef>
                <a:spcPts val="480"/>
              </a:spcBef>
              <a:spcAft>
                <a:spcPts val="0"/>
              </a:spcAft>
              <a:buClr>
                <a:schemeClr val="lt2"/>
              </a:buClr>
              <a:buSzPct val="65000"/>
              <a:buFont typeface="Noto Sans Symbols"/>
              <a:buNone/>
              <a:defRPr b="1" i="0" sz="2400" u="none" cap="none" strike="noStrike">
                <a:solidFill>
                  <a:srgbClr val="003366"/>
                </a:solidFill>
                <a:latin typeface="Calibri"/>
                <a:ea typeface="Calibri"/>
                <a:cs typeface="Calibri"/>
                <a:sym typeface="Calibri"/>
              </a:defRPr>
            </a:lvl3pPr>
            <a:lvl4pPr indent="0" lvl="3" marL="1371600" marR="0" rtl="0" algn="l">
              <a:spcBef>
                <a:spcPts val="400"/>
              </a:spcBef>
              <a:spcAft>
                <a:spcPts val="0"/>
              </a:spcAft>
              <a:buClr>
                <a:schemeClr val="accent2"/>
              </a:buClr>
              <a:buSzPct val="70000"/>
              <a:buFont typeface="Noto Sans Symbols"/>
              <a:buNone/>
              <a:defRPr b="0" i="0" sz="2000" u="none" cap="none" strike="noStrike">
                <a:solidFill>
                  <a:srgbClr val="3366CC"/>
                </a:solidFill>
                <a:latin typeface="Calibri"/>
                <a:ea typeface="Calibri"/>
                <a:cs typeface="Calibri"/>
                <a:sym typeface="Calibri"/>
              </a:defRPr>
            </a:lvl4pPr>
            <a:lvl5pPr indent="0" lvl="4" marL="1828800" marR="0" rtl="0" algn="l">
              <a:spcBef>
                <a:spcPts val="400"/>
              </a:spcBef>
              <a:spcAft>
                <a:spcPts val="0"/>
              </a:spcAft>
              <a:buClr>
                <a:schemeClr val="lt2"/>
              </a:buClr>
              <a:buSzPct val="100000"/>
              <a:buFont typeface="Noto Sans Symbols"/>
              <a:buNone/>
              <a:defRPr b="0" i="0" sz="2000" u="none" cap="none" strike="noStrike">
                <a:solidFill>
                  <a:srgbClr val="003366"/>
                </a:solidFill>
                <a:latin typeface="Calibri"/>
                <a:ea typeface="Calibri"/>
                <a:cs typeface="Calibri"/>
                <a:sym typeface="Calibri"/>
              </a:defRPr>
            </a:lvl5pPr>
            <a:lvl6pPr indent="0" lvl="5" marL="2286000" marR="0" rtl="0" algn="l">
              <a:spcBef>
                <a:spcPts val="400"/>
              </a:spcBef>
              <a:spcAft>
                <a:spcPts val="0"/>
              </a:spcAft>
              <a:buClr>
                <a:schemeClr val="lt2"/>
              </a:buClr>
              <a:buSzPct val="100000"/>
              <a:buFont typeface="Noto Sans Symbols"/>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lt2"/>
              </a:buClr>
              <a:buSzPct val="100000"/>
              <a:buFont typeface="Noto Sans Symbols"/>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lt2"/>
              </a:buClr>
              <a:buSzPct val="100000"/>
              <a:buFont typeface="Noto Sans Symbols"/>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lt2"/>
              </a:buClr>
              <a:buSzPct val="100000"/>
              <a:buFont typeface="Noto Sans Symbols"/>
              <a:buNone/>
              <a:defRPr b="0" i="0" sz="2000" u="none" cap="none" strike="noStrike">
                <a:solidFill>
                  <a:schemeClr val="dk1"/>
                </a:solidFill>
                <a:latin typeface="Calibri"/>
                <a:ea typeface="Calibri"/>
                <a:cs typeface="Calibri"/>
                <a:sym typeface="Calibri"/>
              </a:defRPr>
            </a:lvl9pPr>
          </a:lstStyle>
          <a:p/>
        </p:txBody>
      </p:sp>
      <p:sp>
        <p:nvSpPr>
          <p:cNvPr id="159" name="Shape 159"/>
          <p:cNvSpPr txBox="1"/>
          <p:nvPr>
            <p:ph idx="1" type="body"/>
          </p:nvPr>
        </p:nvSpPr>
        <p:spPr>
          <a:xfrm>
            <a:off x="1792288" y="5367338"/>
            <a:ext cx="5486400" cy="804900"/>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chemeClr val="lt2"/>
              </a:buClr>
              <a:buSzPct val="75000"/>
              <a:buFont typeface="Noto Sans Symbols"/>
              <a:buNone/>
              <a:defRPr b="0" i="0" sz="1400" u="none" cap="none" strike="noStrike">
                <a:solidFill>
                  <a:srgbClr val="003366"/>
                </a:solidFill>
                <a:latin typeface="Calibri"/>
                <a:ea typeface="Calibri"/>
                <a:cs typeface="Calibri"/>
                <a:sym typeface="Calibri"/>
              </a:defRPr>
            </a:lvl1pPr>
            <a:lvl2pPr indent="0" lvl="1" marL="457200" marR="0" rtl="0" algn="l">
              <a:spcBef>
                <a:spcPts val="240"/>
              </a:spcBef>
              <a:spcAft>
                <a:spcPts val="0"/>
              </a:spcAft>
              <a:buClr>
                <a:schemeClr val="accent2"/>
              </a:buClr>
              <a:buSzPct val="80000"/>
              <a:buFont typeface="Noto Sans Symbols"/>
              <a:buNone/>
              <a:defRPr b="0" i="0" sz="1200" u="none" cap="none" strike="noStrike">
                <a:solidFill>
                  <a:srgbClr val="3366CC"/>
                </a:solidFill>
                <a:latin typeface="Calibri"/>
                <a:ea typeface="Calibri"/>
                <a:cs typeface="Calibri"/>
                <a:sym typeface="Calibri"/>
              </a:defRPr>
            </a:lvl2pPr>
            <a:lvl3pPr indent="0" lvl="2" marL="914400" marR="0" rtl="0" algn="l">
              <a:spcBef>
                <a:spcPts val="200"/>
              </a:spcBef>
              <a:spcAft>
                <a:spcPts val="0"/>
              </a:spcAft>
              <a:buClr>
                <a:schemeClr val="lt2"/>
              </a:buClr>
              <a:buSzPct val="64999"/>
              <a:buFont typeface="Noto Sans Symbols"/>
              <a:buNone/>
              <a:defRPr b="1" i="0" sz="1000" u="none" cap="none" strike="noStrike">
                <a:solidFill>
                  <a:srgbClr val="003366"/>
                </a:solidFill>
                <a:latin typeface="Calibri"/>
                <a:ea typeface="Calibri"/>
                <a:cs typeface="Calibri"/>
                <a:sym typeface="Calibri"/>
              </a:defRPr>
            </a:lvl3pPr>
            <a:lvl4pPr indent="0" lvl="3" marL="1371600" marR="0" rtl="0" algn="l">
              <a:spcBef>
                <a:spcPts val="180"/>
              </a:spcBef>
              <a:spcAft>
                <a:spcPts val="0"/>
              </a:spcAft>
              <a:buClr>
                <a:schemeClr val="accent2"/>
              </a:buClr>
              <a:buSzPct val="70000"/>
              <a:buFont typeface="Noto Sans Symbols"/>
              <a:buNone/>
              <a:defRPr b="0" i="0" sz="900" u="none" cap="none" strike="noStrike">
                <a:solidFill>
                  <a:srgbClr val="3366CC"/>
                </a:solidFill>
                <a:latin typeface="Calibri"/>
                <a:ea typeface="Calibri"/>
                <a:cs typeface="Calibri"/>
                <a:sym typeface="Calibri"/>
              </a:defRPr>
            </a:lvl4pPr>
            <a:lvl5pPr indent="0" lvl="4" marL="1828800" marR="0" rtl="0" algn="l">
              <a:spcBef>
                <a:spcPts val="180"/>
              </a:spcBef>
              <a:spcAft>
                <a:spcPts val="0"/>
              </a:spcAft>
              <a:buClr>
                <a:schemeClr val="lt2"/>
              </a:buClr>
              <a:buSzPct val="100000"/>
              <a:buFont typeface="Noto Sans Symbols"/>
              <a:buNone/>
              <a:defRPr b="0" i="0" sz="900" u="none" cap="none" strike="noStrike">
                <a:solidFill>
                  <a:srgbClr val="003366"/>
                </a:solidFill>
                <a:latin typeface="Calibri"/>
                <a:ea typeface="Calibri"/>
                <a:cs typeface="Calibri"/>
                <a:sym typeface="Calibri"/>
              </a:defRPr>
            </a:lvl5pPr>
            <a:lvl6pPr indent="0" lvl="5" marL="2286000" marR="0" rtl="0" algn="l">
              <a:spcBef>
                <a:spcPts val="180"/>
              </a:spcBef>
              <a:spcAft>
                <a:spcPts val="0"/>
              </a:spcAft>
              <a:buClr>
                <a:schemeClr val="lt2"/>
              </a:buClr>
              <a:buSzPct val="100000"/>
              <a:buFont typeface="Noto Sans Symbols"/>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spcAft>
                <a:spcPts val="0"/>
              </a:spcAft>
              <a:buClr>
                <a:schemeClr val="lt2"/>
              </a:buClr>
              <a:buSzPct val="100000"/>
              <a:buFont typeface="Noto Sans Symbols"/>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spcAft>
                <a:spcPts val="0"/>
              </a:spcAft>
              <a:buClr>
                <a:schemeClr val="lt2"/>
              </a:buClr>
              <a:buSzPct val="100000"/>
              <a:buFont typeface="Noto Sans Symbols"/>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spcAft>
                <a:spcPts val="0"/>
              </a:spcAft>
              <a:buClr>
                <a:schemeClr val="lt2"/>
              </a:buClr>
              <a:buSzPct val="100000"/>
              <a:buFont typeface="Noto Sans Symbols"/>
              <a:buNone/>
              <a:defRPr b="0" i="0" sz="900" u="none" cap="none" strike="noStrike">
                <a:solidFill>
                  <a:schemeClr val="dk1"/>
                </a:solidFill>
                <a:latin typeface="Calibri"/>
                <a:ea typeface="Calibri"/>
                <a:cs typeface="Calibri"/>
                <a:sym typeface="Calibri"/>
              </a:defRPr>
            </a:lvl9pPr>
          </a:lstStyle>
          <a:p/>
        </p:txBody>
      </p:sp>
      <p:sp>
        <p:nvSpPr>
          <p:cNvPr id="160" name="Shape 160"/>
          <p:cNvSpPr txBox="1"/>
          <p:nvPr>
            <p:ph idx="11" type="ftr"/>
          </p:nvPr>
        </p:nvSpPr>
        <p:spPr>
          <a:xfrm>
            <a:off x="4419600" y="6248400"/>
            <a:ext cx="40386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61" name="Shape 161"/>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0033CC"/>
                </a:solidFill>
                <a:latin typeface="Arial"/>
                <a:ea typeface="Arial"/>
                <a:cs typeface="Arial"/>
                <a:sym typeface="Arial"/>
              </a:rPr>
              <a:t>Page </a:t>
            </a:r>
            <a:fld id="{00000000-1234-1234-1234-123412341234}" type="slidenum">
              <a:rPr lang="en-US" sz="1200">
                <a:solidFill>
                  <a:srgbClr val="0033CC"/>
                </a:solidFill>
                <a:latin typeface="Arial"/>
                <a:ea typeface="Arial"/>
                <a:cs typeface="Arial"/>
                <a:sym typeface="Arial"/>
              </a:rPr>
              <a:t>‹#›</a:t>
            </a:fld>
          </a:p>
        </p:txBody>
      </p:sp>
      <p:sp>
        <p:nvSpPr>
          <p:cNvPr id="162" name="Shape 162"/>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63" name="Shape 163"/>
        <p:cNvGrpSpPr/>
        <p:nvPr/>
      </p:nvGrpSpPr>
      <p:grpSpPr>
        <a:xfrm>
          <a:off x="0" y="0"/>
          <a:ext cx="0" cy="0"/>
          <a:chOff x="0" y="0"/>
          <a:chExt cx="0" cy="0"/>
        </a:xfrm>
      </p:grpSpPr>
      <p:sp>
        <p:nvSpPr>
          <p:cNvPr id="164" name="Shape 164"/>
          <p:cNvSpPr txBox="1"/>
          <p:nvPr>
            <p:ph type="title"/>
          </p:nvPr>
        </p:nvSpPr>
        <p:spPr>
          <a:xfrm>
            <a:off x="152400" y="0"/>
            <a:ext cx="8229600" cy="533400"/>
          </a:xfrm>
          <a:prstGeom prst="rect">
            <a:avLst/>
          </a:prstGeom>
          <a:noFill/>
          <a:ln>
            <a:noFill/>
          </a:ln>
        </p:spPr>
        <p:txBody>
          <a:bodyPr anchorCtr="0" anchor="ctr" bIns="91425" lIns="91425" rIns="91425" wrap="square" tIns="91425"/>
          <a:lstStyle>
            <a:lvl1pPr indent="0" lvl="0" marL="0" marR="0" rtl="0" algn="l">
              <a:spcBef>
                <a:spcPts val="0"/>
              </a:spcBef>
              <a:spcAft>
                <a:spcPts val="0"/>
              </a:spcAft>
              <a:buNone/>
              <a:defRPr b="0" i="0" sz="28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
        <p:nvSpPr>
          <p:cNvPr id="165" name="Shape 165"/>
          <p:cNvSpPr txBox="1"/>
          <p:nvPr>
            <p:ph idx="1" type="body"/>
          </p:nvPr>
        </p:nvSpPr>
        <p:spPr>
          <a:xfrm rot="5400000">
            <a:off x="2095500" y="-723900"/>
            <a:ext cx="4953000" cy="8229600"/>
          </a:xfrm>
          <a:prstGeom prst="rect">
            <a:avLst/>
          </a:prstGeom>
          <a:noFill/>
          <a:ln>
            <a:noFill/>
          </a:ln>
        </p:spPr>
        <p:txBody>
          <a:bodyPr anchorCtr="0" anchor="t" bIns="91425" lIns="91425" rIns="91425" wrap="square" tIns="91425"/>
          <a:lstStyle>
            <a:lvl1pPr indent="-228600" lvl="0" marL="342900" marR="0" rtl="0" algn="l">
              <a:spcBef>
                <a:spcPts val="480"/>
              </a:spcBef>
              <a:spcAft>
                <a:spcPts val="0"/>
              </a:spcAft>
              <a:buClr>
                <a:schemeClr val="lt2"/>
              </a:buClr>
              <a:buSzPct val="75000"/>
              <a:buFont typeface="Noto Sans Symbols"/>
              <a:buChar char="■"/>
              <a:defRPr b="0" i="0" sz="2400" u="none" cap="none" strike="noStrike">
                <a:solidFill>
                  <a:srgbClr val="003366"/>
                </a:solidFill>
                <a:latin typeface="Calibri"/>
                <a:ea typeface="Calibri"/>
                <a:cs typeface="Calibri"/>
                <a:sym typeface="Calibri"/>
              </a:defRPr>
            </a:lvl1pPr>
            <a:lvl2pPr indent="-184150" lvl="1" marL="742950" marR="0" rtl="0" algn="l">
              <a:spcBef>
                <a:spcPts val="400"/>
              </a:spcBef>
              <a:spcAft>
                <a:spcPts val="0"/>
              </a:spcAft>
              <a:buClr>
                <a:schemeClr val="accent2"/>
              </a:buClr>
              <a:buSzPct val="80000"/>
              <a:buFont typeface="Noto Sans Symbols"/>
              <a:buChar char="◻"/>
              <a:defRPr b="0" i="0" sz="2000" u="none" cap="none" strike="noStrike">
                <a:solidFill>
                  <a:srgbClr val="3366CC"/>
                </a:solidFill>
                <a:latin typeface="Calibri"/>
                <a:ea typeface="Calibri"/>
                <a:cs typeface="Calibri"/>
                <a:sym typeface="Calibri"/>
              </a:defRPr>
            </a:lvl2pPr>
            <a:lvl3pPr indent="-154305" lvl="2" marL="1143000" marR="0" rtl="0" algn="l">
              <a:spcBef>
                <a:spcPts val="360"/>
              </a:spcBef>
              <a:spcAft>
                <a:spcPts val="0"/>
              </a:spcAft>
              <a:buClr>
                <a:schemeClr val="lt2"/>
              </a:buClr>
              <a:buSzPct val="64999"/>
              <a:buFont typeface="Noto Sans Symbols"/>
              <a:buChar char="■"/>
              <a:defRPr b="1" i="0" sz="1800" u="none" cap="none" strike="noStrike">
                <a:solidFill>
                  <a:srgbClr val="003366"/>
                </a:solidFill>
                <a:latin typeface="Calibri"/>
                <a:ea typeface="Calibri"/>
                <a:cs typeface="Calibri"/>
                <a:sym typeface="Calibri"/>
              </a:defRPr>
            </a:lvl3pPr>
            <a:lvl4pPr indent="-157480" lvl="3" marL="1600200" marR="0" rtl="0" algn="l">
              <a:spcBef>
                <a:spcPts val="320"/>
              </a:spcBef>
              <a:spcAft>
                <a:spcPts val="0"/>
              </a:spcAft>
              <a:buClr>
                <a:schemeClr val="accent2"/>
              </a:buClr>
              <a:buSzPct val="70000"/>
              <a:buFont typeface="Noto Sans Symbols"/>
              <a:buChar char="◻"/>
              <a:defRPr b="0" i="0" sz="1600" u="none" cap="none" strike="noStrike">
                <a:solidFill>
                  <a:srgbClr val="3366CC"/>
                </a:solidFill>
                <a:latin typeface="Calibri"/>
                <a:ea typeface="Calibri"/>
                <a:cs typeface="Calibri"/>
                <a:sym typeface="Calibri"/>
              </a:defRPr>
            </a:lvl4pPr>
            <a:lvl5pPr indent="-127000" lvl="4" marL="2057400" marR="0" rtl="0" algn="l">
              <a:spcBef>
                <a:spcPts val="320"/>
              </a:spcBef>
              <a:spcAft>
                <a:spcPts val="0"/>
              </a:spcAft>
              <a:buClr>
                <a:schemeClr val="lt2"/>
              </a:buClr>
              <a:buSzPct val="100000"/>
              <a:buFont typeface="Noto Sans Symbols"/>
              <a:buChar char="▪"/>
              <a:defRPr b="0" i="0" sz="1600" u="none" cap="none" strike="noStrike">
                <a:solidFill>
                  <a:srgbClr val="003366"/>
                </a:solidFill>
                <a:latin typeface="Calibri"/>
                <a:ea typeface="Calibri"/>
                <a:cs typeface="Calibri"/>
                <a:sym typeface="Calibri"/>
              </a:defRPr>
            </a:lvl5pPr>
            <a:lvl6pPr indent="-127000" lvl="5" marL="25146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66" name="Shape 166"/>
          <p:cNvSpPr txBox="1"/>
          <p:nvPr>
            <p:ph idx="11" type="ftr"/>
          </p:nvPr>
        </p:nvSpPr>
        <p:spPr>
          <a:xfrm>
            <a:off x="4419600" y="6248400"/>
            <a:ext cx="40386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67" name="Shape 167"/>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0033CC"/>
                </a:solidFill>
                <a:latin typeface="Arial"/>
                <a:ea typeface="Arial"/>
                <a:cs typeface="Arial"/>
                <a:sym typeface="Arial"/>
              </a:rPr>
              <a:t>Page </a:t>
            </a:r>
            <a:fld id="{00000000-1234-1234-1234-123412341234}" type="slidenum">
              <a:rPr lang="en-US" sz="1200">
                <a:solidFill>
                  <a:srgbClr val="0033CC"/>
                </a:solidFill>
                <a:latin typeface="Arial"/>
                <a:ea typeface="Arial"/>
                <a:cs typeface="Arial"/>
                <a:sym typeface="Arial"/>
              </a:rPr>
              <a:t>‹#›</a:t>
            </a:fld>
          </a:p>
        </p:txBody>
      </p:sp>
      <p:sp>
        <p:nvSpPr>
          <p:cNvPr id="168" name="Shape 168"/>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69" name="Shape 169"/>
        <p:cNvGrpSpPr/>
        <p:nvPr/>
      </p:nvGrpSpPr>
      <p:grpSpPr>
        <a:xfrm>
          <a:off x="0" y="0"/>
          <a:ext cx="0" cy="0"/>
          <a:chOff x="0" y="0"/>
          <a:chExt cx="0" cy="0"/>
        </a:xfrm>
      </p:grpSpPr>
      <p:sp>
        <p:nvSpPr>
          <p:cNvPr id="170" name="Shape 170"/>
          <p:cNvSpPr txBox="1"/>
          <p:nvPr>
            <p:ph type="title"/>
          </p:nvPr>
        </p:nvSpPr>
        <p:spPr>
          <a:xfrm rot="5400000">
            <a:off x="4762500" y="2247900"/>
            <a:ext cx="5715000" cy="2133600"/>
          </a:xfrm>
          <a:prstGeom prst="rect">
            <a:avLst/>
          </a:prstGeom>
          <a:noFill/>
          <a:ln>
            <a:noFill/>
          </a:ln>
        </p:spPr>
        <p:txBody>
          <a:bodyPr anchorCtr="0" anchor="ctr" bIns="91425" lIns="91425" rIns="91425" wrap="square" tIns="91425"/>
          <a:lstStyle>
            <a:lvl1pPr indent="0" lvl="0" marL="0" marR="0" rtl="0" algn="l">
              <a:spcBef>
                <a:spcPts val="0"/>
              </a:spcBef>
              <a:spcAft>
                <a:spcPts val="0"/>
              </a:spcAft>
              <a:buNone/>
              <a:defRPr b="0" i="0" sz="28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
        <p:nvSpPr>
          <p:cNvPr id="171" name="Shape 171"/>
          <p:cNvSpPr txBox="1"/>
          <p:nvPr>
            <p:ph idx="1" type="body"/>
          </p:nvPr>
        </p:nvSpPr>
        <p:spPr>
          <a:xfrm rot="5400000">
            <a:off x="419100" y="190500"/>
            <a:ext cx="5715000" cy="6248400"/>
          </a:xfrm>
          <a:prstGeom prst="rect">
            <a:avLst/>
          </a:prstGeom>
          <a:noFill/>
          <a:ln>
            <a:noFill/>
          </a:ln>
        </p:spPr>
        <p:txBody>
          <a:bodyPr anchorCtr="0" anchor="t" bIns="91425" lIns="91425" rIns="91425" wrap="square" tIns="91425"/>
          <a:lstStyle>
            <a:lvl1pPr indent="-228600" lvl="0" marL="342900" marR="0" rtl="0" algn="l">
              <a:spcBef>
                <a:spcPts val="480"/>
              </a:spcBef>
              <a:spcAft>
                <a:spcPts val="0"/>
              </a:spcAft>
              <a:buClr>
                <a:schemeClr val="lt2"/>
              </a:buClr>
              <a:buSzPct val="75000"/>
              <a:buFont typeface="Noto Sans Symbols"/>
              <a:buChar char="■"/>
              <a:defRPr b="0" i="0" sz="2400" u="none" cap="none" strike="noStrike">
                <a:solidFill>
                  <a:srgbClr val="003366"/>
                </a:solidFill>
                <a:latin typeface="Calibri"/>
                <a:ea typeface="Calibri"/>
                <a:cs typeface="Calibri"/>
                <a:sym typeface="Calibri"/>
              </a:defRPr>
            </a:lvl1pPr>
            <a:lvl2pPr indent="-184150" lvl="1" marL="742950" marR="0" rtl="0" algn="l">
              <a:spcBef>
                <a:spcPts val="400"/>
              </a:spcBef>
              <a:spcAft>
                <a:spcPts val="0"/>
              </a:spcAft>
              <a:buClr>
                <a:schemeClr val="accent2"/>
              </a:buClr>
              <a:buSzPct val="80000"/>
              <a:buFont typeface="Noto Sans Symbols"/>
              <a:buChar char="◻"/>
              <a:defRPr b="0" i="0" sz="2000" u="none" cap="none" strike="noStrike">
                <a:solidFill>
                  <a:srgbClr val="3366CC"/>
                </a:solidFill>
                <a:latin typeface="Calibri"/>
                <a:ea typeface="Calibri"/>
                <a:cs typeface="Calibri"/>
                <a:sym typeface="Calibri"/>
              </a:defRPr>
            </a:lvl2pPr>
            <a:lvl3pPr indent="-154305" lvl="2" marL="1143000" marR="0" rtl="0" algn="l">
              <a:spcBef>
                <a:spcPts val="360"/>
              </a:spcBef>
              <a:spcAft>
                <a:spcPts val="0"/>
              </a:spcAft>
              <a:buClr>
                <a:schemeClr val="lt2"/>
              </a:buClr>
              <a:buSzPct val="64999"/>
              <a:buFont typeface="Noto Sans Symbols"/>
              <a:buChar char="■"/>
              <a:defRPr b="1" i="0" sz="1800" u="none" cap="none" strike="noStrike">
                <a:solidFill>
                  <a:srgbClr val="003366"/>
                </a:solidFill>
                <a:latin typeface="Calibri"/>
                <a:ea typeface="Calibri"/>
                <a:cs typeface="Calibri"/>
                <a:sym typeface="Calibri"/>
              </a:defRPr>
            </a:lvl3pPr>
            <a:lvl4pPr indent="-157480" lvl="3" marL="1600200" marR="0" rtl="0" algn="l">
              <a:spcBef>
                <a:spcPts val="320"/>
              </a:spcBef>
              <a:spcAft>
                <a:spcPts val="0"/>
              </a:spcAft>
              <a:buClr>
                <a:schemeClr val="accent2"/>
              </a:buClr>
              <a:buSzPct val="70000"/>
              <a:buFont typeface="Noto Sans Symbols"/>
              <a:buChar char="◻"/>
              <a:defRPr b="0" i="0" sz="1600" u="none" cap="none" strike="noStrike">
                <a:solidFill>
                  <a:srgbClr val="3366CC"/>
                </a:solidFill>
                <a:latin typeface="Calibri"/>
                <a:ea typeface="Calibri"/>
                <a:cs typeface="Calibri"/>
                <a:sym typeface="Calibri"/>
              </a:defRPr>
            </a:lvl4pPr>
            <a:lvl5pPr indent="-127000" lvl="4" marL="2057400" marR="0" rtl="0" algn="l">
              <a:spcBef>
                <a:spcPts val="320"/>
              </a:spcBef>
              <a:spcAft>
                <a:spcPts val="0"/>
              </a:spcAft>
              <a:buClr>
                <a:schemeClr val="lt2"/>
              </a:buClr>
              <a:buSzPct val="100000"/>
              <a:buFont typeface="Noto Sans Symbols"/>
              <a:buChar char="▪"/>
              <a:defRPr b="0" i="0" sz="1600" u="none" cap="none" strike="noStrike">
                <a:solidFill>
                  <a:srgbClr val="003366"/>
                </a:solidFill>
                <a:latin typeface="Calibri"/>
                <a:ea typeface="Calibri"/>
                <a:cs typeface="Calibri"/>
                <a:sym typeface="Calibri"/>
              </a:defRPr>
            </a:lvl5pPr>
            <a:lvl6pPr indent="-127000" lvl="5" marL="25146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72" name="Shape 172"/>
          <p:cNvSpPr txBox="1"/>
          <p:nvPr>
            <p:ph idx="11" type="ftr"/>
          </p:nvPr>
        </p:nvSpPr>
        <p:spPr>
          <a:xfrm>
            <a:off x="4419600" y="6248400"/>
            <a:ext cx="40386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73" name="Shape 173"/>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0033CC"/>
                </a:solidFill>
                <a:latin typeface="Arial"/>
                <a:ea typeface="Arial"/>
                <a:cs typeface="Arial"/>
                <a:sym typeface="Arial"/>
              </a:rPr>
              <a:t>Page </a:t>
            </a:r>
            <a:fld id="{00000000-1234-1234-1234-123412341234}" type="slidenum">
              <a:rPr lang="en-US" sz="1200">
                <a:solidFill>
                  <a:srgbClr val="0033CC"/>
                </a:solidFill>
                <a:latin typeface="Arial"/>
                <a:ea typeface="Arial"/>
                <a:cs typeface="Arial"/>
                <a:sym typeface="Arial"/>
              </a:rPr>
              <a:t>‹#›</a:t>
            </a:fld>
          </a:p>
        </p:txBody>
      </p:sp>
      <p:sp>
        <p:nvSpPr>
          <p:cNvPr id="174" name="Shape 174"/>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Content and Text">
    <p:spTree>
      <p:nvGrpSpPr>
        <p:cNvPr id="175" name="Shape 175"/>
        <p:cNvGrpSpPr/>
        <p:nvPr/>
      </p:nvGrpSpPr>
      <p:grpSpPr>
        <a:xfrm>
          <a:off x="0" y="0"/>
          <a:ext cx="0" cy="0"/>
          <a:chOff x="0" y="0"/>
          <a:chExt cx="0" cy="0"/>
        </a:xfrm>
      </p:grpSpPr>
      <p:sp>
        <p:nvSpPr>
          <p:cNvPr id="176" name="Shape 176"/>
          <p:cNvSpPr txBox="1"/>
          <p:nvPr>
            <p:ph idx="1" type="body"/>
          </p:nvPr>
        </p:nvSpPr>
        <p:spPr>
          <a:xfrm>
            <a:off x="457200" y="1524000"/>
            <a:ext cx="4038600" cy="4724400"/>
          </a:xfrm>
          <a:prstGeom prst="rect">
            <a:avLst/>
          </a:prstGeom>
          <a:noFill/>
          <a:ln>
            <a:noFill/>
          </a:ln>
        </p:spPr>
        <p:txBody>
          <a:bodyPr anchorCtr="0" anchor="t" bIns="91425" lIns="91425" rIns="91425" wrap="square" tIns="91425"/>
          <a:lstStyle>
            <a:lvl1pPr indent="-228600" lvl="0" marL="342900" marR="0" rtl="0" algn="l">
              <a:spcBef>
                <a:spcPts val="480"/>
              </a:spcBef>
              <a:spcAft>
                <a:spcPts val="0"/>
              </a:spcAft>
              <a:buClr>
                <a:schemeClr val="lt2"/>
              </a:buClr>
              <a:buSzPct val="75000"/>
              <a:buFont typeface="Noto Sans Symbols"/>
              <a:buChar char="■"/>
              <a:defRPr b="0" i="0" sz="2400" u="none" cap="none" strike="noStrike">
                <a:solidFill>
                  <a:srgbClr val="003366"/>
                </a:solidFill>
                <a:latin typeface="Calibri"/>
                <a:ea typeface="Calibri"/>
                <a:cs typeface="Calibri"/>
                <a:sym typeface="Calibri"/>
              </a:defRPr>
            </a:lvl1pPr>
            <a:lvl2pPr indent="-184150" lvl="1" marL="742950" marR="0" rtl="0" algn="l">
              <a:spcBef>
                <a:spcPts val="400"/>
              </a:spcBef>
              <a:spcAft>
                <a:spcPts val="0"/>
              </a:spcAft>
              <a:buClr>
                <a:schemeClr val="accent2"/>
              </a:buClr>
              <a:buSzPct val="80000"/>
              <a:buFont typeface="Noto Sans Symbols"/>
              <a:buChar char="◻"/>
              <a:defRPr b="0" i="0" sz="2000" u="none" cap="none" strike="noStrike">
                <a:solidFill>
                  <a:srgbClr val="3366CC"/>
                </a:solidFill>
                <a:latin typeface="Calibri"/>
                <a:ea typeface="Calibri"/>
                <a:cs typeface="Calibri"/>
                <a:sym typeface="Calibri"/>
              </a:defRPr>
            </a:lvl2pPr>
            <a:lvl3pPr indent="-154305" lvl="2" marL="1143000" marR="0" rtl="0" algn="l">
              <a:spcBef>
                <a:spcPts val="360"/>
              </a:spcBef>
              <a:spcAft>
                <a:spcPts val="0"/>
              </a:spcAft>
              <a:buClr>
                <a:schemeClr val="lt2"/>
              </a:buClr>
              <a:buSzPct val="64999"/>
              <a:buFont typeface="Noto Sans Symbols"/>
              <a:buChar char="■"/>
              <a:defRPr b="1" i="0" sz="1800" u="none" cap="none" strike="noStrike">
                <a:solidFill>
                  <a:srgbClr val="003366"/>
                </a:solidFill>
                <a:latin typeface="Calibri"/>
                <a:ea typeface="Calibri"/>
                <a:cs typeface="Calibri"/>
                <a:sym typeface="Calibri"/>
              </a:defRPr>
            </a:lvl3pPr>
            <a:lvl4pPr indent="-157480" lvl="3" marL="1600200" marR="0" rtl="0" algn="l">
              <a:spcBef>
                <a:spcPts val="320"/>
              </a:spcBef>
              <a:spcAft>
                <a:spcPts val="0"/>
              </a:spcAft>
              <a:buClr>
                <a:schemeClr val="accent2"/>
              </a:buClr>
              <a:buSzPct val="70000"/>
              <a:buFont typeface="Noto Sans Symbols"/>
              <a:buChar char="◻"/>
              <a:defRPr b="0" i="0" sz="1600" u="none" cap="none" strike="noStrike">
                <a:solidFill>
                  <a:srgbClr val="3366CC"/>
                </a:solidFill>
                <a:latin typeface="Calibri"/>
                <a:ea typeface="Calibri"/>
                <a:cs typeface="Calibri"/>
                <a:sym typeface="Calibri"/>
              </a:defRPr>
            </a:lvl4pPr>
            <a:lvl5pPr indent="-127000" lvl="4" marL="2057400" marR="0" rtl="0" algn="l">
              <a:spcBef>
                <a:spcPts val="320"/>
              </a:spcBef>
              <a:spcAft>
                <a:spcPts val="0"/>
              </a:spcAft>
              <a:buClr>
                <a:schemeClr val="lt2"/>
              </a:buClr>
              <a:buSzPct val="100000"/>
              <a:buFont typeface="Noto Sans Symbols"/>
              <a:buChar char="▪"/>
              <a:defRPr b="0" i="0" sz="1600" u="none" cap="none" strike="noStrike">
                <a:solidFill>
                  <a:srgbClr val="003366"/>
                </a:solidFill>
                <a:latin typeface="Calibri"/>
                <a:ea typeface="Calibri"/>
                <a:cs typeface="Calibri"/>
                <a:sym typeface="Calibri"/>
              </a:defRPr>
            </a:lvl5pPr>
            <a:lvl6pPr indent="-127000" lvl="5" marL="25146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77" name="Shape 177"/>
          <p:cNvSpPr txBox="1"/>
          <p:nvPr>
            <p:ph idx="2" type="body"/>
          </p:nvPr>
        </p:nvSpPr>
        <p:spPr>
          <a:xfrm>
            <a:off x="4648200" y="1524000"/>
            <a:ext cx="4038600" cy="4724400"/>
          </a:xfrm>
          <a:prstGeom prst="rect">
            <a:avLst/>
          </a:prstGeom>
          <a:noFill/>
          <a:ln>
            <a:noFill/>
          </a:ln>
        </p:spPr>
        <p:txBody>
          <a:bodyPr anchorCtr="0" anchor="t" bIns="91425" lIns="91425" rIns="91425" wrap="square" tIns="91425"/>
          <a:lstStyle>
            <a:lvl1pPr indent="-228600" lvl="0" marL="342900" marR="0" rtl="0" algn="l">
              <a:spcBef>
                <a:spcPts val="480"/>
              </a:spcBef>
              <a:spcAft>
                <a:spcPts val="0"/>
              </a:spcAft>
              <a:buClr>
                <a:schemeClr val="lt2"/>
              </a:buClr>
              <a:buSzPct val="75000"/>
              <a:buFont typeface="Noto Sans Symbols"/>
              <a:buChar char="■"/>
              <a:defRPr b="0" i="0" sz="2400" u="none" cap="none" strike="noStrike">
                <a:solidFill>
                  <a:srgbClr val="003366"/>
                </a:solidFill>
                <a:latin typeface="Calibri"/>
                <a:ea typeface="Calibri"/>
                <a:cs typeface="Calibri"/>
                <a:sym typeface="Calibri"/>
              </a:defRPr>
            </a:lvl1pPr>
            <a:lvl2pPr indent="-184150" lvl="1" marL="742950" marR="0" rtl="0" algn="l">
              <a:spcBef>
                <a:spcPts val="400"/>
              </a:spcBef>
              <a:spcAft>
                <a:spcPts val="0"/>
              </a:spcAft>
              <a:buClr>
                <a:schemeClr val="accent2"/>
              </a:buClr>
              <a:buSzPct val="80000"/>
              <a:buFont typeface="Noto Sans Symbols"/>
              <a:buChar char="◻"/>
              <a:defRPr b="0" i="0" sz="2000" u="none" cap="none" strike="noStrike">
                <a:solidFill>
                  <a:srgbClr val="3366CC"/>
                </a:solidFill>
                <a:latin typeface="Calibri"/>
                <a:ea typeface="Calibri"/>
                <a:cs typeface="Calibri"/>
                <a:sym typeface="Calibri"/>
              </a:defRPr>
            </a:lvl2pPr>
            <a:lvl3pPr indent="-154305" lvl="2" marL="1143000" marR="0" rtl="0" algn="l">
              <a:spcBef>
                <a:spcPts val="360"/>
              </a:spcBef>
              <a:spcAft>
                <a:spcPts val="0"/>
              </a:spcAft>
              <a:buClr>
                <a:schemeClr val="lt2"/>
              </a:buClr>
              <a:buSzPct val="64999"/>
              <a:buFont typeface="Noto Sans Symbols"/>
              <a:buChar char="■"/>
              <a:defRPr b="1" i="0" sz="1800" u="none" cap="none" strike="noStrike">
                <a:solidFill>
                  <a:srgbClr val="003366"/>
                </a:solidFill>
                <a:latin typeface="Calibri"/>
                <a:ea typeface="Calibri"/>
                <a:cs typeface="Calibri"/>
                <a:sym typeface="Calibri"/>
              </a:defRPr>
            </a:lvl3pPr>
            <a:lvl4pPr indent="-157480" lvl="3" marL="1600200" marR="0" rtl="0" algn="l">
              <a:spcBef>
                <a:spcPts val="320"/>
              </a:spcBef>
              <a:spcAft>
                <a:spcPts val="0"/>
              </a:spcAft>
              <a:buClr>
                <a:schemeClr val="accent2"/>
              </a:buClr>
              <a:buSzPct val="70000"/>
              <a:buFont typeface="Noto Sans Symbols"/>
              <a:buChar char="◻"/>
              <a:defRPr b="0" i="0" sz="1600" u="none" cap="none" strike="noStrike">
                <a:solidFill>
                  <a:srgbClr val="3366CC"/>
                </a:solidFill>
                <a:latin typeface="Calibri"/>
                <a:ea typeface="Calibri"/>
                <a:cs typeface="Calibri"/>
                <a:sym typeface="Calibri"/>
              </a:defRPr>
            </a:lvl4pPr>
            <a:lvl5pPr indent="-127000" lvl="4" marL="2057400" marR="0" rtl="0" algn="l">
              <a:spcBef>
                <a:spcPts val="320"/>
              </a:spcBef>
              <a:spcAft>
                <a:spcPts val="0"/>
              </a:spcAft>
              <a:buClr>
                <a:schemeClr val="lt2"/>
              </a:buClr>
              <a:buSzPct val="100000"/>
              <a:buFont typeface="Noto Sans Symbols"/>
              <a:buChar char="▪"/>
              <a:defRPr b="0" i="0" sz="1600" u="none" cap="none" strike="noStrike">
                <a:solidFill>
                  <a:srgbClr val="003366"/>
                </a:solidFill>
                <a:latin typeface="Calibri"/>
                <a:ea typeface="Calibri"/>
                <a:cs typeface="Calibri"/>
                <a:sym typeface="Calibri"/>
              </a:defRPr>
            </a:lvl5pPr>
            <a:lvl6pPr indent="-127000" lvl="5" marL="25146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78" name="Shape 178"/>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0033CC"/>
                </a:solidFill>
                <a:latin typeface="Arial"/>
                <a:ea typeface="Arial"/>
                <a:cs typeface="Arial"/>
                <a:sym typeface="Arial"/>
              </a:rPr>
              <a:t>Page </a:t>
            </a:r>
            <a:fld id="{00000000-1234-1234-1234-123412341234}" type="slidenum">
              <a:rPr lang="en-US" sz="1200">
                <a:solidFill>
                  <a:srgbClr val="0033CC"/>
                </a:solidFill>
                <a:latin typeface="Arial"/>
                <a:ea typeface="Arial"/>
                <a:cs typeface="Arial"/>
                <a:sym typeface="Arial"/>
              </a:rPr>
              <a:t>‹#›</a:t>
            </a:fld>
          </a:p>
        </p:txBody>
      </p:sp>
      <p:sp>
        <p:nvSpPr>
          <p:cNvPr id="179" name="Shape 179"/>
          <p:cNvSpPr txBox="1"/>
          <p:nvPr>
            <p:ph type="title"/>
          </p:nvPr>
        </p:nvSpPr>
        <p:spPr>
          <a:xfrm>
            <a:off x="152400" y="-13648"/>
            <a:ext cx="8229600" cy="533400"/>
          </a:xfrm>
          <a:prstGeom prst="rect">
            <a:avLst/>
          </a:prstGeom>
          <a:noFill/>
          <a:ln>
            <a:noFill/>
          </a:ln>
        </p:spPr>
        <p:txBody>
          <a:bodyPr anchorCtr="0" anchor="ctr" bIns="91425" lIns="91425" rIns="91425" wrap="square" tIns="91425"/>
          <a:lstStyle>
            <a:lvl1pPr indent="0" lvl="0" marL="0" marR="0" rtl="0" algn="l">
              <a:spcBef>
                <a:spcPts val="0"/>
              </a:spcBef>
              <a:spcAft>
                <a:spcPts val="0"/>
              </a:spcAft>
              <a:buNone/>
              <a:defRPr b="0" i="0" sz="28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81" name="Shape 18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9" name="Shape 39"/>
        <p:cNvGrpSpPr/>
        <p:nvPr/>
      </p:nvGrpSpPr>
      <p:grpSpPr>
        <a:xfrm>
          <a:off x="0" y="0"/>
          <a:ext cx="0" cy="0"/>
          <a:chOff x="0" y="0"/>
          <a:chExt cx="0" cy="0"/>
        </a:xfrm>
      </p:grpSpPr>
      <p:sp>
        <p:nvSpPr>
          <p:cNvPr id="40" name="Shape 40"/>
          <p:cNvSpPr txBox="1"/>
          <p:nvPr>
            <p:ph type="title"/>
          </p:nvPr>
        </p:nvSpPr>
        <p:spPr>
          <a:xfrm>
            <a:off x="0" y="0"/>
            <a:ext cx="9144000" cy="533400"/>
          </a:xfrm>
          <a:prstGeom prst="rect">
            <a:avLst/>
          </a:prstGeom>
          <a:solidFill>
            <a:srgbClr val="083D7E"/>
          </a:solidFill>
          <a:ln>
            <a:noFill/>
          </a:ln>
        </p:spPr>
        <p:txBody>
          <a:bodyPr anchorCtr="0" anchor="ctr" bIns="91425" lIns="91425" rIns="91425" wrap="square"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41" name="Shape 41"/>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42" name="Shape 42"/>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43" name="Shape 43"/>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44" name="Shape 44"/>
        <p:cNvGrpSpPr/>
        <p:nvPr/>
      </p:nvGrpSpPr>
      <p:grpSpPr>
        <a:xfrm>
          <a:off x="0" y="0"/>
          <a:ext cx="0" cy="0"/>
          <a:chOff x="0" y="0"/>
          <a:chExt cx="0" cy="0"/>
        </a:xfrm>
      </p:grpSpPr>
      <p:sp>
        <p:nvSpPr>
          <p:cNvPr id="45" name="Shape 45"/>
          <p:cNvSpPr txBox="1"/>
          <p:nvPr>
            <p:ph type="title"/>
          </p:nvPr>
        </p:nvSpPr>
        <p:spPr>
          <a:xfrm>
            <a:off x="722313" y="4406900"/>
            <a:ext cx="7772400" cy="1362000"/>
          </a:xfrm>
          <a:prstGeom prst="rect">
            <a:avLst/>
          </a:prstGeom>
          <a:solidFill>
            <a:srgbClr val="083D7E"/>
          </a:solidFill>
          <a:ln>
            <a:noFill/>
          </a:ln>
        </p:spPr>
        <p:txBody>
          <a:bodyPr anchorCtr="0" anchor="t" bIns="91425" lIns="91425" rIns="91425" wrap="square" tIns="91425"/>
          <a:lstStyle>
            <a:lvl1pPr indent="0" lvl="0" marL="0" marR="0" rtl="0" algn="l">
              <a:spcBef>
                <a:spcPts val="0"/>
              </a:spcBef>
              <a:spcAft>
                <a:spcPts val="0"/>
              </a:spcAft>
              <a:buNone/>
              <a:defRPr b="1" i="0" sz="40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46" name="Shape 46"/>
          <p:cNvSpPr txBox="1"/>
          <p:nvPr>
            <p:ph idx="1" type="body"/>
          </p:nvPr>
        </p:nvSpPr>
        <p:spPr>
          <a:xfrm>
            <a:off x="722313" y="2906713"/>
            <a:ext cx="7772400" cy="1500300"/>
          </a:xfrm>
          <a:prstGeom prst="rect">
            <a:avLst/>
          </a:prstGeom>
          <a:noFill/>
          <a:ln>
            <a:noFill/>
          </a:ln>
        </p:spPr>
        <p:txBody>
          <a:bodyPr anchorCtr="0" anchor="b" bIns="91425" lIns="91425" rIns="91425" wrap="square" tIns="91425"/>
          <a:lstStyle>
            <a:lvl1pPr indent="0" lvl="0" marL="0" marR="0" rtl="0" algn="l">
              <a:spcBef>
                <a:spcPts val="400"/>
              </a:spcBef>
              <a:spcAft>
                <a:spcPts val="0"/>
              </a:spcAft>
              <a:buClr>
                <a:schemeClr val="dk1"/>
              </a:buClr>
              <a:buFont typeface="Noto Sans Symbols"/>
              <a:buNone/>
              <a:defRPr b="0"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dk1"/>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Noto Sans Symbols"/>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Noto Sans Symbols"/>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Noto Sans Symbols"/>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Noto Sans Symbols"/>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Noto Sans Symbols"/>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Noto Sans Symbols"/>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Noto Sans Symbols"/>
              <a:buNone/>
              <a:defRPr b="0" i="0" sz="1400" u="none" cap="none" strike="noStrike">
                <a:solidFill>
                  <a:schemeClr val="dk1"/>
                </a:solidFill>
                <a:latin typeface="Arial"/>
                <a:ea typeface="Arial"/>
                <a:cs typeface="Arial"/>
                <a:sym typeface="Arial"/>
              </a:defRPr>
            </a:lvl9pPr>
          </a:lstStyle>
          <a:p/>
        </p:txBody>
      </p:sp>
      <p:sp>
        <p:nvSpPr>
          <p:cNvPr id="47" name="Shape 47"/>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48" name="Shape 48"/>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49" name="Shape 49"/>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50" name="Shape 50"/>
        <p:cNvGrpSpPr/>
        <p:nvPr/>
      </p:nvGrpSpPr>
      <p:grpSpPr>
        <a:xfrm>
          <a:off x="0" y="0"/>
          <a:ext cx="0" cy="0"/>
          <a:chOff x="0" y="0"/>
          <a:chExt cx="0" cy="0"/>
        </a:xfrm>
      </p:grpSpPr>
      <p:sp>
        <p:nvSpPr>
          <p:cNvPr id="51" name="Shape 51"/>
          <p:cNvSpPr txBox="1"/>
          <p:nvPr>
            <p:ph type="title"/>
          </p:nvPr>
        </p:nvSpPr>
        <p:spPr>
          <a:xfrm>
            <a:off x="0" y="0"/>
            <a:ext cx="9144000" cy="533400"/>
          </a:xfrm>
          <a:prstGeom prst="rect">
            <a:avLst/>
          </a:prstGeom>
          <a:solidFill>
            <a:srgbClr val="083D7E"/>
          </a:solidFill>
          <a:ln>
            <a:noFill/>
          </a:ln>
        </p:spPr>
        <p:txBody>
          <a:bodyPr anchorCtr="0" anchor="ctr" bIns="91425" lIns="91425" rIns="91425" wrap="square"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52" name="Shape 52"/>
          <p:cNvSpPr txBox="1"/>
          <p:nvPr>
            <p:ph idx="1" type="body"/>
          </p:nvPr>
        </p:nvSpPr>
        <p:spPr>
          <a:xfrm>
            <a:off x="381000" y="762000"/>
            <a:ext cx="4114800" cy="536430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chemeClr val="dk1"/>
              </a:buClr>
              <a:buSzPct val="1000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53" name="Shape 53"/>
          <p:cNvSpPr txBox="1"/>
          <p:nvPr>
            <p:ph idx="2" type="body"/>
          </p:nvPr>
        </p:nvSpPr>
        <p:spPr>
          <a:xfrm>
            <a:off x="4648200" y="762000"/>
            <a:ext cx="4114800" cy="536430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chemeClr val="dk1"/>
              </a:buClr>
              <a:buSzPct val="1000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54" name="Shape 54"/>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55" name="Shape 55"/>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56" name="Shape 56"/>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57" name="Shape 57"/>
        <p:cNvGrpSpPr/>
        <p:nvPr/>
      </p:nvGrpSpPr>
      <p:grpSpPr>
        <a:xfrm>
          <a:off x="0" y="0"/>
          <a:ext cx="0" cy="0"/>
          <a:chOff x="0" y="0"/>
          <a:chExt cx="0" cy="0"/>
        </a:xfrm>
      </p:grpSpPr>
      <p:sp>
        <p:nvSpPr>
          <p:cNvPr id="58" name="Shape 58"/>
          <p:cNvSpPr txBox="1"/>
          <p:nvPr>
            <p:ph type="title"/>
          </p:nvPr>
        </p:nvSpPr>
        <p:spPr>
          <a:xfrm>
            <a:off x="457200" y="274638"/>
            <a:ext cx="8229600" cy="1143000"/>
          </a:xfrm>
          <a:prstGeom prst="rect">
            <a:avLst/>
          </a:prstGeom>
          <a:solidFill>
            <a:srgbClr val="083D7E"/>
          </a:solidFill>
          <a:ln>
            <a:noFill/>
          </a:ln>
        </p:spPr>
        <p:txBody>
          <a:bodyPr anchorCtr="0" anchor="ctr" bIns="91425" lIns="91425" rIns="91425" wrap="square"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59" name="Shape 59"/>
          <p:cNvSpPr txBox="1"/>
          <p:nvPr>
            <p:ph idx="1" type="body"/>
          </p:nvPr>
        </p:nvSpPr>
        <p:spPr>
          <a:xfrm>
            <a:off x="457200" y="1535113"/>
            <a:ext cx="4040100" cy="639900"/>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chemeClr val="dk1"/>
              </a:buClr>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9pPr>
          </a:lstStyle>
          <a:p/>
        </p:txBody>
      </p:sp>
      <p:sp>
        <p:nvSpPr>
          <p:cNvPr id="60" name="Shape 60"/>
          <p:cNvSpPr txBox="1"/>
          <p:nvPr>
            <p:ph idx="2" type="body"/>
          </p:nvPr>
        </p:nvSpPr>
        <p:spPr>
          <a:xfrm>
            <a:off x="457200" y="2174875"/>
            <a:ext cx="4040100" cy="39513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9pPr>
          </a:lstStyle>
          <a:p/>
        </p:txBody>
      </p:sp>
      <p:sp>
        <p:nvSpPr>
          <p:cNvPr id="61" name="Shape 61"/>
          <p:cNvSpPr txBox="1"/>
          <p:nvPr>
            <p:ph idx="3" type="body"/>
          </p:nvPr>
        </p:nvSpPr>
        <p:spPr>
          <a:xfrm>
            <a:off x="4645025" y="1535113"/>
            <a:ext cx="4041900" cy="639900"/>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chemeClr val="dk1"/>
              </a:buClr>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chemeClr val="dk1"/>
              </a:buClr>
              <a:buFont typeface="Noto Sans Symbols"/>
              <a:buNone/>
              <a:defRPr b="1" i="0" sz="1600" u="none" cap="none" strike="noStrike">
                <a:solidFill>
                  <a:schemeClr val="dk1"/>
                </a:solidFill>
                <a:latin typeface="Arial"/>
                <a:ea typeface="Arial"/>
                <a:cs typeface="Arial"/>
                <a:sym typeface="Arial"/>
              </a:defRPr>
            </a:lvl9pPr>
          </a:lstStyle>
          <a:p/>
        </p:txBody>
      </p:sp>
      <p:sp>
        <p:nvSpPr>
          <p:cNvPr id="62" name="Shape 62"/>
          <p:cNvSpPr txBox="1"/>
          <p:nvPr>
            <p:ph idx="4" type="body"/>
          </p:nvPr>
        </p:nvSpPr>
        <p:spPr>
          <a:xfrm>
            <a:off x="4645025" y="2174875"/>
            <a:ext cx="4041900" cy="39513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Noto Sans Symbols"/>
              <a:buChar char="▪"/>
              <a:defRPr b="0" i="0" sz="1600" u="none" cap="none" strike="noStrike">
                <a:solidFill>
                  <a:schemeClr val="dk1"/>
                </a:solidFill>
                <a:latin typeface="Arial"/>
                <a:ea typeface="Arial"/>
                <a:cs typeface="Arial"/>
                <a:sym typeface="Arial"/>
              </a:defRPr>
            </a:lvl9pPr>
          </a:lstStyle>
          <a:p/>
        </p:txBody>
      </p:sp>
      <p:sp>
        <p:nvSpPr>
          <p:cNvPr id="63" name="Shape 63"/>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64" name="Shape 64"/>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65" name="Shape 65"/>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6" name="Shape 66"/>
        <p:cNvGrpSpPr/>
        <p:nvPr/>
      </p:nvGrpSpPr>
      <p:grpSpPr>
        <a:xfrm>
          <a:off x="0" y="0"/>
          <a:ext cx="0" cy="0"/>
          <a:chOff x="0" y="0"/>
          <a:chExt cx="0" cy="0"/>
        </a:xfrm>
      </p:grpSpPr>
      <p:sp>
        <p:nvSpPr>
          <p:cNvPr id="67" name="Shape 67"/>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68" name="Shape 68"/>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69" name="Shape 69"/>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70" name="Shape 70"/>
        <p:cNvGrpSpPr/>
        <p:nvPr/>
      </p:nvGrpSpPr>
      <p:grpSpPr>
        <a:xfrm>
          <a:off x="0" y="0"/>
          <a:ext cx="0" cy="0"/>
          <a:chOff x="0" y="0"/>
          <a:chExt cx="0" cy="0"/>
        </a:xfrm>
      </p:grpSpPr>
      <p:sp>
        <p:nvSpPr>
          <p:cNvPr id="71" name="Shape 71"/>
          <p:cNvSpPr txBox="1"/>
          <p:nvPr>
            <p:ph type="title"/>
          </p:nvPr>
        </p:nvSpPr>
        <p:spPr>
          <a:xfrm>
            <a:off x="457200" y="273050"/>
            <a:ext cx="3008400" cy="1161900"/>
          </a:xfrm>
          <a:prstGeom prst="rect">
            <a:avLst/>
          </a:prstGeom>
          <a:solidFill>
            <a:srgbClr val="083D7E"/>
          </a:solid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72" name="Shape 72"/>
          <p:cNvSpPr txBox="1"/>
          <p:nvPr>
            <p:ph idx="1" type="body"/>
          </p:nvPr>
        </p:nvSpPr>
        <p:spPr>
          <a:xfrm>
            <a:off x="3575050" y="273050"/>
            <a:ext cx="5111700" cy="5853000"/>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chemeClr val="dk1"/>
              </a:buClr>
              <a:buSzPct val="1000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3" name="Shape 73"/>
          <p:cNvSpPr txBox="1"/>
          <p:nvPr>
            <p:ph idx="2" type="body"/>
          </p:nvPr>
        </p:nvSpPr>
        <p:spPr>
          <a:xfrm>
            <a:off x="457200" y="1435100"/>
            <a:ext cx="3008400" cy="4691100"/>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chemeClr val="dk1"/>
              </a:buClr>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1"/>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9pPr>
          </a:lstStyle>
          <a:p/>
        </p:txBody>
      </p:sp>
      <p:sp>
        <p:nvSpPr>
          <p:cNvPr id="74" name="Shape 74"/>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75" name="Shape 75"/>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76" name="Shape 76"/>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77" name="Shape 77"/>
        <p:cNvGrpSpPr/>
        <p:nvPr/>
      </p:nvGrpSpPr>
      <p:grpSpPr>
        <a:xfrm>
          <a:off x="0" y="0"/>
          <a:ext cx="0" cy="0"/>
          <a:chOff x="0" y="0"/>
          <a:chExt cx="0" cy="0"/>
        </a:xfrm>
      </p:grpSpPr>
      <p:sp>
        <p:nvSpPr>
          <p:cNvPr id="78" name="Shape 78"/>
          <p:cNvSpPr txBox="1"/>
          <p:nvPr>
            <p:ph type="title"/>
          </p:nvPr>
        </p:nvSpPr>
        <p:spPr>
          <a:xfrm>
            <a:off x="1792288" y="4800600"/>
            <a:ext cx="5486400" cy="566700"/>
          </a:xfrm>
          <a:prstGeom prst="rect">
            <a:avLst/>
          </a:prstGeom>
          <a:solidFill>
            <a:srgbClr val="083D7E"/>
          </a:solid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79" name="Shape 79"/>
          <p:cNvSpPr/>
          <p:nvPr>
            <p:ph idx="2" type="pic"/>
          </p:nvPr>
        </p:nvSpPr>
        <p:spPr>
          <a:xfrm>
            <a:off x="1792288" y="612775"/>
            <a:ext cx="5486400" cy="4114800"/>
          </a:xfrm>
          <a:prstGeom prst="rect">
            <a:avLst/>
          </a:prstGeom>
          <a:noFill/>
          <a:ln>
            <a:noFill/>
          </a:ln>
        </p:spPr>
        <p:txBody>
          <a:bodyPr anchorCtr="0" anchor="t" bIns="91425" lIns="91425" rIns="91425" wrap="square" tIns="91425"/>
          <a:lstStyle>
            <a:lvl1pPr indent="0" lvl="0" marL="0" marR="0" rtl="0" algn="l">
              <a:spcBef>
                <a:spcPts val="640"/>
              </a:spcBef>
              <a:spcAft>
                <a:spcPts val="0"/>
              </a:spcAft>
              <a:buClr>
                <a:schemeClr val="dk1"/>
              </a:buClr>
              <a:buFont typeface="Noto Sans Symbols"/>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Font typeface="Noto Sans Symbols"/>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Font typeface="Noto Sans Symbols"/>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Font typeface="Noto Sans Symbols"/>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Font typeface="Noto Sans Symbols"/>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Font typeface="Noto Sans Symbols"/>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Font typeface="Noto Sans Symbols"/>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Font typeface="Noto Sans Symbols"/>
              <a:buNone/>
              <a:defRPr b="0" i="0" sz="2000" u="none" cap="none" strike="noStrike">
                <a:solidFill>
                  <a:schemeClr val="dk1"/>
                </a:solidFill>
                <a:latin typeface="Arial"/>
                <a:ea typeface="Arial"/>
                <a:cs typeface="Arial"/>
                <a:sym typeface="Arial"/>
              </a:defRPr>
            </a:lvl9pPr>
          </a:lstStyle>
          <a:p/>
        </p:txBody>
      </p:sp>
      <p:sp>
        <p:nvSpPr>
          <p:cNvPr id="80" name="Shape 80"/>
          <p:cNvSpPr txBox="1"/>
          <p:nvPr>
            <p:ph idx="1" type="body"/>
          </p:nvPr>
        </p:nvSpPr>
        <p:spPr>
          <a:xfrm>
            <a:off x="1792288" y="5367338"/>
            <a:ext cx="5486400" cy="804900"/>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chemeClr val="dk1"/>
              </a:buClr>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1"/>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Noto Sans Symbols"/>
              <a:buNone/>
              <a:defRPr b="0" i="0" sz="900" u="none" cap="none" strike="noStrike">
                <a:solidFill>
                  <a:schemeClr val="dk1"/>
                </a:solidFill>
                <a:latin typeface="Arial"/>
                <a:ea typeface="Arial"/>
                <a:cs typeface="Arial"/>
                <a:sym typeface="Arial"/>
              </a:defRPr>
            </a:lvl9pPr>
          </a:lstStyle>
          <a:p/>
        </p:txBody>
      </p:sp>
      <p:sp>
        <p:nvSpPr>
          <p:cNvPr id="81" name="Shape 81"/>
          <p:cNvSpPr txBox="1"/>
          <p:nvPr>
            <p:ph idx="10" type="dt"/>
          </p:nvPr>
        </p:nvSpPr>
        <p:spPr>
          <a:xfrm>
            <a:off x="6623591" y="6155301"/>
            <a:ext cx="2133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82" name="Shape 82"/>
          <p:cNvSpPr txBox="1"/>
          <p:nvPr>
            <p:ph idx="11" type="ftr"/>
          </p:nvPr>
        </p:nvSpPr>
        <p:spPr>
          <a:xfrm>
            <a:off x="3124200" y="6245225"/>
            <a:ext cx="2895600" cy="4761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sz="1800">
                <a:solidFill>
                  <a:schemeClr val="dk1"/>
                </a:solidFill>
                <a:latin typeface="Arial"/>
                <a:ea typeface="Arial"/>
                <a:cs typeface="Arial"/>
                <a:sym typeface="Arial"/>
              </a:defRPr>
            </a:lvl1pPr>
            <a:lvl2pPr indent="0" lvl="1" marL="457200" marR="0" rtl="0" algn="l">
              <a:spcBef>
                <a:spcPts val="0"/>
              </a:spcBef>
              <a:spcAft>
                <a:spcPts val="0"/>
              </a:spcAft>
              <a:buNone/>
              <a:defRPr b="1"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1"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1"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1" i="0" sz="1800" u="none" cap="none" strike="noStrike">
                <a:solidFill>
                  <a:schemeClr val="dk1"/>
                </a:solidFill>
                <a:latin typeface="Arial"/>
                <a:ea typeface="Arial"/>
                <a:cs typeface="Arial"/>
                <a:sym typeface="Arial"/>
              </a:defRPr>
            </a:lvl5pPr>
            <a:lvl6pPr indent="0" lvl="5" marL="2286000" marR="0" rtl="0" algn="l">
              <a:spcBef>
                <a:spcPts val="0"/>
              </a:spcBef>
              <a:buNone/>
              <a:defRPr b="1" i="0" sz="1800" u="none" cap="none" strike="noStrike">
                <a:solidFill>
                  <a:schemeClr val="dk1"/>
                </a:solidFill>
                <a:latin typeface="Arial"/>
                <a:ea typeface="Arial"/>
                <a:cs typeface="Arial"/>
                <a:sym typeface="Arial"/>
              </a:defRPr>
            </a:lvl6pPr>
            <a:lvl7pPr indent="0" lvl="6" marL="2743200" marR="0" rtl="0" algn="l">
              <a:spcBef>
                <a:spcPts val="0"/>
              </a:spcBef>
              <a:buNone/>
              <a:defRPr b="1" i="0" sz="1800" u="none" cap="none" strike="noStrike">
                <a:solidFill>
                  <a:schemeClr val="dk1"/>
                </a:solidFill>
                <a:latin typeface="Arial"/>
                <a:ea typeface="Arial"/>
                <a:cs typeface="Arial"/>
                <a:sym typeface="Arial"/>
              </a:defRPr>
            </a:lvl7pPr>
            <a:lvl8pPr indent="0" lvl="7" marL="3200400" marR="0" rtl="0" algn="l">
              <a:spcBef>
                <a:spcPts val="0"/>
              </a:spcBef>
              <a:buNone/>
              <a:defRPr b="1" i="0" sz="1800" u="none" cap="none" strike="noStrike">
                <a:solidFill>
                  <a:schemeClr val="dk1"/>
                </a:solidFill>
                <a:latin typeface="Arial"/>
                <a:ea typeface="Arial"/>
                <a:cs typeface="Arial"/>
                <a:sym typeface="Arial"/>
              </a:defRPr>
            </a:lvl8pPr>
            <a:lvl9pPr indent="0" lvl="8" marL="3657600" marR="0" rtl="0" algn="l">
              <a:spcBef>
                <a:spcPts val="0"/>
              </a:spcBef>
              <a:buNone/>
              <a:defRPr b="1" i="0" sz="1800" u="none" cap="none" strike="noStrike">
                <a:solidFill>
                  <a:schemeClr val="dk1"/>
                </a:solidFill>
                <a:latin typeface="Arial"/>
                <a:ea typeface="Arial"/>
                <a:cs typeface="Arial"/>
                <a:sym typeface="Arial"/>
              </a:defRPr>
            </a:lvl9pPr>
          </a:lstStyle>
          <a:p/>
        </p:txBody>
      </p:sp>
      <p:sp>
        <p:nvSpPr>
          <p:cNvPr id="83" name="Shape 83"/>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theme" Target="../theme/theme3.xml"/><Relationship Id="rId14" Type="http://schemas.openxmlformats.org/officeDocument/2006/relationships/slideLayout" Target="../slideLayouts/slideLayout2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0" y="0"/>
            <a:ext cx="9144000" cy="533400"/>
          </a:xfrm>
          <a:prstGeom prst="rect">
            <a:avLst/>
          </a:prstGeom>
          <a:solidFill>
            <a:srgbClr val="083D7E"/>
          </a:solidFill>
          <a:ln>
            <a:noFill/>
          </a:ln>
        </p:spPr>
        <p:txBody>
          <a:bodyPr anchorCtr="0" anchor="ctr" bIns="91425" lIns="91425" rIns="91425" wrap="square"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l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l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l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l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l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l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lt1"/>
                </a:solidFill>
                <a:latin typeface="Arial"/>
                <a:ea typeface="Arial"/>
                <a:cs typeface="Arial"/>
                <a:sym typeface="Arial"/>
              </a:defRPr>
            </a:lvl9pPr>
          </a:lstStyle>
          <a:p/>
        </p:txBody>
      </p:sp>
      <p:sp>
        <p:nvSpPr>
          <p:cNvPr id="11" name="Shape 11"/>
          <p:cNvSpPr txBox="1"/>
          <p:nvPr>
            <p:ph idx="1" type="body"/>
          </p:nvPr>
        </p:nvSpPr>
        <p:spPr>
          <a:xfrm>
            <a:off x="381000" y="762000"/>
            <a:ext cx="8382000" cy="53643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 name="Shape 12"/>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i="0" lang="en-US" sz="1400" u="none" cap="none" strike="noStrike">
                <a:solidFill>
                  <a:schemeClr val="dk1"/>
                </a:solidFill>
                <a:latin typeface="Arial"/>
                <a:ea typeface="Arial"/>
                <a:cs typeface="Arial"/>
                <a:sym typeface="Arial"/>
              </a:rPr>
              <a:t>‹#›</a:t>
            </a:fld>
          </a:p>
        </p:txBody>
      </p:sp>
      <p:pic>
        <p:nvPicPr>
          <p:cNvPr id="13" name="Shape 13"/>
          <p:cNvPicPr preferRelativeResize="0"/>
          <p:nvPr/>
        </p:nvPicPr>
        <p:blipFill rotWithShape="1">
          <a:blip r:embed="rId1">
            <a:alphaModFix/>
          </a:blip>
          <a:srcRect b="0" l="0" r="0" t="0"/>
          <a:stretch/>
        </p:blipFill>
        <p:spPr>
          <a:xfrm>
            <a:off x="7467600" y="6346790"/>
            <a:ext cx="1061186" cy="374307"/>
          </a:xfrm>
          <a:prstGeom prst="rect">
            <a:avLst/>
          </a:prstGeom>
          <a:noFill/>
          <a:ln>
            <a:noFill/>
          </a:ln>
        </p:spPr>
      </p:pic>
      <p:sp>
        <p:nvSpPr>
          <p:cNvPr id="14" name="Shape 14"/>
          <p:cNvSpPr/>
          <p:nvPr/>
        </p:nvSpPr>
        <p:spPr>
          <a:xfrm>
            <a:off x="6980211" y="5186658"/>
            <a:ext cx="0" cy="0"/>
          </a:xfrm>
          <a:custGeom>
            <a:pathLst>
              <a:path extrusionOk="0" h="120000" w="120000">
                <a:moveTo>
                  <a:pt x="34054" y="112405"/>
                </a:moveTo>
                <a:cubicBezTo>
                  <a:pt x="22702" y="107848"/>
                  <a:pt x="14594" y="100253"/>
                  <a:pt x="9729" y="91139"/>
                </a:cubicBezTo>
                <a:cubicBezTo>
                  <a:pt x="3243" y="82025"/>
                  <a:pt x="0" y="71392"/>
                  <a:pt x="0" y="59240"/>
                </a:cubicBezTo>
                <a:cubicBezTo>
                  <a:pt x="0" y="42531"/>
                  <a:pt x="6486" y="27341"/>
                  <a:pt x="21081" y="16708"/>
                </a:cubicBezTo>
                <a:cubicBezTo>
                  <a:pt x="34054" y="6075"/>
                  <a:pt x="51891" y="0"/>
                  <a:pt x="74594" y="0"/>
                </a:cubicBezTo>
                <a:cubicBezTo>
                  <a:pt x="82702" y="0"/>
                  <a:pt x="89189" y="0"/>
                  <a:pt x="97297" y="1518"/>
                </a:cubicBezTo>
                <a:cubicBezTo>
                  <a:pt x="105405" y="3037"/>
                  <a:pt x="111891" y="4556"/>
                  <a:pt x="120000" y="7594"/>
                </a:cubicBezTo>
                <a:cubicBezTo>
                  <a:pt x="120000" y="9113"/>
                  <a:pt x="120000" y="9113"/>
                  <a:pt x="120000" y="9113"/>
                </a:cubicBezTo>
                <a:cubicBezTo>
                  <a:pt x="120000" y="12151"/>
                  <a:pt x="118378" y="15189"/>
                  <a:pt x="118378" y="18227"/>
                </a:cubicBezTo>
                <a:cubicBezTo>
                  <a:pt x="116756" y="22784"/>
                  <a:pt x="116756" y="28860"/>
                  <a:pt x="116756" y="36455"/>
                </a:cubicBezTo>
                <a:cubicBezTo>
                  <a:pt x="108648" y="36455"/>
                  <a:pt x="108648" y="36455"/>
                  <a:pt x="108648" y="36455"/>
                </a:cubicBezTo>
                <a:cubicBezTo>
                  <a:pt x="108648" y="27341"/>
                  <a:pt x="108648" y="22784"/>
                  <a:pt x="108648" y="21265"/>
                </a:cubicBezTo>
                <a:cubicBezTo>
                  <a:pt x="107027" y="21265"/>
                  <a:pt x="105405" y="19746"/>
                  <a:pt x="102162" y="16708"/>
                </a:cubicBezTo>
                <a:cubicBezTo>
                  <a:pt x="100540" y="15189"/>
                  <a:pt x="95675" y="13670"/>
                  <a:pt x="90810" y="12151"/>
                </a:cubicBezTo>
                <a:cubicBezTo>
                  <a:pt x="85945" y="10632"/>
                  <a:pt x="81081" y="9113"/>
                  <a:pt x="74594" y="9113"/>
                </a:cubicBezTo>
                <a:cubicBezTo>
                  <a:pt x="60000" y="9113"/>
                  <a:pt x="48648" y="13670"/>
                  <a:pt x="40540" y="22784"/>
                </a:cubicBezTo>
                <a:cubicBezTo>
                  <a:pt x="32432" y="30379"/>
                  <a:pt x="27567" y="42531"/>
                  <a:pt x="27567" y="56202"/>
                </a:cubicBezTo>
                <a:cubicBezTo>
                  <a:pt x="27567" y="72911"/>
                  <a:pt x="32432" y="85063"/>
                  <a:pt x="43783" y="95696"/>
                </a:cubicBezTo>
                <a:cubicBezTo>
                  <a:pt x="51891" y="104810"/>
                  <a:pt x="64864" y="109367"/>
                  <a:pt x="81081" y="109367"/>
                </a:cubicBezTo>
                <a:cubicBezTo>
                  <a:pt x="87567" y="109367"/>
                  <a:pt x="94054" y="107848"/>
                  <a:pt x="98918" y="107848"/>
                </a:cubicBezTo>
                <a:cubicBezTo>
                  <a:pt x="105405" y="106329"/>
                  <a:pt x="110270" y="103291"/>
                  <a:pt x="118378" y="100253"/>
                </a:cubicBezTo>
                <a:cubicBezTo>
                  <a:pt x="120000" y="103291"/>
                  <a:pt x="120000" y="103291"/>
                  <a:pt x="120000" y="103291"/>
                </a:cubicBezTo>
                <a:cubicBezTo>
                  <a:pt x="118378" y="104810"/>
                  <a:pt x="116756" y="107848"/>
                  <a:pt x="115135" y="110886"/>
                </a:cubicBezTo>
                <a:cubicBezTo>
                  <a:pt x="108648" y="113924"/>
                  <a:pt x="102162" y="116962"/>
                  <a:pt x="95675" y="118481"/>
                </a:cubicBezTo>
                <a:cubicBezTo>
                  <a:pt x="89189" y="120000"/>
                  <a:pt x="82702" y="120000"/>
                  <a:pt x="74594" y="120000"/>
                </a:cubicBezTo>
                <a:cubicBezTo>
                  <a:pt x="58378" y="120000"/>
                  <a:pt x="45405" y="118481"/>
                  <a:pt x="34054" y="112405"/>
                </a:cubicBezTo>
              </a:path>
            </a:pathLst>
          </a:custGeom>
          <a:solidFill>
            <a:srgbClr val="0033CC"/>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15" name="Shape 15"/>
          <p:cNvSpPr/>
          <p:nvPr/>
        </p:nvSpPr>
        <p:spPr>
          <a:xfrm>
            <a:off x="7070266" y="5219028"/>
            <a:ext cx="482435" cy="0"/>
          </a:xfrm>
          <a:custGeom>
            <a:pathLst>
              <a:path extrusionOk="0" h="120000" w="120000">
                <a:moveTo>
                  <a:pt x="50451" y="117735"/>
                </a:moveTo>
                <a:cubicBezTo>
                  <a:pt x="48456" y="101886"/>
                  <a:pt x="46460" y="81509"/>
                  <a:pt x="43895" y="58867"/>
                </a:cubicBezTo>
                <a:cubicBezTo>
                  <a:pt x="42470" y="47547"/>
                  <a:pt x="41615" y="36226"/>
                  <a:pt x="40760" y="27169"/>
                </a:cubicBezTo>
                <a:cubicBezTo>
                  <a:pt x="40760" y="61132"/>
                  <a:pt x="40760" y="61132"/>
                  <a:pt x="40760" y="61132"/>
                </a:cubicBezTo>
                <a:cubicBezTo>
                  <a:pt x="40760" y="70188"/>
                  <a:pt x="40760" y="79245"/>
                  <a:pt x="40760" y="92830"/>
                </a:cubicBezTo>
                <a:cubicBezTo>
                  <a:pt x="40760" y="101886"/>
                  <a:pt x="41045" y="106415"/>
                  <a:pt x="41045" y="108679"/>
                </a:cubicBezTo>
                <a:cubicBezTo>
                  <a:pt x="41045" y="108679"/>
                  <a:pt x="41045" y="108679"/>
                  <a:pt x="41045" y="108679"/>
                </a:cubicBezTo>
                <a:cubicBezTo>
                  <a:pt x="41330" y="110943"/>
                  <a:pt x="41900" y="110943"/>
                  <a:pt x="42755" y="110943"/>
                </a:cubicBezTo>
                <a:cubicBezTo>
                  <a:pt x="42755" y="117735"/>
                  <a:pt x="42755" y="117735"/>
                  <a:pt x="42755" y="117735"/>
                </a:cubicBezTo>
                <a:cubicBezTo>
                  <a:pt x="41615" y="117735"/>
                  <a:pt x="40760" y="117735"/>
                  <a:pt x="40190" y="117735"/>
                </a:cubicBezTo>
                <a:cubicBezTo>
                  <a:pt x="39904" y="117735"/>
                  <a:pt x="39049" y="117735"/>
                  <a:pt x="37624" y="117735"/>
                </a:cubicBezTo>
                <a:cubicBezTo>
                  <a:pt x="37624" y="110943"/>
                  <a:pt x="37624" y="110943"/>
                  <a:pt x="37624" y="110943"/>
                </a:cubicBezTo>
                <a:cubicBezTo>
                  <a:pt x="38479" y="110943"/>
                  <a:pt x="39049" y="110943"/>
                  <a:pt x="39049" y="110943"/>
                </a:cubicBezTo>
                <a:cubicBezTo>
                  <a:pt x="39334" y="108679"/>
                  <a:pt x="39334" y="108679"/>
                  <a:pt x="39334" y="108679"/>
                </a:cubicBezTo>
                <a:cubicBezTo>
                  <a:pt x="39334" y="106415"/>
                  <a:pt x="39619" y="101886"/>
                  <a:pt x="39619" y="92830"/>
                </a:cubicBezTo>
                <a:cubicBezTo>
                  <a:pt x="39619" y="79245"/>
                  <a:pt x="39619" y="70188"/>
                  <a:pt x="39619" y="63396"/>
                </a:cubicBezTo>
                <a:cubicBezTo>
                  <a:pt x="39619" y="27169"/>
                  <a:pt x="39619" y="27169"/>
                  <a:pt x="39619" y="27169"/>
                </a:cubicBezTo>
                <a:cubicBezTo>
                  <a:pt x="39619" y="18113"/>
                  <a:pt x="39619" y="13584"/>
                  <a:pt x="39334" y="11320"/>
                </a:cubicBezTo>
                <a:cubicBezTo>
                  <a:pt x="39334" y="11320"/>
                  <a:pt x="39334" y="11320"/>
                  <a:pt x="39334" y="11320"/>
                </a:cubicBezTo>
                <a:cubicBezTo>
                  <a:pt x="39049" y="9056"/>
                  <a:pt x="38479" y="9056"/>
                  <a:pt x="37624" y="9056"/>
                </a:cubicBezTo>
                <a:cubicBezTo>
                  <a:pt x="37624" y="2264"/>
                  <a:pt x="37624" y="2264"/>
                  <a:pt x="37624" y="2264"/>
                </a:cubicBezTo>
                <a:cubicBezTo>
                  <a:pt x="38764" y="2264"/>
                  <a:pt x="39619" y="2264"/>
                  <a:pt x="40190" y="2264"/>
                </a:cubicBezTo>
                <a:cubicBezTo>
                  <a:pt x="40760" y="2264"/>
                  <a:pt x="41330" y="2264"/>
                  <a:pt x="41900" y="2264"/>
                </a:cubicBezTo>
                <a:cubicBezTo>
                  <a:pt x="43610" y="18113"/>
                  <a:pt x="45320" y="36226"/>
                  <a:pt x="47600" y="54339"/>
                </a:cubicBezTo>
                <a:cubicBezTo>
                  <a:pt x="48741" y="67924"/>
                  <a:pt x="49881" y="76981"/>
                  <a:pt x="51021" y="86037"/>
                </a:cubicBezTo>
                <a:cubicBezTo>
                  <a:pt x="51021" y="54339"/>
                  <a:pt x="51021" y="54339"/>
                  <a:pt x="51021" y="54339"/>
                </a:cubicBezTo>
                <a:cubicBezTo>
                  <a:pt x="51021" y="40754"/>
                  <a:pt x="51021" y="29433"/>
                  <a:pt x="51021" y="20377"/>
                </a:cubicBezTo>
                <a:cubicBezTo>
                  <a:pt x="51021" y="15849"/>
                  <a:pt x="50736" y="11320"/>
                  <a:pt x="50736" y="11320"/>
                </a:cubicBezTo>
                <a:cubicBezTo>
                  <a:pt x="50736" y="11320"/>
                  <a:pt x="50736" y="9056"/>
                  <a:pt x="50451" y="9056"/>
                </a:cubicBezTo>
                <a:cubicBezTo>
                  <a:pt x="50451" y="9056"/>
                  <a:pt x="49881" y="9056"/>
                  <a:pt x="49026" y="9056"/>
                </a:cubicBezTo>
                <a:cubicBezTo>
                  <a:pt x="49026" y="2264"/>
                  <a:pt x="49026" y="2264"/>
                  <a:pt x="49026" y="2264"/>
                </a:cubicBezTo>
                <a:cubicBezTo>
                  <a:pt x="49881" y="2264"/>
                  <a:pt x="50451" y="2264"/>
                  <a:pt x="51306" y="2264"/>
                </a:cubicBezTo>
                <a:cubicBezTo>
                  <a:pt x="52446" y="2264"/>
                  <a:pt x="53301" y="2264"/>
                  <a:pt x="54156" y="2264"/>
                </a:cubicBezTo>
                <a:cubicBezTo>
                  <a:pt x="54156" y="9056"/>
                  <a:pt x="54156" y="9056"/>
                  <a:pt x="54156" y="9056"/>
                </a:cubicBezTo>
                <a:cubicBezTo>
                  <a:pt x="53301" y="9056"/>
                  <a:pt x="53016" y="9056"/>
                  <a:pt x="52731" y="9056"/>
                </a:cubicBezTo>
                <a:cubicBezTo>
                  <a:pt x="52446" y="11320"/>
                  <a:pt x="52446" y="11320"/>
                  <a:pt x="52446" y="11320"/>
                </a:cubicBezTo>
                <a:cubicBezTo>
                  <a:pt x="52446" y="13584"/>
                  <a:pt x="52446" y="13584"/>
                  <a:pt x="52446" y="13584"/>
                </a:cubicBezTo>
                <a:cubicBezTo>
                  <a:pt x="52446" y="13584"/>
                  <a:pt x="52161" y="18113"/>
                  <a:pt x="52161" y="24905"/>
                </a:cubicBezTo>
                <a:cubicBezTo>
                  <a:pt x="52161" y="58867"/>
                  <a:pt x="52161" y="58867"/>
                  <a:pt x="52161" y="58867"/>
                </a:cubicBezTo>
                <a:cubicBezTo>
                  <a:pt x="52161" y="92830"/>
                  <a:pt x="52161" y="92830"/>
                  <a:pt x="52161" y="92830"/>
                </a:cubicBezTo>
                <a:cubicBezTo>
                  <a:pt x="52161" y="101886"/>
                  <a:pt x="52161" y="110943"/>
                  <a:pt x="52446" y="120000"/>
                </a:cubicBezTo>
                <a:cubicBezTo>
                  <a:pt x="52161" y="120000"/>
                  <a:pt x="52161" y="120000"/>
                  <a:pt x="52161" y="120000"/>
                </a:cubicBezTo>
                <a:cubicBezTo>
                  <a:pt x="51306" y="120000"/>
                  <a:pt x="50736" y="117735"/>
                  <a:pt x="50451" y="117735"/>
                </a:cubicBezTo>
                <a:moveTo>
                  <a:pt x="97482" y="120000"/>
                </a:moveTo>
                <a:cubicBezTo>
                  <a:pt x="93776" y="49811"/>
                  <a:pt x="93776" y="49811"/>
                  <a:pt x="93776" y="49811"/>
                </a:cubicBezTo>
                <a:cubicBezTo>
                  <a:pt x="92921" y="33962"/>
                  <a:pt x="92351" y="22641"/>
                  <a:pt x="92066" y="15849"/>
                </a:cubicBezTo>
                <a:cubicBezTo>
                  <a:pt x="91781" y="13584"/>
                  <a:pt x="91496" y="11320"/>
                  <a:pt x="91496" y="11320"/>
                </a:cubicBezTo>
                <a:cubicBezTo>
                  <a:pt x="91211" y="9056"/>
                  <a:pt x="90926" y="9056"/>
                  <a:pt x="90071" y="9056"/>
                </a:cubicBezTo>
                <a:cubicBezTo>
                  <a:pt x="90071" y="2264"/>
                  <a:pt x="90071" y="2264"/>
                  <a:pt x="90071" y="2264"/>
                </a:cubicBezTo>
                <a:cubicBezTo>
                  <a:pt x="91496" y="2264"/>
                  <a:pt x="92636" y="2264"/>
                  <a:pt x="93776" y="2264"/>
                </a:cubicBezTo>
                <a:cubicBezTo>
                  <a:pt x="94631" y="2264"/>
                  <a:pt x="95771" y="2264"/>
                  <a:pt x="96912" y="2264"/>
                </a:cubicBezTo>
                <a:cubicBezTo>
                  <a:pt x="96912" y="9056"/>
                  <a:pt x="96912" y="9056"/>
                  <a:pt x="96912" y="9056"/>
                </a:cubicBezTo>
                <a:cubicBezTo>
                  <a:pt x="96057" y="9056"/>
                  <a:pt x="95771" y="9056"/>
                  <a:pt x="95486" y="9056"/>
                </a:cubicBezTo>
                <a:cubicBezTo>
                  <a:pt x="95201" y="11320"/>
                  <a:pt x="95201" y="11320"/>
                  <a:pt x="95201" y="13584"/>
                </a:cubicBezTo>
                <a:cubicBezTo>
                  <a:pt x="95201" y="13584"/>
                  <a:pt x="95486" y="20377"/>
                  <a:pt x="96057" y="31698"/>
                </a:cubicBezTo>
                <a:cubicBezTo>
                  <a:pt x="99192" y="90566"/>
                  <a:pt x="99192" y="90566"/>
                  <a:pt x="99192" y="90566"/>
                </a:cubicBezTo>
                <a:cubicBezTo>
                  <a:pt x="101472" y="43018"/>
                  <a:pt x="101472" y="43018"/>
                  <a:pt x="101472" y="43018"/>
                </a:cubicBezTo>
                <a:cubicBezTo>
                  <a:pt x="102327" y="27169"/>
                  <a:pt x="102897" y="15849"/>
                  <a:pt x="102897" y="13584"/>
                </a:cubicBezTo>
                <a:cubicBezTo>
                  <a:pt x="102897" y="11320"/>
                  <a:pt x="102612" y="11320"/>
                  <a:pt x="102612" y="9056"/>
                </a:cubicBezTo>
                <a:cubicBezTo>
                  <a:pt x="102327" y="9056"/>
                  <a:pt x="101757" y="9056"/>
                  <a:pt x="100902" y="9056"/>
                </a:cubicBezTo>
                <a:cubicBezTo>
                  <a:pt x="100902" y="2264"/>
                  <a:pt x="100902" y="2264"/>
                  <a:pt x="100902" y="2264"/>
                </a:cubicBezTo>
                <a:cubicBezTo>
                  <a:pt x="102327" y="2264"/>
                  <a:pt x="103182" y="2264"/>
                  <a:pt x="103467" y="2264"/>
                </a:cubicBezTo>
                <a:cubicBezTo>
                  <a:pt x="104038" y="2264"/>
                  <a:pt x="104893" y="2264"/>
                  <a:pt x="106033" y="2264"/>
                </a:cubicBezTo>
                <a:cubicBezTo>
                  <a:pt x="106033" y="9056"/>
                  <a:pt x="106033" y="9056"/>
                  <a:pt x="106033" y="9056"/>
                </a:cubicBezTo>
                <a:cubicBezTo>
                  <a:pt x="105178" y="9056"/>
                  <a:pt x="104893" y="9056"/>
                  <a:pt x="104893" y="11320"/>
                </a:cubicBezTo>
                <a:cubicBezTo>
                  <a:pt x="104608" y="11320"/>
                  <a:pt x="104323" y="18113"/>
                  <a:pt x="103467" y="29433"/>
                </a:cubicBezTo>
                <a:cubicBezTo>
                  <a:pt x="100332" y="90566"/>
                  <a:pt x="100332" y="90566"/>
                  <a:pt x="100332" y="90566"/>
                </a:cubicBezTo>
                <a:cubicBezTo>
                  <a:pt x="99762" y="101886"/>
                  <a:pt x="99192" y="113207"/>
                  <a:pt x="98907" y="120000"/>
                </a:cubicBezTo>
                <a:cubicBezTo>
                  <a:pt x="97482" y="120000"/>
                  <a:pt x="97482" y="120000"/>
                  <a:pt x="97482" y="120000"/>
                </a:cubicBezTo>
                <a:moveTo>
                  <a:pt x="21377" y="104150"/>
                </a:moveTo>
                <a:cubicBezTo>
                  <a:pt x="19667" y="92830"/>
                  <a:pt x="19097" y="76981"/>
                  <a:pt x="19097" y="58867"/>
                </a:cubicBezTo>
                <a:cubicBezTo>
                  <a:pt x="19097" y="40754"/>
                  <a:pt x="19667" y="27169"/>
                  <a:pt x="21377" y="15849"/>
                </a:cubicBezTo>
                <a:cubicBezTo>
                  <a:pt x="22802" y="4528"/>
                  <a:pt x="25083" y="0"/>
                  <a:pt x="27933" y="0"/>
                </a:cubicBezTo>
                <a:cubicBezTo>
                  <a:pt x="29073" y="0"/>
                  <a:pt x="29928" y="0"/>
                  <a:pt x="31068" y="2264"/>
                </a:cubicBezTo>
                <a:cubicBezTo>
                  <a:pt x="31923" y="2264"/>
                  <a:pt x="32779" y="4528"/>
                  <a:pt x="33634" y="6792"/>
                </a:cubicBezTo>
                <a:cubicBezTo>
                  <a:pt x="33634" y="9056"/>
                  <a:pt x="33634" y="9056"/>
                  <a:pt x="33634" y="9056"/>
                </a:cubicBezTo>
                <a:cubicBezTo>
                  <a:pt x="33634" y="15849"/>
                  <a:pt x="33349" y="24905"/>
                  <a:pt x="33349" y="33962"/>
                </a:cubicBezTo>
                <a:cubicBezTo>
                  <a:pt x="32494" y="33962"/>
                  <a:pt x="32494" y="33962"/>
                  <a:pt x="32494" y="33962"/>
                </a:cubicBezTo>
                <a:cubicBezTo>
                  <a:pt x="32494" y="29433"/>
                  <a:pt x="32494" y="24905"/>
                  <a:pt x="32209" y="20377"/>
                </a:cubicBezTo>
                <a:cubicBezTo>
                  <a:pt x="31923" y="18113"/>
                  <a:pt x="31353" y="13584"/>
                  <a:pt x="30498" y="11320"/>
                </a:cubicBezTo>
                <a:cubicBezTo>
                  <a:pt x="29928" y="9056"/>
                  <a:pt x="29073" y="9056"/>
                  <a:pt x="28218" y="9056"/>
                </a:cubicBezTo>
                <a:cubicBezTo>
                  <a:pt x="26223" y="9056"/>
                  <a:pt x="24798" y="13584"/>
                  <a:pt x="23942" y="22641"/>
                </a:cubicBezTo>
                <a:cubicBezTo>
                  <a:pt x="22802" y="29433"/>
                  <a:pt x="22232" y="43018"/>
                  <a:pt x="22232" y="56603"/>
                </a:cubicBezTo>
                <a:cubicBezTo>
                  <a:pt x="22232" y="72452"/>
                  <a:pt x="22802" y="86037"/>
                  <a:pt x="23942" y="95094"/>
                </a:cubicBezTo>
                <a:cubicBezTo>
                  <a:pt x="25083" y="106415"/>
                  <a:pt x="26508" y="110943"/>
                  <a:pt x="27933" y="110943"/>
                </a:cubicBezTo>
                <a:cubicBezTo>
                  <a:pt x="28788" y="110943"/>
                  <a:pt x="29928" y="108679"/>
                  <a:pt x="30783" y="106415"/>
                </a:cubicBezTo>
                <a:cubicBezTo>
                  <a:pt x="30783" y="101886"/>
                  <a:pt x="30783" y="97358"/>
                  <a:pt x="30783" y="92830"/>
                </a:cubicBezTo>
                <a:cubicBezTo>
                  <a:pt x="30783" y="86037"/>
                  <a:pt x="30783" y="81509"/>
                  <a:pt x="30783" y="79245"/>
                </a:cubicBezTo>
                <a:cubicBezTo>
                  <a:pt x="30498" y="79245"/>
                  <a:pt x="29928" y="76981"/>
                  <a:pt x="28503" y="76981"/>
                </a:cubicBezTo>
                <a:cubicBezTo>
                  <a:pt x="28503" y="70188"/>
                  <a:pt x="28503" y="70188"/>
                  <a:pt x="28503" y="70188"/>
                </a:cubicBezTo>
                <a:cubicBezTo>
                  <a:pt x="29643" y="70188"/>
                  <a:pt x="30783" y="70188"/>
                  <a:pt x="31923" y="70188"/>
                </a:cubicBezTo>
                <a:cubicBezTo>
                  <a:pt x="32779" y="70188"/>
                  <a:pt x="33634" y="70188"/>
                  <a:pt x="34774" y="70188"/>
                </a:cubicBezTo>
                <a:cubicBezTo>
                  <a:pt x="34774" y="74716"/>
                  <a:pt x="34774" y="74716"/>
                  <a:pt x="34774" y="74716"/>
                </a:cubicBezTo>
                <a:cubicBezTo>
                  <a:pt x="34489" y="76981"/>
                  <a:pt x="34204" y="76981"/>
                  <a:pt x="33919" y="79245"/>
                </a:cubicBezTo>
                <a:cubicBezTo>
                  <a:pt x="33919" y="83773"/>
                  <a:pt x="33919" y="88301"/>
                  <a:pt x="33919" y="92830"/>
                </a:cubicBezTo>
                <a:cubicBezTo>
                  <a:pt x="33919" y="95094"/>
                  <a:pt x="33919" y="101886"/>
                  <a:pt x="33919" y="108679"/>
                </a:cubicBezTo>
                <a:cubicBezTo>
                  <a:pt x="32494" y="113207"/>
                  <a:pt x="31353" y="115471"/>
                  <a:pt x="30498" y="117735"/>
                </a:cubicBezTo>
                <a:cubicBezTo>
                  <a:pt x="29643" y="120000"/>
                  <a:pt x="28503" y="120000"/>
                  <a:pt x="27648" y="120000"/>
                </a:cubicBezTo>
                <a:cubicBezTo>
                  <a:pt x="24798" y="120000"/>
                  <a:pt x="22802" y="113207"/>
                  <a:pt x="21377" y="104150"/>
                </a:cubicBezTo>
                <a:moveTo>
                  <a:pt x="1995" y="104150"/>
                </a:moveTo>
                <a:cubicBezTo>
                  <a:pt x="570" y="92830"/>
                  <a:pt x="0" y="79245"/>
                  <a:pt x="0" y="61132"/>
                </a:cubicBezTo>
                <a:cubicBezTo>
                  <a:pt x="0" y="47547"/>
                  <a:pt x="285" y="36226"/>
                  <a:pt x="855" y="27169"/>
                </a:cubicBezTo>
                <a:cubicBezTo>
                  <a:pt x="1710" y="18113"/>
                  <a:pt x="2565" y="11320"/>
                  <a:pt x="3705" y="6792"/>
                </a:cubicBezTo>
                <a:cubicBezTo>
                  <a:pt x="4845" y="2264"/>
                  <a:pt x="6270" y="0"/>
                  <a:pt x="8266" y="0"/>
                </a:cubicBezTo>
                <a:cubicBezTo>
                  <a:pt x="9976" y="0"/>
                  <a:pt x="11401" y="2264"/>
                  <a:pt x="12541" y="6792"/>
                </a:cubicBezTo>
                <a:cubicBezTo>
                  <a:pt x="13681" y="11320"/>
                  <a:pt x="14536" y="18113"/>
                  <a:pt x="15106" y="27169"/>
                </a:cubicBezTo>
                <a:cubicBezTo>
                  <a:pt x="15676" y="33962"/>
                  <a:pt x="16247" y="45283"/>
                  <a:pt x="16247" y="56603"/>
                </a:cubicBezTo>
                <a:cubicBezTo>
                  <a:pt x="16247" y="70188"/>
                  <a:pt x="15676" y="81509"/>
                  <a:pt x="15106" y="90566"/>
                </a:cubicBezTo>
                <a:cubicBezTo>
                  <a:pt x="14536" y="99622"/>
                  <a:pt x="13396" y="106415"/>
                  <a:pt x="12256" y="110943"/>
                </a:cubicBezTo>
                <a:cubicBezTo>
                  <a:pt x="11116" y="117735"/>
                  <a:pt x="9691" y="120000"/>
                  <a:pt x="7980" y="120000"/>
                </a:cubicBezTo>
                <a:cubicBezTo>
                  <a:pt x="5415" y="120000"/>
                  <a:pt x="3420" y="115471"/>
                  <a:pt x="1995" y="104150"/>
                </a:cubicBezTo>
                <a:moveTo>
                  <a:pt x="4560" y="20377"/>
                </a:moveTo>
                <a:cubicBezTo>
                  <a:pt x="3705" y="29433"/>
                  <a:pt x="3135" y="40754"/>
                  <a:pt x="3135" y="56603"/>
                </a:cubicBezTo>
                <a:cubicBezTo>
                  <a:pt x="3135" y="70188"/>
                  <a:pt x="3420" y="79245"/>
                  <a:pt x="3990" y="88301"/>
                </a:cubicBezTo>
                <a:cubicBezTo>
                  <a:pt x="4275" y="95094"/>
                  <a:pt x="4845" y="101886"/>
                  <a:pt x="5700" y="106415"/>
                </a:cubicBezTo>
                <a:cubicBezTo>
                  <a:pt x="6270" y="108679"/>
                  <a:pt x="7125" y="110943"/>
                  <a:pt x="8266" y="110943"/>
                </a:cubicBezTo>
                <a:cubicBezTo>
                  <a:pt x="9691" y="110943"/>
                  <a:pt x="10831" y="106415"/>
                  <a:pt x="11686" y="97358"/>
                </a:cubicBezTo>
                <a:cubicBezTo>
                  <a:pt x="12541" y="90566"/>
                  <a:pt x="12826" y="76981"/>
                  <a:pt x="12826" y="61132"/>
                </a:cubicBezTo>
                <a:cubicBezTo>
                  <a:pt x="12826" y="43018"/>
                  <a:pt x="12541" y="29433"/>
                  <a:pt x="11401" y="20377"/>
                </a:cubicBezTo>
                <a:cubicBezTo>
                  <a:pt x="10831" y="13584"/>
                  <a:pt x="9406" y="9056"/>
                  <a:pt x="7980" y="9056"/>
                </a:cubicBezTo>
                <a:cubicBezTo>
                  <a:pt x="6555" y="9056"/>
                  <a:pt x="5130" y="13584"/>
                  <a:pt x="4560" y="20377"/>
                </a:cubicBezTo>
                <a:moveTo>
                  <a:pt x="115724" y="117735"/>
                </a:moveTo>
                <a:cubicBezTo>
                  <a:pt x="114584" y="117735"/>
                  <a:pt x="113729" y="117735"/>
                  <a:pt x="112874" y="117735"/>
                </a:cubicBezTo>
                <a:cubicBezTo>
                  <a:pt x="111733" y="117735"/>
                  <a:pt x="110308" y="117735"/>
                  <a:pt x="109168" y="117735"/>
                </a:cubicBezTo>
                <a:cubicBezTo>
                  <a:pt x="109168" y="113207"/>
                  <a:pt x="109168" y="113207"/>
                  <a:pt x="109168" y="113207"/>
                </a:cubicBezTo>
                <a:cubicBezTo>
                  <a:pt x="109453" y="113207"/>
                  <a:pt x="109738" y="110943"/>
                  <a:pt x="110023" y="108679"/>
                </a:cubicBezTo>
                <a:cubicBezTo>
                  <a:pt x="110308" y="99622"/>
                  <a:pt x="110308" y="81509"/>
                  <a:pt x="110308" y="54339"/>
                </a:cubicBezTo>
                <a:cubicBezTo>
                  <a:pt x="110308" y="36226"/>
                  <a:pt x="110308" y="22641"/>
                  <a:pt x="110308" y="15849"/>
                </a:cubicBezTo>
                <a:cubicBezTo>
                  <a:pt x="110308" y="13584"/>
                  <a:pt x="110308" y="11320"/>
                  <a:pt x="110023" y="11320"/>
                </a:cubicBezTo>
                <a:cubicBezTo>
                  <a:pt x="110023" y="9056"/>
                  <a:pt x="109453" y="9056"/>
                  <a:pt x="108598" y="9056"/>
                </a:cubicBezTo>
                <a:cubicBezTo>
                  <a:pt x="108598" y="2264"/>
                  <a:pt x="108598" y="2264"/>
                  <a:pt x="108598" y="2264"/>
                </a:cubicBezTo>
                <a:cubicBezTo>
                  <a:pt x="110023" y="2264"/>
                  <a:pt x="111448" y="2264"/>
                  <a:pt x="112304" y="2264"/>
                </a:cubicBezTo>
                <a:cubicBezTo>
                  <a:pt x="118004" y="2264"/>
                  <a:pt x="118004" y="2264"/>
                  <a:pt x="118004" y="2264"/>
                </a:cubicBezTo>
                <a:cubicBezTo>
                  <a:pt x="118859" y="2264"/>
                  <a:pt x="119429" y="2264"/>
                  <a:pt x="119714" y="2264"/>
                </a:cubicBezTo>
                <a:cubicBezTo>
                  <a:pt x="120000" y="2264"/>
                  <a:pt x="120000" y="2264"/>
                  <a:pt x="120000" y="2264"/>
                </a:cubicBezTo>
                <a:cubicBezTo>
                  <a:pt x="119714" y="9056"/>
                  <a:pt x="119714" y="18113"/>
                  <a:pt x="119429" y="27169"/>
                </a:cubicBezTo>
                <a:cubicBezTo>
                  <a:pt x="118859" y="27169"/>
                  <a:pt x="118859" y="27169"/>
                  <a:pt x="118859" y="27169"/>
                </a:cubicBezTo>
                <a:cubicBezTo>
                  <a:pt x="118574" y="18113"/>
                  <a:pt x="118574" y="13584"/>
                  <a:pt x="118574" y="13584"/>
                </a:cubicBezTo>
                <a:cubicBezTo>
                  <a:pt x="118574" y="13584"/>
                  <a:pt x="118289" y="13584"/>
                  <a:pt x="118004" y="13584"/>
                </a:cubicBezTo>
                <a:cubicBezTo>
                  <a:pt x="117434" y="11320"/>
                  <a:pt x="116579" y="11320"/>
                  <a:pt x="115439" y="11320"/>
                </a:cubicBezTo>
                <a:cubicBezTo>
                  <a:pt x="114869" y="11320"/>
                  <a:pt x="114299" y="11320"/>
                  <a:pt x="113444" y="11320"/>
                </a:cubicBezTo>
                <a:cubicBezTo>
                  <a:pt x="113444" y="29433"/>
                  <a:pt x="113159" y="43018"/>
                  <a:pt x="113159" y="52075"/>
                </a:cubicBezTo>
                <a:cubicBezTo>
                  <a:pt x="114014" y="52075"/>
                  <a:pt x="114584" y="54339"/>
                  <a:pt x="115439" y="54339"/>
                </a:cubicBezTo>
                <a:cubicBezTo>
                  <a:pt x="116294" y="54339"/>
                  <a:pt x="116864" y="52075"/>
                  <a:pt x="117149" y="52075"/>
                </a:cubicBezTo>
                <a:cubicBezTo>
                  <a:pt x="117149" y="52075"/>
                  <a:pt x="117434" y="52075"/>
                  <a:pt x="117434" y="49811"/>
                </a:cubicBezTo>
                <a:cubicBezTo>
                  <a:pt x="117434" y="49811"/>
                  <a:pt x="117434" y="45283"/>
                  <a:pt x="117434" y="40754"/>
                </a:cubicBezTo>
                <a:cubicBezTo>
                  <a:pt x="118289" y="40754"/>
                  <a:pt x="118289" y="40754"/>
                  <a:pt x="118289" y="40754"/>
                </a:cubicBezTo>
                <a:cubicBezTo>
                  <a:pt x="118289" y="49811"/>
                  <a:pt x="118289" y="54339"/>
                  <a:pt x="118289" y="58867"/>
                </a:cubicBezTo>
                <a:cubicBezTo>
                  <a:pt x="118289" y="76981"/>
                  <a:pt x="118289" y="76981"/>
                  <a:pt x="118289" y="76981"/>
                </a:cubicBezTo>
                <a:cubicBezTo>
                  <a:pt x="117434" y="76981"/>
                  <a:pt x="117434" y="76981"/>
                  <a:pt x="117434" y="76981"/>
                </a:cubicBezTo>
                <a:cubicBezTo>
                  <a:pt x="117434" y="70188"/>
                  <a:pt x="117434" y="65660"/>
                  <a:pt x="117434" y="63396"/>
                </a:cubicBezTo>
                <a:cubicBezTo>
                  <a:pt x="117149" y="63396"/>
                  <a:pt x="117149" y="63396"/>
                  <a:pt x="117149" y="63396"/>
                </a:cubicBezTo>
                <a:cubicBezTo>
                  <a:pt x="116579" y="61132"/>
                  <a:pt x="116009" y="61132"/>
                  <a:pt x="114584" y="61132"/>
                </a:cubicBezTo>
                <a:cubicBezTo>
                  <a:pt x="114299" y="61132"/>
                  <a:pt x="113729" y="61132"/>
                  <a:pt x="113444" y="63396"/>
                </a:cubicBezTo>
                <a:cubicBezTo>
                  <a:pt x="113159" y="65660"/>
                  <a:pt x="113159" y="67924"/>
                  <a:pt x="113159" y="72452"/>
                </a:cubicBezTo>
                <a:cubicBezTo>
                  <a:pt x="113159" y="86037"/>
                  <a:pt x="113444" y="99622"/>
                  <a:pt x="113444" y="108679"/>
                </a:cubicBezTo>
                <a:cubicBezTo>
                  <a:pt x="115439" y="108679"/>
                  <a:pt x="115439" y="108679"/>
                  <a:pt x="115439" y="108679"/>
                </a:cubicBezTo>
                <a:cubicBezTo>
                  <a:pt x="116579" y="108679"/>
                  <a:pt x="117719" y="106415"/>
                  <a:pt x="118574" y="106415"/>
                </a:cubicBezTo>
                <a:cubicBezTo>
                  <a:pt x="118859" y="101886"/>
                  <a:pt x="119144" y="95094"/>
                  <a:pt x="119144" y="88301"/>
                </a:cubicBezTo>
                <a:cubicBezTo>
                  <a:pt x="120000" y="88301"/>
                  <a:pt x="120000" y="88301"/>
                  <a:pt x="120000" y="88301"/>
                </a:cubicBezTo>
                <a:cubicBezTo>
                  <a:pt x="120000" y="99622"/>
                  <a:pt x="119714" y="108679"/>
                  <a:pt x="119714" y="117735"/>
                </a:cubicBezTo>
                <a:cubicBezTo>
                  <a:pt x="119144" y="117735"/>
                  <a:pt x="118574" y="117735"/>
                  <a:pt x="118004" y="117735"/>
                </a:cubicBezTo>
                <a:cubicBezTo>
                  <a:pt x="117434" y="117735"/>
                  <a:pt x="116864" y="117735"/>
                  <a:pt x="115724" y="117735"/>
                </a:cubicBezTo>
                <a:moveTo>
                  <a:pt x="86935" y="117735"/>
                </a:moveTo>
                <a:cubicBezTo>
                  <a:pt x="86080" y="117735"/>
                  <a:pt x="85510" y="117735"/>
                  <a:pt x="84940" y="117735"/>
                </a:cubicBezTo>
                <a:cubicBezTo>
                  <a:pt x="81235" y="117735"/>
                  <a:pt x="81235" y="117735"/>
                  <a:pt x="81235" y="117735"/>
                </a:cubicBezTo>
                <a:cubicBezTo>
                  <a:pt x="81235" y="110943"/>
                  <a:pt x="81235" y="110943"/>
                  <a:pt x="81235" y="110943"/>
                </a:cubicBezTo>
                <a:cubicBezTo>
                  <a:pt x="82375" y="110943"/>
                  <a:pt x="82945" y="110943"/>
                  <a:pt x="82945" y="108679"/>
                </a:cubicBezTo>
                <a:cubicBezTo>
                  <a:pt x="82945" y="108679"/>
                  <a:pt x="83230" y="106415"/>
                  <a:pt x="83230" y="101886"/>
                </a:cubicBezTo>
                <a:cubicBezTo>
                  <a:pt x="83230" y="95094"/>
                  <a:pt x="83230" y="81509"/>
                  <a:pt x="83230" y="61132"/>
                </a:cubicBezTo>
                <a:cubicBezTo>
                  <a:pt x="83230" y="54339"/>
                  <a:pt x="83230" y="43018"/>
                  <a:pt x="83230" y="29433"/>
                </a:cubicBezTo>
                <a:cubicBezTo>
                  <a:pt x="83230" y="18113"/>
                  <a:pt x="83230" y="13584"/>
                  <a:pt x="83230" y="11320"/>
                </a:cubicBezTo>
                <a:cubicBezTo>
                  <a:pt x="82945" y="11320"/>
                  <a:pt x="82945" y="11320"/>
                  <a:pt x="82945" y="9056"/>
                </a:cubicBezTo>
                <a:cubicBezTo>
                  <a:pt x="82660" y="9056"/>
                  <a:pt x="82375" y="9056"/>
                  <a:pt x="81235" y="9056"/>
                </a:cubicBezTo>
                <a:cubicBezTo>
                  <a:pt x="81235" y="2264"/>
                  <a:pt x="81235" y="2264"/>
                  <a:pt x="81235" y="2264"/>
                </a:cubicBezTo>
                <a:cubicBezTo>
                  <a:pt x="82660" y="2264"/>
                  <a:pt x="83800" y="2264"/>
                  <a:pt x="84655" y="2264"/>
                </a:cubicBezTo>
                <a:cubicBezTo>
                  <a:pt x="85795" y="2264"/>
                  <a:pt x="87220" y="2264"/>
                  <a:pt x="88076" y="2264"/>
                </a:cubicBezTo>
                <a:cubicBezTo>
                  <a:pt x="88076" y="9056"/>
                  <a:pt x="88076" y="9056"/>
                  <a:pt x="88076" y="9056"/>
                </a:cubicBezTo>
                <a:cubicBezTo>
                  <a:pt x="87220" y="9056"/>
                  <a:pt x="86650" y="9056"/>
                  <a:pt x="86650" y="9056"/>
                </a:cubicBezTo>
                <a:cubicBezTo>
                  <a:pt x="86365" y="11320"/>
                  <a:pt x="86365" y="13584"/>
                  <a:pt x="86365" y="15849"/>
                </a:cubicBezTo>
                <a:cubicBezTo>
                  <a:pt x="86365" y="20377"/>
                  <a:pt x="86080" y="31698"/>
                  <a:pt x="86080" y="47547"/>
                </a:cubicBezTo>
                <a:cubicBezTo>
                  <a:pt x="86080" y="70188"/>
                  <a:pt x="86365" y="83773"/>
                  <a:pt x="86365" y="92830"/>
                </a:cubicBezTo>
                <a:cubicBezTo>
                  <a:pt x="86365" y="101886"/>
                  <a:pt x="86365" y="106415"/>
                  <a:pt x="86365" y="108679"/>
                </a:cubicBezTo>
                <a:cubicBezTo>
                  <a:pt x="86365" y="108679"/>
                  <a:pt x="86650" y="108679"/>
                  <a:pt x="86650" y="110943"/>
                </a:cubicBezTo>
                <a:cubicBezTo>
                  <a:pt x="86935" y="110943"/>
                  <a:pt x="87220" y="110943"/>
                  <a:pt x="88076" y="110943"/>
                </a:cubicBezTo>
                <a:cubicBezTo>
                  <a:pt x="88076" y="117735"/>
                  <a:pt x="88076" y="117735"/>
                  <a:pt x="88076" y="117735"/>
                </a:cubicBezTo>
                <a:cubicBezTo>
                  <a:pt x="86935" y="117735"/>
                  <a:pt x="86935" y="117735"/>
                  <a:pt x="86935" y="117735"/>
                </a:cubicBezTo>
                <a:moveTo>
                  <a:pt x="72399" y="117735"/>
                </a:moveTo>
                <a:cubicBezTo>
                  <a:pt x="70973" y="117735"/>
                  <a:pt x="69833" y="117735"/>
                  <a:pt x="68693" y="117735"/>
                </a:cubicBezTo>
                <a:cubicBezTo>
                  <a:pt x="68693" y="110943"/>
                  <a:pt x="68693" y="110943"/>
                  <a:pt x="68693" y="110943"/>
                </a:cubicBezTo>
                <a:cubicBezTo>
                  <a:pt x="69263" y="110943"/>
                  <a:pt x="69548" y="110943"/>
                  <a:pt x="70118" y="110943"/>
                </a:cubicBezTo>
                <a:cubicBezTo>
                  <a:pt x="70118" y="110943"/>
                  <a:pt x="70403" y="108679"/>
                  <a:pt x="70403" y="108679"/>
                </a:cubicBezTo>
                <a:cubicBezTo>
                  <a:pt x="70688" y="108679"/>
                  <a:pt x="70688" y="106415"/>
                  <a:pt x="70688" y="106415"/>
                </a:cubicBezTo>
                <a:cubicBezTo>
                  <a:pt x="70688" y="104150"/>
                  <a:pt x="70688" y="95094"/>
                  <a:pt x="70688" y="79245"/>
                </a:cubicBezTo>
                <a:cubicBezTo>
                  <a:pt x="70688" y="67924"/>
                  <a:pt x="70688" y="56603"/>
                  <a:pt x="70688" y="47547"/>
                </a:cubicBezTo>
                <a:cubicBezTo>
                  <a:pt x="70688" y="24905"/>
                  <a:pt x="70688" y="13584"/>
                  <a:pt x="70688" y="13584"/>
                </a:cubicBezTo>
                <a:cubicBezTo>
                  <a:pt x="70688" y="13584"/>
                  <a:pt x="70403" y="11320"/>
                  <a:pt x="70118" y="11320"/>
                </a:cubicBezTo>
                <a:cubicBezTo>
                  <a:pt x="68978" y="11320"/>
                  <a:pt x="68123" y="13584"/>
                  <a:pt x="67553" y="13584"/>
                </a:cubicBezTo>
                <a:cubicBezTo>
                  <a:pt x="67268" y="13584"/>
                  <a:pt x="66983" y="13584"/>
                  <a:pt x="66983" y="13584"/>
                </a:cubicBezTo>
                <a:cubicBezTo>
                  <a:pt x="66698" y="15849"/>
                  <a:pt x="66698" y="15849"/>
                  <a:pt x="66698" y="15849"/>
                </a:cubicBezTo>
                <a:cubicBezTo>
                  <a:pt x="66698" y="15849"/>
                  <a:pt x="66698" y="20377"/>
                  <a:pt x="66698" y="29433"/>
                </a:cubicBezTo>
                <a:cubicBezTo>
                  <a:pt x="65558" y="29433"/>
                  <a:pt x="65558" y="29433"/>
                  <a:pt x="65558" y="29433"/>
                </a:cubicBezTo>
                <a:cubicBezTo>
                  <a:pt x="65558" y="20377"/>
                  <a:pt x="65558" y="9056"/>
                  <a:pt x="65558" y="2264"/>
                </a:cubicBezTo>
                <a:cubicBezTo>
                  <a:pt x="65558" y="2264"/>
                  <a:pt x="65558" y="2264"/>
                  <a:pt x="65558" y="2264"/>
                </a:cubicBezTo>
                <a:cubicBezTo>
                  <a:pt x="67838" y="2264"/>
                  <a:pt x="70118" y="2264"/>
                  <a:pt x="72114" y="2264"/>
                </a:cubicBezTo>
                <a:cubicBezTo>
                  <a:pt x="74109" y="2264"/>
                  <a:pt x="76389" y="2264"/>
                  <a:pt x="78954" y="2264"/>
                </a:cubicBezTo>
                <a:cubicBezTo>
                  <a:pt x="79239" y="2264"/>
                  <a:pt x="79239" y="2264"/>
                  <a:pt x="79239" y="2264"/>
                </a:cubicBezTo>
                <a:cubicBezTo>
                  <a:pt x="78954" y="11320"/>
                  <a:pt x="78954" y="20377"/>
                  <a:pt x="78954" y="29433"/>
                </a:cubicBezTo>
                <a:cubicBezTo>
                  <a:pt x="78099" y="29433"/>
                  <a:pt x="78099" y="29433"/>
                  <a:pt x="78099" y="29433"/>
                </a:cubicBezTo>
                <a:cubicBezTo>
                  <a:pt x="77814" y="20377"/>
                  <a:pt x="77814" y="15849"/>
                  <a:pt x="77814" y="13584"/>
                </a:cubicBezTo>
                <a:cubicBezTo>
                  <a:pt x="77814" y="13584"/>
                  <a:pt x="77529" y="13584"/>
                  <a:pt x="77529" y="13584"/>
                </a:cubicBezTo>
                <a:cubicBezTo>
                  <a:pt x="76959" y="13584"/>
                  <a:pt x="75819" y="11320"/>
                  <a:pt x="74109" y="11320"/>
                </a:cubicBezTo>
                <a:cubicBezTo>
                  <a:pt x="74109" y="11320"/>
                  <a:pt x="73824" y="13584"/>
                  <a:pt x="73824" y="13584"/>
                </a:cubicBezTo>
                <a:cubicBezTo>
                  <a:pt x="73824" y="13584"/>
                  <a:pt x="73824" y="13584"/>
                  <a:pt x="73824" y="18113"/>
                </a:cubicBezTo>
                <a:cubicBezTo>
                  <a:pt x="73824" y="72452"/>
                  <a:pt x="73824" y="72452"/>
                  <a:pt x="73824" y="72452"/>
                </a:cubicBezTo>
                <a:cubicBezTo>
                  <a:pt x="73824" y="88301"/>
                  <a:pt x="73824" y="99622"/>
                  <a:pt x="73824" y="101886"/>
                </a:cubicBezTo>
                <a:cubicBezTo>
                  <a:pt x="73824" y="106415"/>
                  <a:pt x="73824" y="108679"/>
                  <a:pt x="74109" y="108679"/>
                </a:cubicBezTo>
                <a:cubicBezTo>
                  <a:pt x="74109" y="110943"/>
                  <a:pt x="74679" y="110943"/>
                  <a:pt x="75819" y="110943"/>
                </a:cubicBezTo>
                <a:cubicBezTo>
                  <a:pt x="75819" y="117735"/>
                  <a:pt x="75819" y="117735"/>
                  <a:pt x="75819" y="117735"/>
                </a:cubicBezTo>
                <a:cubicBezTo>
                  <a:pt x="74679" y="117735"/>
                  <a:pt x="73539" y="117735"/>
                  <a:pt x="72399" y="117735"/>
                </a:cubicBezTo>
                <a:moveTo>
                  <a:pt x="62137" y="117735"/>
                </a:moveTo>
                <a:cubicBezTo>
                  <a:pt x="61282" y="117735"/>
                  <a:pt x="60712" y="117735"/>
                  <a:pt x="60142" y="117735"/>
                </a:cubicBezTo>
                <a:cubicBezTo>
                  <a:pt x="56722" y="117735"/>
                  <a:pt x="56722" y="117735"/>
                  <a:pt x="56722" y="117735"/>
                </a:cubicBezTo>
                <a:cubicBezTo>
                  <a:pt x="56722" y="110943"/>
                  <a:pt x="56722" y="110943"/>
                  <a:pt x="56722" y="110943"/>
                </a:cubicBezTo>
                <a:cubicBezTo>
                  <a:pt x="57577" y="110943"/>
                  <a:pt x="58147" y="110943"/>
                  <a:pt x="58147" y="108679"/>
                </a:cubicBezTo>
                <a:cubicBezTo>
                  <a:pt x="58432" y="108679"/>
                  <a:pt x="58432" y="106415"/>
                  <a:pt x="58432" y="101886"/>
                </a:cubicBezTo>
                <a:cubicBezTo>
                  <a:pt x="58432" y="95094"/>
                  <a:pt x="58432" y="81509"/>
                  <a:pt x="58432" y="61132"/>
                </a:cubicBezTo>
                <a:cubicBezTo>
                  <a:pt x="58432" y="54339"/>
                  <a:pt x="58432" y="43018"/>
                  <a:pt x="58432" y="29433"/>
                </a:cubicBezTo>
                <a:cubicBezTo>
                  <a:pt x="58432" y="18113"/>
                  <a:pt x="58432" y="13584"/>
                  <a:pt x="58432" y="11320"/>
                </a:cubicBezTo>
                <a:cubicBezTo>
                  <a:pt x="58432" y="11320"/>
                  <a:pt x="58147" y="11320"/>
                  <a:pt x="58147" y="9056"/>
                </a:cubicBezTo>
                <a:cubicBezTo>
                  <a:pt x="58147" y="9056"/>
                  <a:pt x="57577" y="9056"/>
                  <a:pt x="56722" y="9056"/>
                </a:cubicBezTo>
                <a:cubicBezTo>
                  <a:pt x="56722" y="2264"/>
                  <a:pt x="56722" y="2264"/>
                  <a:pt x="56722" y="2264"/>
                </a:cubicBezTo>
                <a:cubicBezTo>
                  <a:pt x="58147" y="2264"/>
                  <a:pt x="59002" y="2264"/>
                  <a:pt x="59857" y="2264"/>
                </a:cubicBezTo>
                <a:cubicBezTo>
                  <a:pt x="61282" y="2264"/>
                  <a:pt x="62422" y="2264"/>
                  <a:pt x="63277" y="2264"/>
                </a:cubicBezTo>
                <a:cubicBezTo>
                  <a:pt x="63277" y="9056"/>
                  <a:pt x="63277" y="9056"/>
                  <a:pt x="63277" y="9056"/>
                </a:cubicBezTo>
                <a:cubicBezTo>
                  <a:pt x="62422" y="9056"/>
                  <a:pt x="61852" y="9056"/>
                  <a:pt x="61852" y="9056"/>
                </a:cubicBezTo>
                <a:cubicBezTo>
                  <a:pt x="61567" y="11320"/>
                  <a:pt x="61567" y="13584"/>
                  <a:pt x="61567" y="15849"/>
                </a:cubicBezTo>
                <a:cubicBezTo>
                  <a:pt x="61567" y="20377"/>
                  <a:pt x="61567" y="31698"/>
                  <a:pt x="61567" y="47547"/>
                </a:cubicBezTo>
                <a:cubicBezTo>
                  <a:pt x="61567" y="70188"/>
                  <a:pt x="61567" y="83773"/>
                  <a:pt x="61567" y="92830"/>
                </a:cubicBezTo>
                <a:cubicBezTo>
                  <a:pt x="61567" y="101886"/>
                  <a:pt x="61567" y="106415"/>
                  <a:pt x="61567" y="108679"/>
                </a:cubicBezTo>
                <a:cubicBezTo>
                  <a:pt x="61852" y="108679"/>
                  <a:pt x="61852" y="108679"/>
                  <a:pt x="61852" y="110943"/>
                </a:cubicBezTo>
                <a:cubicBezTo>
                  <a:pt x="62137" y="110943"/>
                  <a:pt x="62707" y="110943"/>
                  <a:pt x="63277" y="110943"/>
                </a:cubicBezTo>
                <a:cubicBezTo>
                  <a:pt x="63277" y="117735"/>
                  <a:pt x="63277" y="117735"/>
                  <a:pt x="63277" y="117735"/>
                </a:cubicBezTo>
                <a:cubicBezTo>
                  <a:pt x="62137" y="117735"/>
                  <a:pt x="62137" y="117735"/>
                  <a:pt x="62137" y="117735"/>
                </a:cubicBezTo>
              </a:path>
            </a:pathLst>
          </a:custGeom>
          <a:solidFill>
            <a:srgbClr val="0033CC"/>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16" name="Shape 16"/>
          <p:cNvSpPr/>
          <p:nvPr/>
        </p:nvSpPr>
        <p:spPr>
          <a:xfrm>
            <a:off x="7556721" y="5186658"/>
            <a:ext cx="0" cy="0"/>
          </a:xfrm>
          <a:custGeom>
            <a:pathLst>
              <a:path extrusionOk="0" h="120000" w="120000">
                <a:moveTo>
                  <a:pt x="32876" y="112405"/>
                </a:moveTo>
                <a:cubicBezTo>
                  <a:pt x="23013" y="107848"/>
                  <a:pt x="13150" y="100253"/>
                  <a:pt x="8219" y="91139"/>
                </a:cubicBezTo>
                <a:cubicBezTo>
                  <a:pt x="1643" y="82025"/>
                  <a:pt x="0" y="71392"/>
                  <a:pt x="0" y="59240"/>
                </a:cubicBezTo>
                <a:cubicBezTo>
                  <a:pt x="0" y="42531"/>
                  <a:pt x="6575" y="27341"/>
                  <a:pt x="19726" y="16708"/>
                </a:cubicBezTo>
                <a:cubicBezTo>
                  <a:pt x="32876" y="6075"/>
                  <a:pt x="50958" y="0"/>
                  <a:pt x="73972" y="0"/>
                </a:cubicBezTo>
                <a:cubicBezTo>
                  <a:pt x="82191" y="0"/>
                  <a:pt x="90410" y="0"/>
                  <a:pt x="96986" y="1518"/>
                </a:cubicBezTo>
                <a:cubicBezTo>
                  <a:pt x="105205" y="3037"/>
                  <a:pt x="111780" y="4556"/>
                  <a:pt x="119999" y="7594"/>
                </a:cubicBezTo>
                <a:cubicBezTo>
                  <a:pt x="119999" y="9113"/>
                  <a:pt x="119999" y="9113"/>
                  <a:pt x="119999" y="9113"/>
                </a:cubicBezTo>
                <a:cubicBezTo>
                  <a:pt x="119999" y="12151"/>
                  <a:pt x="118356" y="15189"/>
                  <a:pt x="118356" y="18227"/>
                </a:cubicBezTo>
                <a:cubicBezTo>
                  <a:pt x="118356" y="22784"/>
                  <a:pt x="116712" y="28860"/>
                  <a:pt x="116712" y="36455"/>
                </a:cubicBezTo>
                <a:cubicBezTo>
                  <a:pt x="108493" y="36455"/>
                  <a:pt x="108493" y="36455"/>
                  <a:pt x="108493" y="36455"/>
                </a:cubicBezTo>
                <a:cubicBezTo>
                  <a:pt x="108493" y="27341"/>
                  <a:pt x="108493" y="22784"/>
                  <a:pt x="108493" y="21265"/>
                </a:cubicBezTo>
                <a:cubicBezTo>
                  <a:pt x="106849" y="21265"/>
                  <a:pt x="105205" y="19746"/>
                  <a:pt x="103561" y="16708"/>
                </a:cubicBezTo>
                <a:cubicBezTo>
                  <a:pt x="100273" y="15189"/>
                  <a:pt x="95342" y="13670"/>
                  <a:pt x="90410" y="12151"/>
                </a:cubicBezTo>
                <a:cubicBezTo>
                  <a:pt x="85479" y="10632"/>
                  <a:pt x="80547" y="9113"/>
                  <a:pt x="73972" y="9113"/>
                </a:cubicBezTo>
                <a:cubicBezTo>
                  <a:pt x="59178" y="9113"/>
                  <a:pt x="47671" y="13670"/>
                  <a:pt x="39452" y="22784"/>
                </a:cubicBezTo>
                <a:cubicBezTo>
                  <a:pt x="31232" y="30379"/>
                  <a:pt x="26301" y="42531"/>
                  <a:pt x="26301" y="56202"/>
                </a:cubicBezTo>
                <a:cubicBezTo>
                  <a:pt x="26301" y="72911"/>
                  <a:pt x="31232" y="85063"/>
                  <a:pt x="42739" y="95696"/>
                </a:cubicBezTo>
                <a:cubicBezTo>
                  <a:pt x="52602" y="104810"/>
                  <a:pt x="64109" y="109367"/>
                  <a:pt x="80547" y="109367"/>
                </a:cubicBezTo>
                <a:cubicBezTo>
                  <a:pt x="87123" y="109367"/>
                  <a:pt x="93698" y="107848"/>
                  <a:pt x="98630" y="107848"/>
                </a:cubicBezTo>
                <a:cubicBezTo>
                  <a:pt x="105205" y="106329"/>
                  <a:pt x="111780" y="103291"/>
                  <a:pt x="118356" y="100253"/>
                </a:cubicBezTo>
                <a:cubicBezTo>
                  <a:pt x="119999" y="103291"/>
                  <a:pt x="119999" y="103291"/>
                  <a:pt x="119999" y="103291"/>
                </a:cubicBezTo>
                <a:cubicBezTo>
                  <a:pt x="118356" y="104810"/>
                  <a:pt x="116712" y="107848"/>
                  <a:pt x="115068" y="110886"/>
                </a:cubicBezTo>
                <a:cubicBezTo>
                  <a:pt x="108493" y="113924"/>
                  <a:pt x="101917" y="116962"/>
                  <a:pt x="95342" y="118481"/>
                </a:cubicBezTo>
                <a:cubicBezTo>
                  <a:pt x="88767" y="120000"/>
                  <a:pt x="82191" y="120000"/>
                  <a:pt x="73972" y="120000"/>
                </a:cubicBezTo>
                <a:cubicBezTo>
                  <a:pt x="57534" y="120000"/>
                  <a:pt x="44383" y="118481"/>
                  <a:pt x="32876" y="112405"/>
                </a:cubicBezTo>
              </a:path>
            </a:pathLst>
          </a:custGeom>
          <a:solidFill>
            <a:srgbClr val="0033CC"/>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17" name="Shape 17"/>
          <p:cNvSpPr/>
          <p:nvPr/>
        </p:nvSpPr>
        <p:spPr>
          <a:xfrm>
            <a:off x="7645972" y="5219028"/>
            <a:ext cx="723653" cy="0"/>
          </a:xfrm>
          <a:custGeom>
            <a:pathLst>
              <a:path extrusionOk="0" h="120000" w="120000">
                <a:moveTo>
                  <a:pt x="117324" y="117735"/>
                </a:moveTo>
                <a:cubicBezTo>
                  <a:pt x="116089" y="101886"/>
                  <a:pt x="114442" y="81509"/>
                  <a:pt x="112590" y="58867"/>
                </a:cubicBezTo>
                <a:cubicBezTo>
                  <a:pt x="111766" y="47547"/>
                  <a:pt x="110943" y="36226"/>
                  <a:pt x="110531" y="27169"/>
                </a:cubicBezTo>
                <a:cubicBezTo>
                  <a:pt x="110531" y="61132"/>
                  <a:pt x="110531" y="61132"/>
                  <a:pt x="110531" y="61132"/>
                </a:cubicBezTo>
                <a:cubicBezTo>
                  <a:pt x="110531" y="70188"/>
                  <a:pt x="110531" y="79245"/>
                  <a:pt x="110531" y="92830"/>
                </a:cubicBezTo>
                <a:cubicBezTo>
                  <a:pt x="110531" y="101886"/>
                  <a:pt x="110531" y="106415"/>
                  <a:pt x="110531" y="108679"/>
                </a:cubicBezTo>
                <a:cubicBezTo>
                  <a:pt x="110737" y="108679"/>
                  <a:pt x="110737" y="108679"/>
                  <a:pt x="110737" y="108679"/>
                </a:cubicBezTo>
                <a:cubicBezTo>
                  <a:pt x="110737" y="110943"/>
                  <a:pt x="111149" y="110943"/>
                  <a:pt x="111766" y="110943"/>
                </a:cubicBezTo>
                <a:cubicBezTo>
                  <a:pt x="111766" y="117735"/>
                  <a:pt x="111766" y="117735"/>
                  <a:pt x="111766" y="117735"/>
                </a:cubicBezTo>
                <a:cubicBezTo>
                  <a:pt x="110943" y="117735"/>
                  <a:pt x="110325" y="117735"/>
                  <a:pt x="110120" y="117735"/>
                </a:cubicBezTo>
                <a:cubicBezTo>
                  <a:pt x="109708" y="117735"/>
                  <a:pt x="109090" y="117735"/>
                  <a:pt x="108061" y="117735"/>
                </a:cubicBezTo>
                <a:cubicBezTo>
                  <a:pt x="108061" y="110943"/>
                  <a:pt x="108061" y="110943"/>
                  <a:pt x="108061" y="110943"/>
                </a:cubicBezTo>
                <a:cubicBezTo>
                  <a:pt x="108679" y="110943"/>
                  <a:pt x="109090" y="110943"/>
                  <a:pt x="109296" y="110943"/>
                </a:cubicBezTo>
                <a:cubicBezTo>
                  <a:pt x="109296" y="108679"/>
                  <a:pt x="109296" y="108679"/>
                  <a:pt x="109296" y="108679"/>
                </a:cubicBezTo>
                <a:cubicBezTo>
                  <a:pt x="109502" y="106415"/>
                  <a:pt x="109502" y="101886"/>
                  <a:pt x="109502" y="92830"/>
                </a:cubicBezTo>
                <a:cubicBezTo>
                  <a:pt x="109502" y="79245"/>
                  <a:pt x="109502" y="70188"/>
                  <a:pt x="109502" y="63396"/>
                </a:cubicBezTo>
                <a:cubicBezTo>
                  <a:pt x="109502" y="27169"/>
                  <a:pt x="109502" y="27169"/>
                  <a:pt x="109502" y="27169"/>
                </a:cubicBezTo>
                <a:cubicBezTo>
                  <a:pt x="109502" y="18113"/>
                  <a:pt x="109502" y="13584"/>
                  <a:pt x="109502" y="11320"/>
                </a:cubicBezTo>
                <a:cubicBezTo>
                  <a:pt x="109502" y="11320"/>
                  <a:pt x="109296" y="11320"/>
                  <a:pt x="109296" y="11320"/>
                </a:cubicBezTo>
                <a:cubicBezTo>
                  <a:pt x="109296" y="9056"/>
                  <a:pt x="108885" y="9056"/>
                  <a:pt x="108061" y="9056"/>
                </a:cubicBezTo>
                <a:cubicBezTo>
                  <a:pt x="108061" y="2264"/>
                  <a:pt x="108061" y="2264"/>
                  <a:pt x="108061" y="2264"/>
                </a:cubicBezTo>
                <a:cubicBezTo>
                  <a:pt x="108885" y="2264"/>
                  <a:pt x="109502" y="2264"/>
                  <a:pt x="109914" y="2264"/>
                </a:cubicBezTo>
                <a:cubicBezTo>
                  <a:pt x="110325" y="2264"/>
                  <a:pt x="110737" y="2264"/>
                  <a:pt x="111355" y="2264"/>
                </a:cubicBezTo>
                <a:cubicBezTo>
                  <a:pt x="112384" y="18113"/>
                  <a:pt x="113825" y="36226"/>
                  <a:pt x="115265" y="54339"/>
                </a:cubicBezTo>
                <a:cubicBezTo>
                  <a:pt x="116295" y="67924"/>
                  <a:pt x="117118" y="76981"/>
                  <a:pt x="117735" y="86037"/>
                </a:cubicBezTo>
                <a:cubicBezTo>
                  <a:pt x="117735" y="54339"/>
                  <a:pt x="117735" y="54339"/>
                  <a:pt x="117735" y="54339"/>
                </a:cubicBezTo>
                <a:cubicBezTo>
                  <a:pt x="117735" y="40754"/>
                  <a:pt x="117735" y="29433"/>
                  <a:pt x="117735" y="20377"/>
                </a:cubicBezTo>
                <a:cubicBezTo>
                  <a:pt x="117735" y="15849"/>
                  <a:pt x="117735" y="11320"/>
                  <a:pt x="117530" y="11320"/>
                </a:cubicBezTo>
                <a:cubicBezTo>
                  <a:pt x="117530" y="11320"/>
                  <a:pt x="117530" y="9056"/>
                  <a:pt x="117530" y="9056"/>
                </a:cubicBezTo>
                <a:cubicBezTo>
                  <a:pt x="117324" y="9056"/>
                  <a:pt x="117118" y="9056"/>
                  <a:pt x="116295" y="9056"/>
                </a:cubicBezTo>
                <a:cubicBezTo>
                  <a:pt x="116295" y="2264"/>
                  <a:pt x="116295" y="2264"/>
                  <a:pt x="116295" y="2264"/>
                </a:cubicBezTo>
                <a:cubicBezTo>
                  <a:pt x="116912" y="2264"/>
                  <a:pt x="117530" y="2264"/>
                  <a:pt x="117941" y="2264"/>
                </a:cubicBezTo>
                <a:cubicBezTo>
                  <a:pt x="118765" y="2264"/>
                  <a:pt x="119382" y="2264"/>
                  <a:pt x="120000" y="2264"/>
                </a:cubicBezTo>
                <a:cubicBezTo>
                  <a:pt x="120000" y="9056"/>
                  <a:pt x="120000" y="9056"/>
                  <a:pt x="120000" y="9056"/>
                </a:cubicBezTo>
                <a:cubicBezTo>
                  <a:pt x="119588" y="9056"/>
                  <a:pt x="119176" y="9056"/>
                  <a:pt x="118970" y="9056"/>
                </a:cubicBezTo>
                <a:cubicBezTo>
                  <a:pt x="118970" y="11320"/>
                  <a:pt x="118970" y="11320"/>
                  <a:pt x="118970" y="11320"/>
                </a:cubicBezTo>
                <a:cubicBezTo>
                  <a:pt x="118765" y="13584"/>
                  <a:pt x="118765" y="13584"/>
                  <a:pt x="118765" y="13584"/>
                </a:cubicBezTo>
                <a:cubicBezTo>
                  <a:pt x="118765" y="13584"/>
                  <a:pt x="118765" y="18113"/>
                  <a:pt x="118765" y="24905"/>
                </a:cubicBezTo>
                <a:cubicBezTo>
                  <a:pt x="118765" y="58867"/>
                  <a:pt x="118765" y="58867"/>
                  <a:pt x="118765" y="58867"/>
                </a:cubicBezTo>
                <a:cubicBezTo>
                  <a:pt x="118765" y="92830"/>
                  <a:pt x="118765" y="92830"/>
                  <a:pt x="118765" y="92830"/>
                </a:cubicBezTo>
                <a:cubicBezTo>
                  <a:pt x="118765" y="101886"/>
                  <a:pt x="118765" y="110943"/>
                  <a:pt x="118765" y="120000"/>
                </a:cubicBezTo>
                <a:cubicBezTo>
                  <a:pt x="118559" y="120000"/>
                  <a:pt x="118559" y="120000"/>
                  <a:pt x="118559" y="120000"/>
                </a:cubicBezTo>
                <a:cubicBezTo>
                  <a:pt x="117941" y="120000"/>
                  <a:pt x="117530" y="117735"/>
                  <a:pt x="117324" y="117735"/>
                </a:cubicBezTo>
                <a:moveTo>
                  <a:pt x="96123" y="104150"/>
                </a:moveTo>
                <a:cubicBezTo>
                  <a:pt x="95094" y="92830"/>
                  <a:pt x="94682" y="79245"/>
                  <a:pt x="94682" y="61132"/>
                </a:cubicBezTo>
                <a:cubicBezTo>
                  <a:pt x="94682" y="47547"/>
                  <a:pt x="94888" y="36226"/>
                  <a:pt x="95300" y="27169"/>
                </a:cubicBezTo>
                <a:cubicBezTo>
                  <a:pt x="95711" y="18113"/>
                  <a:pt x="96535" y="11320"/>
                  <a:pt x="97358" y="6792"/>
                </a:cubicBezTo>
                <a:cubicBezTo>
                  <a:pt x="98181" y="2264"/>
                  <a:pt x="99210" y="0"/>
                  <a:pt x="100651" y="0"/>
                </a:cubicBezTo>
                <a:cubicBezTo>
                  <a:pt x="101886" y="0"/>
                  <a:pt x="102915" y="2264"/>
                  <a:pt x="103739" y="6792"/>
                </a:cubicBezTo>
                <a:cubicBezTo>
                  <a:pt x="104562" y="11320"/>
                  <a:pt x="105180" y="18113"/>
                  <a:pt x="105591" y="27169"/>
                </a:cubicBezTo>
                <a:cubicBezTo>
                  <a:pt x="106003" y="33962"/>
                  <a:pt x="106209" y="45283"/>
                  <a:pt x="106209" y="56603"/>
                </a:cubicBezTo>
                <a:cubicBezTo>
                  <a:pt x="106209" y="70188"/>
                  <a:pt x="106003" y="81509"/>
                  <a:pt x="105591" y="90566"/>
                </a:cubicBezTo>
                <a:cubicBezTo>
                  <a:pt x="104974" y="99622"/>
                  <a:pt x="104356" y="106415"/>
                  <a:pt x="103533" y="110943"/>
                </a:cubicBezTo>
                <a:cubicBezTo>
                  <a:pt x="102710" y="117735"/>
                  <a:pt x="101475" y="120000"/>
                  <a:pt x="100240" y="120000"/>
                </a:cubicBezTo>
                <a:cubicBezTo>
                  <a:pt x="98387" y="120000"/>
                  <a:pt x="97152" y="115471"/>
                  <a:pt x="96123" y="104150"/>
                </a:cubicBezTo>
                <a:moveTo>
                  <a:pt x="97770" y="20377"/>
                </a:moveTo>
                <a:cubicBezTo>
                  <a:pt x="97152" y="29433"/>
                  <a:pt x="96946" y="40754"/>
                  <a:pt x="96946" y="56603"/>
                </a:cubicBezTo>
                <a:cubicBezTo>
                  <a:pt x="96946" y="70188"/>
                  <a:pt x="97152" y="79245"/>
                  <a:pt x="97358" y="88301"/>
                </a:cubicBezTo>
                <a:cubicBezTo>
                  <a:pt x="97770" y="95094"/>
                  <a:pt x="98181" y="101886"/>
                  <a:pt x="98593" y="106415"/>
                </a:cubicBezTo>
                <a:cubicBezTo>
                  <a:pt x="99210" y="108679"/>
                  <a:pt x="99828" y="110943"/>
                  <a:pt x="100651" y="110943"/>
                </a:cubicBezTo>
                <a:cubicBezTo>
                  <a:pt x="101680" y="110943"/>
                  <a:pt x="102504" y="106415"/>
                  <a:pt x="103121" y="97358"/>
                </a:cubicBezTo>
                <a:cubicBezTo>
                  <a:pt x="103533" y="90566"/>
                  <a:pt x="103945" y="76981"/>
                  <a:pt x="103945" y="61132"/>
                </a:cubicBezTo>
                <a:cubicBezTo>
                  <a:pt x="103945" y="43018"/>
                  <a:pt x="103533" y="29433"/>
                  <a:pt x="102915" y="20377"/>
                </a:cubicBezTo>
                <a:cubicBezTo>
                  <a:pt x="102298" y="13584"/>
                  <a:pt x="101475" y="9056"/>
                  <a:pt x="100240" y="9056"/>
                </a:cubicBezTo>
                <a:cubicBezTo>
                  <a:pt x="99210" y="9056"/>
                  <a:pt x="98387" y="13584"/>
                  <a:pt x="97770" y="20377"/>
                </a:cubicBezTo>
                <a:moveTo>
                  <a:pt x="43018" y="115471"/>
                </a:moveTo>
                <a:cubicBezTo>
                  <a:pt x="42401" y="110943"/>
                  <a:pt x="41783" y="106415"/>
                  <a:pt x="41578" y="101886"/>
                </a:cubicBezTo>
                <a:cubicBezTo>
                  <a:pt x="41372" y="97358"/>
                  <a:pt x="41166" y="90566"/>
                  <a:pt x="41166" y="79245"/>
                </a:cubicBezTo>
                <a:cubicBezTo>
                  <a:pt x="41166" y="43018"/>
                  <a:pt x="41166" y="43018"/>
                  <a:pt x="41166" y="43018"/>
                </a:cubicBezTo>
                <a:cubicBezTo>
                  <a:pt x="41166" y="38490"/>
                  <a:pt x="41166" y="31698"/>
                  <a:pt x="41166" y="20377"/>
                </a:cubicBezTo>
                <a:cubicBezTo>
                  <a:pt x="41166" y="15849"/>
                  <a:pt x="41166" y="13584"/>
                  <a:pt x="40960" y="11320"/>
                </a:cubicBezTo>
                <a:cubicBezTo>
                  <a:pt x="40960" y="11320"/>
                  <a:pt x="40960" y="11320"/>
                  <a:pt x="40960" y="9056"/>
                </a:cubicBezTo>
                <a:cubicBezTo>
                  <a:pt x="40754" y="9056"/>
                  <a:pt x="40548" y="9056"/>
                  <a:pt x="39931" y="9056"/>
                </a:cubicBezTo>
                <a:cubicBezTo>
                  <a:pt x="39931" y="2264"/>
                  <a:pt x="39931" y="2264"/>
                  <a:pt x="39931" y="2264"/>
                </a:cubicBezTo>
                <a:cubicBezTo>
                  <a:pt x="40960" y="2264"/>
                  <a:pt x="41783" y="2264"/>
                  <a:pt x="42607" y="2264"/>
                </a:cubicBezTo>
                <a:cubicBezTo>
                  <a:pt x="43018" y="2264"/>
                  <a:pt x="43842" y="2264"/>
                  <a:pt x="44665" y="2264"/>
                </a:cubicBezTo>
                <a:cubicBezTo>
                  <a:pt x="44665" y="9056"/>
                  <a:pt x="44665" y="9056"/>
                  <a:pt x="44665" y="9056"/>
                </a:cubicBezTo>
                <a:cubicBezTo>
                  <a:pt x="44253" y="9056"/>
                  <a:pt x="43842" y="9056"/>
                  <a:pt x="43636" y="9056"/>
                </a:cubicBezTo>
                <a:cubicBezTo>
                  <a:pt x="43636" y="11320"/>
                  <a:pt x="43636" y="11320"/>
                  <a:pt x="43636" y="11320"/>
                </a:cubicBezTo>
                <a:cubicBezTo>
                  <a:pt x="43430" y="11320"/>
                  <a:pt x="43430" y="13584"/>
                  <a:pt x="43430" y="15849"/>
                </a:cubicBezTo>
                <a:cubicBezTo>
                  <a:pt x="43430" y="18113"/>
                  <a:pt x="43430" y="27169"/>
                  <a:pt x="43430" y="40754"/>
                </a:cubicBezTo>
                <a:cubicBezTo>
                  <a:pt x="43430" y="52075"/>
                  <a:pt x="43430" y="63396"/>
                  <a:pt x="43430" y="72452"/>
                </a:cubicBezTo>
                <a:cubicBezTo>
                  <a:pt x="43430" y="81509"/>
                  <a:pt x="43430" y="88301"/>
                  <a:pt x="43636" y="92830"/>
                </a:cubicBezTo>
                <a:cubicBezTo>
                  <a:pt x="43842" y="97358"/>
                  <a:pt x="44048" y="99622"/>
                  <a:pt x="44459" y="101886"/>
                </a:cubicBezTo>
                <a:cubicBezTo>
                  <a:pt x="44871" y="104150"/>
                  <a:pt x="45488" y="106415"/>
                  <a:pt x="46106" y="106415"/>
                </a:cubicBezTo>
                <a:cubicBezTo>
                  <a:pt x="46929" y="106415"/>
                  <a:pt x="47547" y="104150"/>
                  <a:pt x="47958" y="101886"/>
                </a:cubicBezTo>
                <a:cubicBezTo>
                  <a:pt x="48370" y="97358"/>
                  <a:pt x="48576" y="95094"/>
                  <a:pt x="48782" y="88301"/>
                </a:cubicBezTo>
                <a:cubicBezTo>
                  <a:pt x="48987" y="83773"/>
                  <a:pt x="48987" y="72452"/>
                  <a:pt x="48987" y="54339"/>
                </a:cubicBezTo>
                <a:cubicBezTo>
                  <a:pt x="48987" y="24905"/>
                  <a:pt x="48987" y="24905"/>
                  <a:pt x="48987" y="24905"/>
                </a:cubicBezTo>
                <a:cubicBezTo>
                  <a:pt x="48987" y="18113"/>
                  <a:pt x="48987" y="13584"/>
                  <a:pt x="48782" y="11320"/>
                </a:cubicBezTo>
                <a:cubicBezTo>
                  <a:pt x="48782" y="11320"/>
                  <a:pt x="48782" y="11320"/>
                  <a:pt x="48782" y="11320"/>
                </a:cubicBezTo>
                <a:cubicBezTo>
                  <a:pt x="48576" y="9056"/>
                  <a:pt x="48164" y="9056"/>
                  <a:pt x="47547" y="9056"/>
                </a:cubicBezTo>
                <a:cubicBezTo>
                  <a:pt x="47547" y="2264"/>
                  <a:pt x="47547" y="2264"/>
                  <a:pt x="47547" y="2264"/>
                </a:cubicBezTo>
                <a:cubicBezTo>
                  <a:pt x="48370" y="2264"/>
                  <a:pt x="48782" y="2264"/>
                  <a:pt x="49399" y="2264"/>
                </a:cubicBezTo>
                <a:cubicBezTo>
                  <a:pt x="49811" y="2264"/>
                  <a:pt x="50428" y="2264"/>
                  <a:pt x="51252" y="2264"/>
                </a:cubicBezTo>
                <a:cubicBezTo>
                  <a:pt x="51252" y="9056"/>
                  <a:pt x="51252" y="9056"/>
                  <a:pt x="51252" y="9056"/>
                </a:cubicBezTo>
                <a:cubicBezTo>
                  <a:pt x="50634" y="9056"/>
                  <a:pt x="50428" y="9056"/>
                  <a:pt x="50222" y="11320"/>
                </a:cubicBezTo>
                <a:cubicBezTo>
                  <a:pt x="50017" y="11320"/>
                  <a:pt x="50017" y="13584"/>
                  <a:pt x="50017" y="20377"/>
                </a:cubicBezTo>
                <a:cubicBezTo>
                  <a:pt x="50017" y="31698"/>
                  <a:pt x="50017" y="45283"/>
                  <a:pt x="50017" y="61132"/>
                </a:cubicBezTo>
                <a:cubicBezTo>
                  <a:pt x="50017" y="72452"/>
                  <a:pt x="49811" y="79245"/>
                  <a:pt x="49811" y="81509"/>
                </a:cubicBezTo>
                <a:cubicBezTo>
                  <a:pt x="49811" y="88301"/>
                  <a:pt x="49605" y="95094"/>
                  <a:pt x="49399" y="101886"/>
                </a:cubicBezTo>
                <a:cubicBezTo>
                  <a:pt x="49193" y="106415"/>
                  <a:pt x="48576" y="110943"/>
                  <a:pt x="47958" y="115471"/>
                </a:cubicBezTo>
                <a:cubicBezTo>
                  <a:pt x="47341" y="117735"/>
                  <a:pt x="46518" y="120000"/>
                  <a:pt x="45488" y="120000"/>
                </a:cubicBezTo>
                <a:cubicBezTo>
                  <a:pt x="44459" y="120000"/>
                  <a:pt x="43636" y="117735"/>
                  <a:pt x="43018" y="115471"/>
                </a:cubicBezTo>
                <a:moveTo>
                  <a:pt x="1440" y="104150"/>
                </a:moveTo>
                <a:cubicBezTo>
                  <a:pt x="411" y="92830"/>
                  <a:pt x="0" y="79245"/>
                  <a:pt x="0" y="61132"/>
                </a:cubicBezTo>
                <a:cubicBezTo>
                  <a:pt x="0" y="47547"/>
                  <a:pt x="205" y="36226"/>
                  <a:pt x="617" y="27169"/>
                </a:cubicBezTo>
                <a:cubicBezTo>
                  <a:pt x="1234" y="18113"/>
                  <a:pt x="1852" y="11320"/>
                  <a:pt x="2675" y="6792"/>
                </a:cubicBezTo>
                <a:cubicBezTo>
                  <a:pt x="3499" y="2264"/>
                  <a:pt x="4734" y="0"/>
                  <a:pt x="5969" y="0"/>
                </a:cubicBezTo>
                <a:cubicBezTo>
                  <a:pt x="7204" y="0"/>
                  <a:pt x="8233" y="2264"/>
                  <a:pt x="9056" y="6792"/>
                </a:cubicBezTo>
                <a:cubicBezTo>
                  <a:pt x="9879" y="11320"/>
                  <a:pt x="10497" y="18113"/>
                  <a:pt x="10909" y="27169"/>
                </a:cubicBezTo>
                <a:cubicBezTo>
                  <a:pt x="11526" y="33962"/>
                  <a:pt x="11732" y="45283"/>
                  <a:pt x="11732" y="56603"/>
                </a:cubicBezTo>
                <a:cubicBezTo>
                  <a:pt x="11732" y="70188"/>
                  <a:pt x="11320" y="81509"/>
                  <a:pt x="10909" y="90566"/>
                </a:cubicBezTo>
                <a:cubicBezTo>
                  <a:pt x="10497" y="99622"/>
                  <a:pt x="9674" y="106415"/>
                  <a:pt x="8850" y="110943"/>
                </a:cubicBezTo>
                <a:cubicBezTo>
                  <a:pt x="8027" y="117735"/>
                  <a:pt x="6998" y="120000"/>
                  <a:pt x="5763" y="120000"/>
                </a:cubicBezTo>
                <a:cubicBezTo>
                  <a:pt x="3910" y="120000"/>
                  <a:pt x="2469" y="115471"/>
                  <a:pt x="1440" y="104150"/>
                </a:cubicBezTo>
                <a:moveTo>
                  <a:pt x="3293" y="20377"/>
                </a:moveTo>
                <a:cubicBezTo>
                  <a:pt x="2675" y="29433"/>
                  <a:pt x="2264" y="40754"/>
                  <a:pt x="2264" y="56603"/>
                </a:cubicBezTo>
                <a:cubicBezTo>
                  <a:pt x="2264" y="70188"/>
                  <a:pt x="2469" y="79245"/>
                  <a:pt x="2881" y="88301"/>
                </a:cubicBezTo>
                <a:cubicBezTo>
                  <a:pt x="3087" y="95094"/>
                  <a:pt x="3499" y="101886"/>
                  <a:pt x="4116" y="106415"/>
                </a:cubicBezTo>
                <a:cubicBezTo>
                  <a:pt x="4528" y="108679"/>
                  <a:pt x="5145" y="110943"/>
                  <a:pt x="5969" y="110943"/>
                </a:cubicBezTo>
                <a:cubicBezTo>
                  <a:pt x="6998" y="110943"/>
                  <a:pt x="7821" y="106415"/>
                  <a:pt x="8439" y="97358"/>
                </a:cubicBezTo>
                <a:cubicBezTo>
                  <a:pt x="9056" y="90566"/>
                  <a:pt x="9262" y="76981"/>
                  <a:pt x="9262" y="61132"/>
                </a:cubicBezTo>
                <a:cubicBezTo>
                  <a:pt x="9262" y="43018"/>
                  <a:pt x="9056" y="29433"/>
                  <a:pt x="8233" y="20377"/>
                </a:cubicBezTo>
                <a:cubicBezTo>
                  <a:pt x="7821" y="13584"/>
                  <a:pt x="6792" y="9056"/>
                  <a:pt x="5763" y="9056"/>
                </a:cubicBezTo>
                <a:cubicBezTo>
                  <a:pt x="4734" y="9056"/>
                  <a:pt x="3704" y="13584"/>
                  <a:pt x="3293" y="20377"/>
                </a:cubicBezTo>
                <a:moveTo>
                  <a:pt x="19965" y="120000"/>
                </a:moveTo>
                <a:cubicBezTo>
                  <a:pt x="19554" y="110943"/>
                  <a:pt x="18936" y="97358"/>
                  <a:pt x="18319" y="83773"/>
                </a:cubicBezTo>
                <a:cubicBezTo>
                  <a:pt x="15849" y="24905"/>
                  <a:pt x="15849" y="24905"/>
                  <a:pt x="15849" y="24905"/>
                </a:cubicBezTo>
                <a:cubicBezTo>
                  <a:pt x="15849" y="36226"/>
                  <a:pt x="15849" y="36226"/>
                  <a:pt x="15849" y="36226"/>
                </a:cubicBezTo>
                <a:cubicBezTo>
                  <a:pt x="15849" y="65660"/>
                  <a:pt x="15849" y="88301"/>
                  <a:pt x="15849" y="99622"/>
                </a:cubicBezTo>
                <a:cubicBezTo>
                  <a:pt x="15849" y="104150"/>
                  <a:pt x="15849" y="108679"/>
                  <a:pt x="16054" y="108679"/>
                </a:cubicBezTo>
                <a:cubicBezTo>
                  <a:pt x="16054" y="110943"/>
                  <a:pt x="16466" y="110943"/>
                  <a:pt x="17084" y="110943"/>
                </a:cubicBezTo>
                <a:cubicBezTo>
                  <a:pt x="17084" y="117735"/>
                  <a:pt x="17084" y="117735"/>
                  <a:pt x="17084" y="117735"/>
                </a:cubicBezTo>
                <a:cubicBezTo>
                  <a:pt x="16672" y="117735"/>
                  <a:pt x="16054" y="117735"/>
                  <a:pt x="15643" y="117735"/>
                </a:cubicBezTo>
                <a:cubicBezTo>
                  <a:pt x="14819" y="117735"/>
                  <a:pt x="14202" y="117735"/>
                  <a:pt x="13584" y="117735"/>
                </a:cubicBezTo>
                <a:cubicBezTo>
                  <a:pt x="13584" y="110943"/>
                  <a:pt x="13584" y="110943"/>
                  <a:pt x="13584" y="110943"/>
                </a:cubicBezTo>
                <a:cubicBezTo>
                  <a:pt x="13996" y="110943"/>
                  <a:pt x="13996" y="110943"/>
                  <a:pt x="13996" y="110943"/>
                </a:cubicBezTo>
                <a:cubicBezTo>
                  <a:pt x="14408" y="110943"/>
                  <a:pt x="14614" y="110943"/>
                  <a:pt x="14614" y="108679"/>
                </a:cubicBezTo>
                <a:cubicBezTo>
                  <a:pt x="14819" y="108679"/>
                  <a:pt x="14819" y="104150"/>
                  <a:pt x="14819" y="97358"/>
                </a:cubicBezTo>
                <a:cubicBezTo>
                  <a:pt x="14819" y="83773"/>
                  <a:pt x="14819" y="67924"/>
                  <a:pt x="14819" y="52075"/>
                </a:cubicBezTo>
                <a:cubicBezTo>
                  <a:pt x="14819" y="43018"/>
                  <a:pt x="14819" y="33962"/>
                  <a:pt x="14819" y="22641"/>
                </a:cubicBezTo>
                <a:cubicBezTo>
                  <a:pt x="14819" y="15849"/>
                  <a:pt x="14819" y="13584"/>
                  <a:pt x="14819" y="11320"/>
                </a:cubicBezTo>
                <a:cubicBezTo>
                  <a:pt x="14819" y="11320"/>
                  <a:pt x="14614" y="11320"/>
                  <a:pt x="14614" y="9056"/>
                </a:cubicBezTo>
                <a:cubicBezTo>
                  <a:pt x="14614" y="9056"/>
                  <a:pt x="14202" y="9056"/>
                  <a:pt x="13584" y="9056"/>
                </a:cubicBezTo>
                <a:cubicBezTo>
                  <a:pt x="13584" y="2264"/>
                  <a:pt x="13584" y="2264"/>
                  <a:pt x="13584" y="2264"/>
                </a:cubicBezTo>
                <a:cubicBezTo>
                  <a:pt x="14202" y="2264"/>
                  <a:pt x="14819" y="2264"/>
                  <a:pt x="15231" y="2264"/>
                </a:cubicBezTo>
                <a:cubicBezTo>
                  <a:pt x="16054" y="2264"/>
                  <a:pt x="16672" y="2264"/>
                  <a:pt x="17289" y="2264"/>
                </a:cubicBezTo>
                <a:cubicBezTo>
                  <a:pt x="17495" y="9056"/>
                  <a:pt x="17907" y="15849"/>
                  <a:pt x="18113" y="22641"/>
                </a:cubicBezTo>
                <a:cubicBezTo>
                  <a:pt x="18319" y="27169"/>
                  <a:pt x="19142" y="47547"/>
                  <a:pt x="20789" y="86037"/>
                </a:cubicBezTo>
                <a:cubicBezTo>
                  <a:pt x="22641" y="47547"/>
                  <a:pt x="23670" y="20377"/>
                  <a:pt x="24493" y="2264"/>
                </a:cubicBezTo>
                <a:cubicBezTo>
                  <a:pt x="25111" y="2264"/>
                  <a:pt x="25728" y="2264"/>
                  <a:pt x="26140" y="2264"/>
                </a:cubicBezTo>
                <a:cubicBezTo>
                  <a:pt x="26758" y="2264"/>
                  <a:pt x="27375" y="2264"/>
                  <a:pt x="27993" y="2264"/>
                </a:cubicBezTo>
                <a:cubicBezTo>
                  <a:pt x="27993" y="9056"/>
                  <a:pt x="27993" y="9056"/>
                  <a:pt x="27993" y="9056"/>
                </a:cubicBezTo>
                <a:cubicBezTo>
                  <a:pt x="27375" y="9056"/>
                  <a:pt x="26963" y="9056"/>
                  <a:pt x="26963" y="11320"/>
                </a:cubicBezTo>
                <a:cubicBezTo>
                  <a:pt x="26758" y="11320"/>
                  <a:pt x="26758" y="13584"/>
                  <a:pt x="26758" y="18113"/>
                </a:cubicBezTo>
                <a:cubicBezTo>
                  <a:pt x="26758" y="24905"/>
                  <a:pt x="26758" y="38490"/>
                  <a:pt x="26758" y="58867"/>
                </a:cubicBezTo>
                <a:cubicBezTo>
                  <a:pt x="26758" y="67924"/>
                  <a:pt x="26758" y="76981"/>
                  <a:pt x="26758" y="88301"/>
                </a:cubicBezTo>
                <a:cubicBezTo>
                  <a:pt x="26758" y="99622"/>
                  <a:pt x="26758" y="106415"/>
                  <a:pt x="26758" y="108679"/>
                </a:cubicBezTo>
                <a:cubicBezTo>
                  <a:pt x="26758" y="108679"/>
                  <a:pt x="26963" y="108679"/>
                  <a:pt x="26963" y="108679"/>
                </a:cubicBezTo>
                <a:cubicBezTo>
                  <a:pt x="26963" y="110943"/>
                  <a:pt x="27375" y="110943"/>
                  <a:pt x="27993" y="110943"/>
                </a:cubicBezTo>
                <a:cubicBezTo>
                  <a:pt x="27993" y="117735"/>
                  <a:pt x="27993" y="117735"/>
                  <a:pt x="27993" y="117735"/>
                </a:cubicBezTo>
                <a:cubicBezTo>
                  <a:pt x="27169" y="117735"/>
                  <a:pt x="26552" y="117735"/>
                  <a:pt x="25934" y="117735"/>
                </a:cubicBezTo>
                <a:cubicBezTo>
                  <a:pt x="25111" y="117735"/>
                  <a:pt x="24288" y="117735"/>
                  <a:pt x="23259" y="117735"/>
                </a:cubicBezTo>
                <a:cubicBezTo>
                  <a:pt x="23259" y="110943"/>
                  <a:pt x="23259" y="110943"/>
                  <a:pt x="23259" y="110943"/>
                </a:cubicBezTo>
                <a:cubicBezTo>
                  <a:pt x="23670" y="110943"/>
                  <a:pt x="23670" y="110943"/>
                  <a:pt x="23670" y="110943"/>
                </a:cubicBezTo>
                <a:cubicBezTo>
                  <a:pt x="24082" y="110943"/>
                  <a:pt x="24288" y="110943"/>
                  <a:pt x="24288" y="108679"/>
                </a:cubicBezTo>
                <a:cubicBezTo>
                  <a:pt x="24493" y="108679"/>
                  <a:pt x="24493" y="106415"/>
                  <a:pt x="24493" y="101886"/>
                </a:cubicBezTo>
                <a:cubicBezTo>
                  <a:pt x="24493" y="97358"/>
                  <a:pt x="24493" y="88301"/>
                  <a:pt x="24493" y="74716"/>
                </a:cubicBezTo>
                <a:cubicBezTo>
                  <a:pt x="24493" y="24905"/>
                  <a:pt x="24493" y="24905"/>
                  <a:pt x="24493" y="24905"/>
                </a:cubicBezTo>
                <a:cubicBezTo>
                  <a:pt x="23670" y="40754"/>
                  <a:pt x="22847" y="63396"/>
                  <a:pt x="21612" y="90566"/>
                </a:cubicBezTo>
                <a:cubicBezTo>
                  <a:pt x="20994" y="104150"/>
                  <a:pt x="20583" y="113207"/>
                  <a:pt x="20377" y="120000"/>
                </a:cubicBezTo>
                <a:cubicBezTo>
                  <a:pt x="19965" y="120000"/>
                  <a:pt x="19965" y="120000"/>
                  <a:pt x="19965" y="120000"/>
                </a:cubicBezTo>
                <a:moveTo>
                  <a:pt x="91801" y="117735"/>
                </a:moveTo>
                <a:cubicBezTo>
                  <a:pt x="91183" y="117735"/>
                  <a:pt x="90771" y="117735"/>
                  <a:pt x="90360" y="117735"/>
                </a:cubicBezTo>
                <a:cubicBezTo>
                  <a:pt x="87684" y="117735"/>
                  <a:pt x="87684" y="117735"/>
                  <a:pt x="87684" y="117735"/>
                </a:cubicBezTo>
                <a:cubicBezTo>
                  <a:pt x="87684" y="110943"/>
                  <a:pt x="87684" y="110943"/>
                  <a:pt x="87684" y="110943"/>
                </a:cubicBezTo>
                <a:cubicBezTo>
                  <a:pt x="88507" y="110943"/>
                  <a:pt x="88919" y="110943"/>
                  <a:pt x="88919" y="108679"/>
                </a:cubicBezTo>
                <a:cubicBezTo>
                  <a:pt x="88919" y="108679"/>
                  <a:pt x="89125" y="106415"/>
                  <a:pt x="89125" y="101886"/>
                </a:cubicBezTo>
                <a:cubicBezTo>
                  <a:pt x="89125" y="95094"/>
                  <a:pt x="89125" y="81509"/>
                  <a:pt x="89125" y="61132"/>
                </a:cubicBezTo>
                <a:cubicBezTo>
                  <a:pt x="89125" y="54339"/>
                  <a:pt x="89125" y="43018"/>
                  <a:pt x="89125" y="29433"/>
                </a:cubicBezTo>
                <a:cubicBezTo>
                  <a:pt x="89125" y="18113"/>
                  <a:pt x="89125" y="13584"/>
                  <a:pt x="89125" y="11320"/>
                </a:cubicBezTo>
                <a:cubicBezTo>
                  <a:pt x="89125" y="11320"/>
                  <a:pt x="88919" y="11320"/>
                  <a:pt x="88919" y="9056"/>
                </a:cubicBezTo>
                <a:cubicBezTo>
                  <a:pt x="88713" y="9056"/>
                  <a:pt x="88507" y="9056"/>
                  <a:pt x="87684" y="9056"/>
                </a:cubicBezTo>
                <a:cubicBezTo>
                  <a:pt x="87684" y="2264"/>
                  <a:pt x="87684" y="2264"/>
                  <a:pt x="87684" y="2264"/>
                </a:cubicBezTo>
                <a:cubicBezTo>
                  <a:pt x="88713" y="2264"/>
                  <a:pt x="89536" y="2264"/>
                  <a:pt x="90154" y="2264"/>
                </a:cubicBezTo>
                <a:cubicBezTo>
                  <a:pt x="90977" y="2264"/>
                  <a:pt x="92006" y="2264"/>
                  <a:pt x="92624" y="2264"/>
                </a:cubicBezTo>
                <a:cubicBezTo>
                  <a:pt x="92624" y="9056"/>
                  <a:pt x="92624" y="9056"/>
                  <a:pt x="92624" y="9056"/>
                </a:cubicBezTo>
                <a:cubicBezTo>
                  <a:pt x="92006" y="9056"/>
                  <a:pt x="91595" y="9056"/>
                  <a:pt x="91595" y="9056"/>
                </a:cubicBezTo>
                <a:cubicBezTo>
                  <a:pt x="91389" y="11320"/>
                  <a:pt x="91389" y="13584"/>
                  <a:pt x="91389" y="15849"/>
                </a:cubicBezTo>
                <a:cubicBezTo>
                  <a:pt x="91389" y="20377"/>
                  <a:pt x="91389" y="31698"/>
                  <a:pt x="91389" y="47547"/>
                </a:cubicBezTo>
                <a:cubicBezTo>
                  <a:pt x="91389" y="70188"/>
                  <a:pt x="91389" y="83773"/>
                  <a:pt x="91389" y="92830"/>
                </a:cubicBezTo>
                <a:cubicBezTo>
                  <a:pt x="91389" y="101886"/>
                  <a:pt x="91389" y="106415"/>
                  <a:pt x="91389" y="108679"/>
                </a:cubicBezTo>
                <a:cubicBezTo>
                  <a:pt x="91389" y="108679"/>
                  <a:pt x="91595" y="108679"/>
                  <a:pt x="91595" y="110943"/>
                </a:cubicBezTo>
                <a:cubicBezTo>
                  <a:pt x="91801" y="110943"/>
                  <a:pt x="92006" y="110943"/>
                  <a:pt x="92624" y="110943"/>
                </a:cubicBezTo>
                <a:cubicBezTo>
                  <a:pt x="92624" y="117735"/>
                  <a:pt x="92624" y="117735"/>
                  <a:pt x="92624" y="117735"/>
                </a:cubicBezTo>
                <a:cubicBezTo>
                  <a:pt x="91801" y="117735"/>
                  <a:pt x="91801" y="117735"/>
                  <a:pt x="91801" y="117735"/>
                </a:cubicBezTo>
                <a:moveTo>
                  <a:pt x="81303" y="117735"/>
                </a:moveTo>
                <a:cubicBezTo>
                  <a:pt x="80274" y="117735"/>
                  <a:pt x="79451" y="117735"/>
                  <a:pt x="78833" y="117735"/>
                </a:cubicBezTo>
                <a:cubicBezTo>
                  <a:pt x="78833" y="110943"/>
                  <a:pt x="78833" y="110943"/>
                  <a:pt x="78833" y="110943"/>
                </a:cubicBezTo>
                <a:cubicBezTo>
                  <a:pt x="79039" y="110943"/>
                  <a:pt x="79245" y="110943"/>
                  <a:pt x="79656" y="110943"/>
                </a:cubicBezTo>
                <a:cubicBezTo>
                  <a:pt x="79862" y="110943"/>
                  <a:pt x="79862" y="108679"/>
                  <a:pt x="79862" y="108679"/>
                </a:cubicBezTo>
                <a:cubicBezTo>
                  <a:pt x="80068" y="108679"/>
                  <a:pt x="80068" y="106415"/>
                  <a:pt x="80068" y="106415"/>
                </a:cubicBezTo>
                <a:cubicBezTo>
                  <a:pt x="80068" y="104150"/>
                  <a:pt x="80068" y="95094"/>
                  <a:pt x="80068" y="79245"/>
                </a:cubicBezTo>
                <a:cubicBezTo>
                  <a:pt x="80068" y="67924"/>
                  <a:pt x="80068" y="56603"/>
                  <a:pt x="80068" y="47547"/>
                </a:cubicBezTo>
                <a:cubicBezTo>
                  <a:pt x="80068" y="24905"/>
                  <a:pt x="80068" y="13584"/>
                  <a:pt x="80068" y="13584"/>
                </a:cubicBezTo>
                <a:cubicBezTo>
                  <a:pt x="80068" y="13584"/>
                  <a:pt x="79862" y="11320"/>
                  <a:pt x="79656" y="11320"/>
                </a:cubicBezTo>
                <a:cubicBezTo>
                  <a:pt x="78833" y="11320"/>
                  <a:pt x="78216" y="13584"/>
                  <a:pt x="77804" y="13584"/>
                </a:cubicBezTo>
                <a:cubicBezTo>
                  <a:pt x="77598" y="13584"/>
                  <a:pt x="77392" y="13584"/>
                  <a:pt x="77392" y="13584"/>
                </a:cubicBezTo>
                <a:cubicBezTo>
                  <a:pt x="77186" y="15849"/>
                  <a:pt x="77186" y="15849"/>
                  <a:pt x="77186" y="15849"/>
                </a:cubicBezTo>
                <a:cubicBezTo>
                  <a:pt x="77186" y="15849"/>
                  <a:pt x="77186" y="20377"/>
                  <a:pt x="77186" y="29433"/>
                </a:cubicBezTo>
                <a:cubicBezTo>
                  <a:pt x="76363" y="29433"/>
                  <a:pt x="76363" y="29433"/>
                  <a:pt x="76363" y="29433"/>
                </a:cubicBezTo>
                <a:cubicBezTo>
                  <a:pt x="76363" y="20377"/>
                  <a:pt x="76363" y="9056"/>
                  <a:pt x="76363" y="2264"/>
                </a:cubicBezTo>
                <a:cubicBezTo>
                  <a:pt x="76363" y="2264"/>
                  <a:pt x="76363" y="2264"/>
                  <a:pt x="76363" y="2264"/>
                </a:cubicBezTo>
                <a:cubicBezTo>
                  <a:pt x="78010" y="2264"/>
                  <a:pt x="79656" y="2264"/>
                  <a:pt x="81097" y="2264"/>
                </a:cubicBezTo>
                <a:cubicBezTo>
                  <a:pt x="82538" y="2264"/>
                  <a:pt x="84185" y="2264"/>
                  <a:pt x="86037" y="2264"/>
                </a:cubicBezTo>
                <a:cubicBezTo>
                  <a:pt x="86243" y="2264"/>
                  <a:pt x="86243" y="2264"/>
                  <a:pt x="86243" y="2264"/>
                </a:cubicBezTo>
                <a:cubicBezTo>
                  <a:pt x="86037" y="11320"/>
                  <a:pt x="86037" y="20377"/>
                  <a:pt x="86037" y="29433"/>
                </a:cubicBezTo>
                <a:cubicBezTo>
                  <a:pt x="85420" y="29433"/>
                  <a:pt x="85420" y="29433"/>
                  <a:pt x="85420" y="29433"/>
                </a:cubicBezTo>
                <a:cubicBezTo>
                  <a:pt x="85214" y="20377"/>
                  <a:pt x="85214" y="15849"/>
                  <a:pt x="85214" y="13584"/>
                </a:cubicBezTo>
                <a:cubicBezTo>
                  <a:pt x="85214" y="13584"/>
                  <a:pt x="85008" y="13584"/>
                  <a:pt x="85008" y="13584"/>
                </a:cubicBezTo>
                <a:cubicBezTo>
                  <a:pt x="84596" y="13584"/>
                  <a:pt x="83773" y="11320"/>
                  <a:pt x="82538" y="11320"/>
                </a:cubicBezTo>
                <a:cubicBezTo>
                  <a:pt x="82538" y="11320"/>
                  <a:pt x="82332" y="13584"/>
                  <a:pt x="82332" y="13584"/>
                </a:cubicBezTo>
                <a:cubicBezTo>
                  <a:pt x="82332" y="13584"/>
                  <a:pt x="82332" y="13584"/>
                  <a:pt x="82332" y="18113"/>
                </a:cubicBezTo>
                <a:cubicBezTo>
                  <a:pt x="82332" y="72452"/>
                  <a:pt x="82332" y="72452"/>
                  <a:pt x="82332" y="72452"/>
                </a:cubicBezTo>
                <a:cubicBezTo>
                  <a:pt x="82332" y="88301"/>
                  <a:pt x="82332" y="99622"/>
                  <a:pt x="82332" y="101886"/>
                </a:cubicBezTo>
                <a:cubicBezTo>
                  <a:pt x="82332" y="106415"/>
                  <a:pt x="82538" y="108679"/>
                  <a:pt x="82538" y="108679"/>
                </a:cubicBezTo>
                <a:cubicBezTo>
                  <a:pt x="82538" y="110943"/>
                  <a:pt x="82950" y="110943"/>
                  <a:pt x="83773" y="110943"/>
                </a:cubicBezTo>
                <a:cubicBezTo>
                  <a:pt x="83773" y="117735"/>
                  <a:pt x="83773" y="117735"/>
                  <a:pt x="83773" y="117735"/>
                </a:cubicBezTo>
                <a:cubicBezTo>
                  <a:pt x="82950" y="117735"/>
                  <a:pt x="82126" y="117735"/>
                  <a:pt x="81303" y="117735"/>
                </a:cubicBezTo>
                <a:moveTo>
                  <a:pt x="72864" y="117735"/>
                </a:moveTo>
                <a:cubicBezTo>
                  <a:pt x="72041" y="117735"/>
                  <a:pt x="71217" y="117735"/>
                  <a:pt x="70394" y="117735"/>
                </a:cubicBezTo>
                <a:cubicBezTo>
                  <a:pt x="70394" y="110943"/>
                  <a:pt x="70394" y="110943"/>
                  <a:pt x="70394" y="110943"/>
                </a:cubicBezTo>
                <a:cubicBezTo>
                  <a:pt x="71012" y="110943"/>
                  <a:pt x="71423" y="110943"/>
                  <a:pt x="71423" y="108679"/>
                </a:cubicBezTo>
                <a:cubicBezTo>
                  <a:pt x="71423" y="108679"/>
                  <a:pt x="71629" y="108679"/>
                  <a:pt x="71629" y="106415"/>
                </a:cubicBezTo>
                <a:cubicBezTo>
                  <a:pt x="71629" y="106415"/>
                  <a:pt x="71423" y="101886"/>
                  <a:pt x="71217" y="97358"/>
                </a:cubicBezTo>
                <a:cubicBezTo>
                  <a:pt x="70806" y="81509"/>
                  <a:pt x="70806" y="81509"/>
                  <a:pt x="70806" y="81509"/>
                </a:cubicBezTo>
                <a:cubicBezTo>
                  <a:pt x="70188" y="81509"/>
                  <a:pt x="69365" y="81509"/>
                  <a:pt x="68747" y="81509"/>
                </a:cubicBezTo>
                <a:cubicBezTo>
                  <a:pt x="67924" y="81509"/>
                  <a:pt x="67307" y="81509"/>
                  <a:pt x="66895" y="81509"/>
                </a:cubicBezTo>
                <a:cubicBezTo>
                  <a:pt x="66483" y="92830"/>
                  <a:pt x="66483" y="92830"/>
                  <a:pt x="66483" y="92830"/>
                </a:cubicBezTo>
                <a:cubicBezTo>
                  <a:pt x="66483" y="95094"/>
                  <a:pt x="66277" y="97358"/>
                  <a:pt x="66072" y="104150"/>
                </a:cubicBezTo>
                <a:cubicBezTo>
                  <a:pt x="66072" y="104150"/>
                  <a:pt x="66072" y="106415"/>
                  <a:pt x="66072" y="106415"/>
                </a:cubicBezTo>
                <a:cubicBezTo>
                  <a:pt x="66072" y="106415"/>
                  <a:pt x="66072" y="108679"/>
                  <a:pt x="66277" y="108679"/>
                </a:cubicBezTo>
                <a:cubicBezTo>
                  <a:pt x="66277" y="108679"/>
                  <a:pt x="66689" y="110943"/>
                  <a:pt x="67307" y="110943"/>
                </a:cubicBezTo>
                <a:cubicBezTo>
                  <a:pt x="67307" y="117735"/>
                  <a:pt x="67307" y="117735"/>
                  <a:pt x="67307" y="117735"/>
                </a:cubicBezTo>
                <a:cubicBezTo>
                  <a:pt x="66895" y="117735"/>
                  <a:pt x="66277" y="117735"/>
                  <a:pt x="65454" y="117735"/>
                </a:cubicBezTo>
                <a:cubicBezTo>
                  <a:pt x="64837" y="117735"/>
                  <a:pt x="64219" y="117735"/>
                  <a:pt x="63807" y="117735"/>
                </a:cubicBezTo>
                <a:cubicBezTo>
                  <a:pt x="63807" y="110943"/>
                  <a:pt x="63807" y="110943"/>
                  <a:pt x="63807" y="110943"/>
                </a:cubicBezTo>
                <a:cubicBezTo>
                  <a:pt x="64219" y="110943"/>
                  <a:pt x="64631" y="108679"/>
                  <a:pt x="64631" y="108679"/>
                </a:cubicBezTo>
                <a:cubicBezTo>
                  <a:pt x="64837" y="108679"/>
                  <a:pt x="64837" y="106415"/>
                  <a:pt x="65042" y="101886"/>
                </a:cubicBezTo>
                <a:cubicBezTo>
                  <a:pt x="65454" y="95094"/>
                  <a:pt x="65660" y="86037"/>
                  <a:pt x="66277" y="72452"/>
                </a:cubicBezTo>
                <a:cubicBezTo>
                  <a:pt x="68953" y="0"/>
                  <a:pt x="68953" y="0"/>
                  <a:pt x="68953" y="0"/>
                </a:cubicBezTo>
                <a:cubicBezTo>
                  <a:pt x="69982" y="0"/>
                  <a:pt x="69982" y="0"/>
                  <a:pt x="69982" y="0"/>
                </a:cubicBezTo>
                <a:cubicBezTo>
                  <a:pt x="73481" y="90566"/>
                  <a:pt x="73481" y="90566"/>
                  <a:pt x="73481" y="90566"/>
                </a:cubicBezTo>
                <a:cubicBezTo>
                  <a:pt x="73893" y="101886"/>
                  <a:pt x="74099" y="106415"/>
                  <a:pt x="74305" y="108679"/>
                </a:cubicBezTo>
                <a:cubicBezTo>
                  <a:pt x="74305" y="108679"/>
                  <a:pt x="74716" y="110943"/>
                  <a:pt x="75128" y="110943"/>
                </a:cubicBezTo>
                <a:cubicBezTo>
                  <a:pt x="75128" y="117735"/>
                  <a:pt x="75128" y="117735"/>
                  <a:pt x="75128" y="117735"/>
                </a:cubicBezTo>
                <a:cubicBezTo>
                  <a:pt x="74305" y="117735"/>
                  <a:pt x="73687" y="117735"/>
                  <a:pt x="72864" y="117735"/>
                </a:cubicBezTo>
                <a:moveTo>
                  <a:pt x="67101" y="72452"/>
                </a:moveTo>
                <a:cubicBezTo>
                  <a:pt x="67718" y="72452"/>
                  <a:pt x="68130" y="72452"/>
                  <a:pt x="68747" y="72452"/>
                </a:cubicBezTo>
                <a:cubicBezTo>
                  <a:pt x="69365" y="72452"/>
                  <a:pt x="69777" y="72452"/>
                  <a:pt x="70394" y="72452"/>
                </a:cubicBezTo>
                <a:cubicBezTo>
                  <a:pt x="68747" y="29433"/>
                  <a:pt x="68747" y="29433"/>
                  <a:pt x="68747" y="29433"/>
                </a:cubicBezTo>
                <a:cubicBezTo>
                  <a:pt x="67101" y="72452"/>
                  <a:pt x="67101" y="72452"/>
                  <a:pt x="67101" y="72452"/>
                </a:cubicBezTo>
                <a:moveTo>
                  <a:pt x="57427" y="117735"/>
                </a:moveTo>
                <a:cubicBezTo>
                  <a:pt x="56397" y="117735"/>
                  <a:pt x="55574" y="117735"/>
                  <a:pt x="54957" y="117735"/>
                </a:cubicBezTo>
                <a:cubicBezTo>
                  <a:pt x="54957" y="110943"/>
                  <a:pt x="54957" y="110943"/>
                  <a:pt x="54957" y="110943"/>
                </a:cubicBezTo>
                <a:cubicBezTo>
                  <a:pt x="55162" y="110943"/>
                  <a:pt x="55368" y="110943"/>
                  <a:pt x="55780" y="110943"/>
                </a:cubicBezTo>
                <a:cubicBezTo>
                  <a:pt x="55986" y="110943"/>
                  <a:pt x="55986" y="108679"/>
                  <a:pt x="55986" y="108679"/>
                </a:cubicBezTo>
                <a:cubicBezTo>
                  <a:pt x="56192" y="108679"/>
                  <a:pt x="56192" y="106415"/>
                  <a:pt x="56192" y="106415"/>
                </a:cubicBezTo>
                <a:cubicBezTo>
                  <a:pt x="56192" y="104150"/>
                  <a:pt x="56192" y="95094"/>
                  <a:pt x="56192" y="79245"/>
                </a:cubicBezTo>
                <a:cubicBezTo>
                  <a:pt x="56192" y="67924"/>
                  <a:pt x="56397" y="56603"/>
                  <a:pt x="56397" y="47547"/>
                </a:cubicBezTo>
                <a:cubicBezTo>
                  <a:pt x="56397" y="24905"/>
                  <a:pt x="56192" y="13584"/>
                  <a:pt x="56192" y="13584"/>
                </a:cubicBezTo>
                <a:cubicBezTo>
                  <a:pt x="56192" y="13584"/>
                  <a:pt x="56192" y="11320"/>
                  <a:pt x="55780" y="11320"/>
                </a:cubicBezTo>
                <a:cubicBezTo>
                  <a:pt x="54957" y="11320"/>
                  <a:pt x="54339" y="13584"/>
                  <a:pt x="53927" y="13584"/>
                </a:cubicBezTo>
                <a:cubicBezTo>
                  <a:pt x="53722" y="13584"/>
                  <a:pt x="53516" y="13584"/>
                  <a:pt x="53516" y="13584"/>
                </a:cubicBezTo>
                <a:cubicBezTo>
                  <a:pt x="53310" y="15849"/>
                  <a:pt x="53310" y="15849"/>
                  <a:pt x="53310" y="15849"/>
                </a:cubicBezTo>
                <a:cubicBezTo>
                  <a:pt x="53310" y="15849"/>
                  <a:pt x="53310" y="20377"/>
                  <a:pt x="53310" y="29433"/>
                </a:cubicBezTo>
                <a:cubicBezTo>
                  <a:pt x="52487" y="29433"/>
                  <a:pt x="52487" y="29433"/>
                  <a:pt x="52487" y="29433"/>
                </a:cubicBezTo>
                <a:cubicBezTo>
                  <a:pt x="52692" y="20377"/>
                  <a:pt x="52487" y="9056"/>
                  <a:pt x="52487" y="2264"/>
                </a:cubicBezTo>
                <a:cubicBezTo>
                  <a:pt x="52487" y="2264"/>
                  <a:pt x="52487" y="2264"/>
                  <a:pt x="52487" y="2264"/>
                </a:cubicBezTo>
                <a:cubicBezTo>
                  <a:pt x="54133" y="2264"/>
                  <a:pt x="55780" y="2264"/>
                  <a:pt x="57221" y="2264"/>
                </a:cubicBezTo>
                <a:cubicBezTo>
                  <a:pt x="58662" y="2264"/>
                  <a:pt x="60308" y="2264"/>
                  <a:pt x="62161" y="2264"/>
                </a:cubicBezTo>
                <a:cubicBezTo>
                  <a:pt x="62367" y="2264"/>
                  <a:pt x="62367" y="2264"/>
                  <a:pt x="62367" y="2264"/>
                </a:cubicBezTo>
                <a:cubicBezTo>
                  <a:pt x="62161" y="11320"/>
                  <a:pt x="62161" y="20377"/>
                  <a:pt x="62161" y="29433"/>
                </a:cubicBezTo>
                <a:cubicBezTo>
                  <a:pt x="61543" y="29433"/>
                  <a:pt x="61543" y="29433"/>
                  <a:pt x="61543" y="29433"/>
                </a:cubicBezTo>
                <a:cubicBezTo>
                  <a:pt x="61337" y="20377"/>
                  <a:pt x="61337" y="15849"/>
                  <a:pt x="61337" y="13584"/>
                </a:cubicBezTo>
                <a:cubicBezTo>
                  <a:pt x="61337" y="13584"/>
                  <a:pt x="61132" y="13584"/>
                  <a:pt x="61132" y="13584"/>
                </a:cubicBezTo>
                <a:cubicBezTo>
                  <a:pt x="60720" y="13584"/>
                  <a:pt x="59897" y="11320"/>
                  <a:pt x="58662" y="11320"/>
                </a:cubicBezTo>
                <a:cubicBezTo>
                  <a:pt x="58662" y="11320"/>
                  <a:pt x="58456" y="13584"/>
                  <a:pt x="58456" y="13584"/>
                </a:cubicBezTo>
                <a:cubicBezTo>
                  <a:pt x="58456" y="13584"/>
                  <a:pt x="58456" y="13584"/>
                  <a:pt x="58456" y="18113"/>
                </a:cubicBezTo>
                <a:cubicBezTo>
                  <a:pt x="58456" y="72452"/>
                  <a:pt x="58456" y="72452"/>
                  <a:pt x="58456" y="72452"/>
                </a:cubicBezTo>
                <a:cubicBezTo>
                  <a:pt x="58456" y="88301"/>
                  <a:pt x="58456" y="99622"/>
                  <a:pt x="58456" y="101886"/>
                </a:cubicBezTo>
                <a:cubicBezTo>
                  <a:pt x="58456" y="106415"/>
                  <a:pt x="58662" y="108679"/>
                  <a:pt x="58662" y="108679"/>
                </a:cubicBezTo>
                <a:cubicBezTo>
                  <a:pt x="58662" y="110943"/>
                  <a:pt x="59073" y="110943"/>
                  <a:pt x="59897" y="110943"/>
                </a:cubicBezTo>
                <a:cubicBezTo>
                  <a:pt x="59897" y="117735"/>
                  <a:pt x="59897" y="117735"/>
                  <a:pt x="59897" y="117735"/>
                </a:cubicBezTo>
                <a:cubicBezTo>
                  <a:pt x="59073" y="117735"/>
                  <a:pt x="58250" y="117735"/>
                  <a:pt x="57427" y="117735"/>
                </a:cubicBezTo>
                <a:moveTo>
                  <a:pt x="32521" y="117735"/>
                </a:moveTo>
                <a:cubicBezTo>
                  <a:pt x="32315" y="117735"/>
                  <a:pt x="31492" y="117735"/>
                  <a:pt x="29845" y="117735"/>
                </a:cubicBezTo>
                <a:cubicBezTo>
                  <a:pt x="29845" y="110943"/>
                  <a:pt x="29845" y="110943"/>
                  <a:pt x="29845" y="110943"/>
                </a:cubicBezTo>
                <a:cubicBezTo>
                  <a:pt x="30463" y="110943"/>
                  <a:pt x="30874" y="110943"/>
                  <a:pt x="30874" y="108679"/>
                </a:cubicBezTo>
                <a:cubicBezTo>
                  <a:pt x="30874" y="108679"/>
                  <a:pt x="31080" y="108679"/>
                  <a:pt x="31080" y="108679"/>
                </a:cubicBezTo>
                <a:cubicBezTo>
                  <a:pt x="31080" y="106415"/>
                  <a:pt x="31080" y="101886"/>
                  <a:pt x="31080" y="90566"/>
                </a:cubicBezTo>
                <a:cubicBezTo>
                  <a:pt x="31080" y="81509"/>
                  <a:pt x="31080" y="70188"/>
                  <a:pt x="31080" y="61132"/>
                </a:cubicBezTo>
                <a:cubicBezTo>
                  <a:pt x="31080" y="43018"/>
                  <a:pt x="31080" y="31698"/>
                  <a:pt x="31080" y="22641"/>
                </a:cubicBezTo>
                <a:cubicBezTo>
                  <a:pt x="31080" y="15849"/>
                  <a:pt x="31080" y="11320"/>
                  <a:pt x="30874" y="11320"/>
                </a:cubicBezTo>
                <a:cubicBezTo>
                  <a:pt x="30874" y="9056"/>
                  <a:pt x="30668" y="9056"/>
                  <a:pt x="30257" y="9056"/>
                </a:cubicBezTo>
                <a:cubicBezTo>
                  <a:pt x="29845" y="9056"/>
                  <a:pt x="29845" y="9056"/>
                  <a:pt x="29845" y="9056"/>
                </a:cubicBezTo>
                <a:cubicBezTo>
                  <a:pt x="29845" y="2264"/>
                  <a:pt x="29845" y="2264"/>
                  <a:pt x="29845" y="2264"/>
                </a:cubicBezTo>
                <a:cubicBezTo>
                  <a:pt x="30668" y="2264"/>
                  <a:pt x="30668" y="2264"/>
                  <a:pt x="30668" y="2264"/>
                </a:cubicBezTo>
                <a:cubicBezTo>
                  <a:pt x="31286" y="2264"/>
                  <a:pt x="31698" y="2264"/>
                  <a:pt x="31903" y="2264"/>
                </a:cubicBezTo>
                <a:cubicBezTo>
                  <a:pt x="32315" y="2264"/>
                  <a:pt x="33138" y="2264"/>
                  <a:pt x="33962" y="2264"/>
                </a:cubicBezTo>
                <a:cubicBezTo>
                  <a:pt x="34579" y="2264"/>
                  <a:pt x="34991" y="2264"/>
                  <a:pt x="35197" y="2264"/>
                </a:cubicBezTo>
                <a:cubicBezTo>
                  <a:pt x="36020" y="2264"/>
                  <a:pt x="36638" y="2264"/>
                  <a:pt x="37255" y="4528"/>
                </a:cubicBezTo>
                <a:cubicBezTo>
                  <a:pt x="37667" y="6792"/>
                  <a:pt x="37873" y="9056"/>
                  <a:pt x="38078" y="13584"/>
                </a:cubicBezTo>
                <a:cubicBezTo>
                  <a:pt x="38284" y="15849"/>
                  <a:pt x="38490" y="20377"/>
                  <a:pt x="38490" y="27169"/>
                </a:cubicBezTo>
                <a:cubicBezTo>
                  <a:pt x="38490" y="36226"/>
                  <a:pt x="38078" y="45283"/>
                  <a:pt x="37461" y="52075"/>
                </a:cubicBezTo>
                <a:cubicBezTo>
                  <a:pt x="36843" y="58867"/>
                  <a:pt x="36020" y="63396"/>
                  <a:pt x="34991" y="63396"/>
                </a:cubicBezTo>
                <a:cubicBezTo>
                  <a:pt x="34785" y="63396"/>
                  <a:pt x="34785" y="63396"/>
                  <a:pt x="34579" y="63396"/>
                </a:cubicBezTo>
                <a:cubicBezTo>
                  <a:pt x="34373" y="63396"/>
                  <a:pt x="34168" y="63396"/>
                  <a:pt x="34168" y="61132"/>
                </a:cubicBezTo>
                <a:cubicBezTo>
                  <a:pt x="33962" y="61132"/>
                  <a:pt x="33962" y="58867"/>
                  <a:pt x="33756" y="56603"/>
                </a:cubicBezTo>
                <a:cubicBezTo>
                  <a:pt x="33962" y="54339"/>
                  <a:pt x="33962" y="54339"/>
                  <a:pt x="33962" y="54339"/>
                </a:cubicBezTo>
                <a:cubicBezTo>
                  <a:pt x="34168" y="54339"/>
                  <a:pt x="34168" y="54339"/>
                  <a:pt x="34373" y="54339"/>
                </a:cubicBezTo>
                <a:cubicBezTo>
                  <a:pt x="34373" y="54339"/>
                  <a:pt x="34373" y="54339"/>
                  <a:pt x="34579" y="54339"/>
                </a:cubicBezTo>
                <a:cubicBezTo>
                  <a:pt x="34991" y="54339"/>
                  <a:pt x="35403" y="52075"/>
                  <a:pt x="35814" y="49811"/>
                </a:cubicBezTo>
                <a:cubicBezTo>
                  <a:pt x="36020" y="45283"/>
                  <a:pt x="36226" y="40754"/>
                  <a:pt x="36226" y="33962"/>
                </a:cubicBezTo>
                <a:cubicBezTo>
                  <a:pt x="36226" y="24905"/>
                  <a:pt x="36020" y="20377"/>
                  <a:pt x="35814" y="15849"/>
                </a:cubicBezTo>
                <a:cubicBezTo>
                  <a:pt x="35403" y="11320"/>
                  <a:pt x="34991" y="9056"/>
                  <a:pt x="34373" y="9056"/>
                </a:cubicBezTo>
                <a:cubicBezTo>
                  <a:pt x="33962" y="9056"/>
                  <a:pt x="33756" y="11320"/>
                  <a:pt x="33344" y="11320"/>
                </a:cubicBezTo>
                <a:cubicBezTo>
                  <a:pt x="33344" y="29433"/>
                  <a:pt x="33344" y="43018"/>
                  <a:pt x="33344" y="54339"/>
                </a:cubicBezTo>
                <a:cubicBezTo>
                  <a:pt x="33344" y="58867"/>
                  <a:pt x="33344" y="72452"/>
                  <a:pt x="33344" y="92830"/>
                </a:cubicBezTo>
                <a:cubicBezTo>
                  <a:pt x="33344" y="101886"/>
                  <a:pt x="33344" y="106415"/>
                  <a:pt x="33344" y="106415"/>
                </a:cubicBezTo>
                <a:cubicBezTo>
                  <a:pt x="33550" y="108679"/>
                  <a:pt x="33550" y="108679"/>
                  <a:pt x="33550" y="108679"/>
                </a:cubicBezTo>
                <a:cubicBezTo>
                  <a:pt x="33756" y="110943"/>
                  <a:pt x="34168" y="110943"/>
                  <a:pt x="34785" y="110943"/>
                </a:cubicBezTo>
                <a:cubicBezTo>
                  <a:pt x="34785" y="117735"/>
                  <a:pt x="34785" y="117735"/>
                  <a:pt x="34785" y="117735"/>
                </a:cubicBezTo>
                <a:cubicBezTo>
                  <a:pt x="33962" y="117735"/>
                  <a:pt x="33138" y="117735"/>
                  <a:pt x="32521" y="117735"/>
                </a:cubicBezTo>
              </a:path>
            </a:pathLst>
          </a:custGeom>
          <a:solidFill>
            <a:srgbClr val="0033CC"/>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18" name="Shape 18"/>
          <p:cNvSpPr/>
          <p:nvPr/>
        </p:nvSpPr>
        <p:spPr>
          <a:xfrm>
            <a:off x="8302084" y="5186658"/>
            <a:ext cx="0" cy="0"/>
          </a:xfrm>
          <a:custGeom>
            <a:pathLst>
              <a:path extrusionOk="0" h="120000" w="120000">
                <a:moveTo>
                  <a:pt x="17349" y="103291"/>
                </a:moveTo>
                <a:cubicBezTo>
                  <a:pt x="5783" y="92658"/>
                  <a:pt x="0" y="77468"/>
                  <a:pt x="0" y="60759"/>
                </a:cubicBezTo>
                <a:cubicBezTo>
                  <a:pt x="0" y="42531"/>
                  <a:pt x="5783" y="27341"/>
                  <a:pt x="17349" y="16708"/>
                </a:cubicBezTo>
                <a:cubicBezTo>
                  <a:pt x="30361" y="6075"/>
                  <a:pt x="46265" y="0"/>
                  <a:pt x="69397" y="0"/>
                </a:cubicBezTo>
                <a:cubicBezTo>
                  <a:pt x="76626" y="0"/>
                  <a:pt x="83855" y="0"/>
                  <a:pt x="91084" y="1518"/>
                </a:cubicBezTo>
                <a:cubicBezTo>
                  <a:pt x="98313" y="3037"/>
                  <a:pt x="105542" y="4556"/>
                  <a:pt x="111325" y="7594"/>
                </a:cubicBezTo>
                <a:cubicBezTo>
                  <a:pt x="112771" y="9113"/>
                  <a:pt x="112771" y="9113"/>
                  <a:pt x="112771" y="9113"/>
                </a:cubicBezTo>
                <a:cubicBezTo>
                  <a:pt x="111325" y="16708"/>
                  <a:pt x="109879" y="24303"/>
                  <a:pt x="108433" y="34936"/>
                </a:cubicBezTo>
                <a:cubicBezTo>
                  <a:pt x="102650" y="34936"/>
                  <a:pt x="102650" y="34936"/>
                  <a:pt x="102650" y="34936"/>
                </a:cubicBezTo>
                <a:cubicBezTo>
                  <a:pt x="102650" y="30379"/>
                  <a:pt x="101204" y="25822"/>
                  <a:pt x="101204" y="21265"/>
                </a:cubicBezTo>
                <a:cubicBezTo>
                  <a:pt x="98313" y="16708"/>
                  <a:pt x="93975" y="13670"/>
                  <a:pt x="88192" y="12151"/>
                </a:cubicBezTo>
                <a:cubicBezTo>
                  <a:pt x="82409" y="10632"/>
                  <a:pt x="76626" y="9113"/>
                  <a:pt x="69397" y="9113"/>
                </a:cubicBezTo>
                <a:cubicBezTo>
                  <a:pt x="56385" y="9113"/>
                  <a:pt x="44819" y="13670"/>
                  <a:pt x="36144" y="22784"/>
                </a:cubicBezTo>
                <a:cubicBezTo>
                  <a:pt x="28915" y="30379"/>
                  <a:pt x="24578" y="42531"/>
                  <a:pt x="24578" y="57721"/>
                </a:cubicBezTo>
                <a:cubicBezTo>
                  <a:pt x="24578" y="74430"/>
                  <a:pt x="28915" y="86582"/>
                  <a:pt x="37590" y="97215"/>
                </a:cubicBezTo>
                <a:cubicBezTo>
                  <a:pt x="46265" y="106329"/>
                  <a:pt x="56385" y="110886"/>
                  <a:pt x="69397" y="110886"/>
                </a:cubicBezTo>
                <a:cubicBezTo>
                  <a:pt x="75180" y="110886"/>
                  <a:pt x="82409" y="109367"/>
                  <a:pt x="89638" y="106329"/>
                </a:cubicBezTo>
                <a:cubicBezTo>
                  <a:pt x="91084" y="101772"/>
                  <a:pt x="91084" y="98734"/>
                  <a:pt x="91084" y="94177"/>
                </a:cubicBezTo>
                <a:cubicBezTo>
                  <a:pt x="91084" y="85063"/>
                  <a:pt x="89638" y="80506"/>
                  <a:pt x="89638" y="80506"/>
                </a:cubicBezTo>
                <a:cubicBezTo>
                  <a:pt x="88192" y="78987"/>
                  <a:pt x="82409" y="78987"/>
                  <a:pt x="72289" y="77468"/>
                </a:cubicBezTo>
                <a:cubicBezTo>
                  <a:pt x="72289" y="71392"/>
                  <a:pt x="72289" y="71392"/>
                  <a:pt x="72289" y="71392"/>
                </a:cubicBezTo>
                <a:cubicBezTo>
                  <a:pt x="82409" y="71392"/>
                  <a:pt x="91084" y="71392"/>
                  <a:pt x="98313" y="71392"/>
                </a:cubicBezTo>
                <a:cubicBezTo>
                  <a:pt x="105542" y="71392"/>
                  <a:pt x="112771" y="71392"/>
                  <a:pt x="119999" y="71392"/>
                </a:cubicBezTo>
                <a:cubicBezTo>
                  <a:pt x="119999" y="75949"/>
                  <a:pt x="119999" y="75949"/>
                  <a:pt x="119999" y="75949"/>
                </a:cubicBezTo>
                <a:cubicBezTo>
                  <a:pt x="118554" y="77468"/>
                  <a:pt x="115662" y="77468"/>
                  <a:pt x="114216" y="78987"/>
                </a:cubicBezTo>
                <a:cubicBezTo>
                  <a:pt x="112771" y="85063"/>
                  <a:pt x="112771" y="89620"/>
                  <a:pt x="112771" y="94177"/>
                </a:cubicBezTo>
                <a:cubicBezTo>
                  <a:pt x="112771" y="95696"/>
                  <a:pt x="112771" y="101772"/>
                  <a:pt x="114216" y="110886"/>
                </a:cubicBezTo>
                <a:cubicBezTo>
                  <a:pt x="104096" y="113924"/>
                  <a:pt x="95421" y="116962"/>
                  <a:pt x="88192" y="118481"/>
                </a:cubicBezTo>
                <a:cubicBezTo>
                  <a:pt x="80963" y="120000"/>
                  <a:pt x="73734" y="120000"/>
                  <a:pt x="65060" y="120000"/>
                </a:cubicBezTo>
                <a:cubicBezTo>
                  <a:pt x="44819" y="120000"/>
                  <a:pt x="28915" y="115443"/>
                  <a:pt x="17349" y="103291"/>
                </a:cubicBezTo>
              </a:path>
            </a:pathLst>
          </a:custGeom>
          <a:solidFill>
            <a:srgbClr val="0033CC"/>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19" name="Shape 19"/>
          <p:cNvSpPr/>
          <p:nvPr/>
        </p:nvSpPr>
        <p:spPr>
          <a:xfrm>
            <a:off x="8403395" y="5219028"/>
            <a:ext cx="241218" cy="0"/>
          </a:xfrm>
          <a:custGeom>
            <a:pathLst>
              <a:path extrusionOk="0" h="120000" w="120000">
                <a:moveTo>
                  <a:pt x="72838" y="115471"/>
                </a:moveTo>
                <a:cubicBezTo>
                  <a:pt x="71266" y="110943"/>
                  <a:pt x="69694" y="106415"/>
                  <a:pt x="69170" y="101886"/>
                </a:cubicBezTo>
                <a:cubicBezTo>
                  <a:pt x="68646" y="97358"/>
                  <a:pt x="68122" y="90566"/>
                  <a:pt x="68122" y="79245"/>
                </a:cubicBezTo>
                <a:cubicBezTo>
                  <a:pt x="68122" y="43018"/>
                  <a:pt x="68122" y="43018"/>
                  <a:pt x="68122" y="43018"/>
                </a:cubicBezTo>
                <a:cubicBezTo>
                  <a:pt x="68122" y="38490"/>
                  <a:pt x="68122" y="31698"/>
                  <a:pt x="68122" y="20377"/>
                </a:cubicBezTo>
                <a:cubicBezTo>
                  <a:pt x="68122" y="15849"/>
                  <a:pt x="68122" y="13584"/>
                  <a:pt x="67598" y="11320"/>
                </a:cubicBezTo>
                <a:cubicBezTo>
                  <a:pt x="67598" y="11320"/>
                  <a:pt x="67598" y="11320"/>
                  <a:pt x="67074" y="9056"/>
                </a:cubicBezTo>
                <a:cubicBezTo>
                  <a:pt x="67074" y="9056"/>
                  <a:pt x="66550" y="9056"/>
                  <a:pt x="64978" y="9056"/>
                </a:cubicBezTo>
                <a:cubicBezTo>
                  <a:pt x="64978" y="2264"/>
                  <a:pt x="64978" y="2264"/>
                  <a:pt x="64978" y="2264"/>
                </a:cubicBezTo>
                <a:cubicBezTo>
                  <a:pt x="67598" y="2264"/>
                  <a:pt x="69694" y="2264"/>
                  <a:pt x="71790" y="2264"/>
                </a:cubicBezTo>
                <a:cubicBezTo>
                  <a:pt x="72838" y="2264"/>
                  <a:pt x="74934" y="2264"/>
                  <a:pt x="77030" y="2264"/>
                </a:cubicBezTo>
                <a:cubicBezTo>
                  <a:pt x="77030" y="9056"/>
                  <a:pt x="77030" y="9056"/>
                  <a:pt x="77030" y="9056"/>
                </a:cubicBezTo>
                <a:cubicBezTo>
                  <a:pt x="75982" y="9056"/>
                  <a:pt x="74934" y="9056"/>
                  <a:pt x="74410" y="9056"/>
                </a:cubicBezTo>
                <a:cubicBezTo>
                  <a:pt x="74410" y="11320"/>
                  <a:pt x="74410" y="11320"/>
                  <a:pt x="74410" y="11320"/>
                </a:cubicBezTo>
                <a:cubicBezTo>
                  <a:pt x="73886" y="11320"/>
                  <a:pt x="73886" y="13584"/>
                  <a:pt x="73886" y="15849"/>
                </a:cubicBezTo>
                <a:cubicBezTo>
                  <a:pt x="73886" y="18113"/>
                  <a:pt x="73886" y="27169"/>
                  <a:pt x="73886" y="40754"/>
                </a:cubicBezTo>
                <a:cubicBezTo>
                  <a:pt x="73886" y="52075"/>
                  <a:pt x="73886" y="63396"/>
                  <a:pt x="73886" y="72452"/>
                </a:cubicBezTo>
                <a:cubicBezTo>
                  <a:pt x="73886" y="81509"/>
                  <a:pt x="73886" y="88301"/>
                  <a:pt x="74410" y="92830"/>
                </a:cubicBezTo>
                <a:cubicBezTo>
                  <a:pt x="74934" y="97358"/>
                  <a:pt x="75458" y="99622"/>
                  <a:pt x="76506" y="101886"/>
                </a:cubicBezTo>
                <a:cubicBezTo>
                  <a:pt x="77554" y="104150"/>
                  <a:pt x="79126" y="106415"/>
                  <a:pt x="80698" y="106415"/>
                </a:cubicBezTo>
                <a:cubicBezTo>
                  <a:pt x="82794" y="106415"/>
                  <a:pt x="84366" y="104150"/>
                  <a:pt x="85414" y="101886"/>
                </a:cubicBezTo>
                <a:cubicBezTo>
                  <a:pt x="86462" y="97358"/>
                  <a:pt x="86986" y="95094"/>
                  <a:pt x="87510" y="88301"/>
                </a:cubicBezTo>
                <a:cubicBezTo>
                  <a:pt x="88034" y="83773"/>
                  <a:pt x="88034" y="72452"/>
                  <a:pt x="88034" y="54339"/>
                </a:cubicBezTo>
                <a:cubicBezTo>
                  <a:pt x="88034" y="24905"/>
                  <a:pt x="88034" y="24905"/>
                  <a:pt x="88034" y="24905"/>
                </a:cubicBezTo>
                <a:cubicBezTo>
                  <a:pt x="88034" y="18113"/>
                  <a:pt x="88034" y="13584"/>
                  <a:pt x="87510" y="11320"/>
                </a:cubicBezTo>
                <a:cubicBezTo>
                  <a:pt x="87510" y="11320"/>
                  <a:pt x="87510" y="11320"/>
                  <a:pt x="87510" y="11320"/>
                </a:cubicBezTo>
                <a:cubicBezTo>
                  <a:pt x="86986" y="9056"/>
                  <a:pt x="85938" y="9056"/>
                  <a:pt x="84366" y="9056"/>
                </a:cubicBezTo>
                <a:cubicBezTo>
                  <a:pt x="84366" y="2264"/>
                  <a:pt x="84366" y="2264"/>
                  <a:pt x="84366" y="2264"/>
                </a:cubicBezTo>
                <a:cubicBezTo>
                  <a:pt x="85938" y="2264"/>
                  <a:pt x="87510" y="2264"/>
                  <a:pt x="89082" y="2264"/>
                </a:cubicBezTo>
                <a:cubicBezTo>
                  <a:pt x="90131" y="2264"/>
                  <a:pt x="91703" y="2264"/>
                  <a:pt x="93275" y="2264"/>
                </a:cubicBezTo>
                <a:cubicBezTo>
                  <a:pt x="93275" y="9056"/>
                  <a:pt x="93275" y="9056"/>
                  <a:pt x="93275" y="9056"/>
                </a:cubicBezTo>
                <a:cubicBezTo>
                  <a:pt x="92227" y="9056"/>
                  <a:pt x="91703" y="9056"/>
                  <a:pt x="91179" y="11320"/>
                </a:cubicBezTo>
                <a:cubicBezTo>
                  <a:pt x="90655" y="11320"/>
                  <a:pt x="90655" y="13584"/>
                  <a:pt x="90655" y="20377"/>
                </a:cubicBezTo>
                <a:cubicBezTo>
                  <a:pt x="90655" y="31698"/>
                  <a:pt x="90131" y="45283"/>
                  <a:pt x="90131" y="61132"/>
                </a:cubicBezTo>
                <a:cubicBezTo>
                  <a:pt x="90131" y="72452"/>
                  <a:pt x="90131" y="79245"/>
                  <a:pt x="90131" y="81509"/>
                </a:cubicBezTo>
                <a:cubicBezTo>
                  <a:pt x="90131" y="88301"/>
                  <a:pt x="89606" y="95094"/>
                  <a:pt x="89082" y="101886"/>
                </a:cubicBezTo>
                <a:cubicBezTo>
                  <a:pt x="88034" y="106415"/>
                  <a:pt x="86986" y="110943"/>
                  <a:pt x="85414" y="115471"/>
                </a:cubicBezTo>
                <a:cubicBezTo>
                  <a:pt x="83842" y="117735"/>
                  <a:pt x="81746" y="120000"/>
                  <a:pt x="79126" y="120000"/>
                </a:cubicBezTo>
                <a:cubicBezTo>
                  <a:pt x="76506" y="120000"/>
                  <a:pt x="74410" y="117735"/>
                  <a:pt x="72838" y="115471"/>
                </a:cubicBezTo>
                <a:moveTo>
                  <a:pt x="34061" y="104150"/>
                </a:moveTo>
                <a:cubicBezTo>
                  <a:pt x="31965" y="92830"/>
                  <a:pt x="30393" y="79245"/>
                  <a:pt x="30393" y="61132"/>
                </a:cubicBezTo>
                <a:cubicBezTo>
                  <a:pt x="30393" y="47547"/>
                  <a:pt x="30917" y="36226"/>
                  <a:pt x="32489" y="27169"/>
                </a:cubicBezTo>
                <a:cubicBezTo>
                  <a:pt x="33537" y="18113"/>
                  <a:pt x="35109" y="11320"/>
                  <a:pt x="37205" y="6792"/>
                </a:cubicBezTo>
                <a:cubicBezTo>
                  <a:pt x="39825" y="2264"/>
                  <a:pt x="42445" y="0"/>
                  <a:pt x="45589" y="0"/>
                </a:cubicBezTo>
                <a:cubicBezTo>
                  <a:pt x="49257" y="0"/>
                  <a:pt x="51877" y="2264"/>
                  <a:pt x="53973" y="6792"/>
                </a:cubicBezTo>
                <a:cubicBezTo>
                  <a:pt x="56069" y="11320"/>
                  <a:pt x="57641" y="18113"/>
                  <a:pt x="58689" y="27169"/>
                </a:cubicBezTo>
                <a:cubicBezTo>
                  <a:pt x="59737" y="33962"/>
                  <a:pt x="60262" y="45283"/>
                  <a:pt x="60262" y="56603"/>
                </a:cubicBezTo>
                <a:cubicBezTo>
                  <a:pt x="60262" y="70188"/>
                  <a:pt x="59737" y="81509"/>
                  <a:pt x="58165" y="90566"/>
                </a:cubicBezTo>
                <a:cubicBezTo>
                  <a:pt x="57117" y="99622"/>
                  <a:pt x="55545" y="106415"/>
                  <a:pt x="53449" y="110943"/>
                </a:cubicBezTo>
                <a:cubicBezTo>
                  <a:pt x="50829" y="117735"/>
                  <a:pt x="48209" y="120000"/>
                  <a:pt x="45065" y="120000"/>
                </a:cubicBezTo>
                <a:cubicBezTo>
                  <a:pt x="40349" y="120000"/>
                  <a:pt x="36681" y="115471"/>
                  <a:pt x="34061" y="104150"/>
                </a:cubicBezTo>
                <a:moveTo>
                  <a:pt x="38777" y="20377"/>
                </a:moveTo>
                <a:cubicBezTo>
                  <a:pt x="37205" y="29433"/>
                  <a:pt x="36681" y="40754"/>
                  <a:pt x="36681" y="56603"/>
                </a:cubicBezTo>
                <a:cubicBezTo>
                  <a:pt x="36681" y="70188"/>
                  <a:pt x="36681" y="79245"/>
                  <a:pt x="37729" y="88301"/>
                </a:cubicBezTo>
                <a:cubicBezTo>
                  <a:pt x="38777" y="95094"/>
                  <a:pt x="39825" y="101886"/>
                  <a:pt x="40873" y="106415"/>
                </a:cubicBezTo>
                <a:cubicBezTo>
                  <a:pt x="41921" y="108679"/>
                  <a:pt x="44017" y="110943"/>
                  <a:pt x="46113" y="110943"/>
                </a:cubicBezTo>
                <a:cubicBezTo>
                  <a:pt x="48209" y="110943"/>
                  <a:pt x="50305" y="106415"/>
                  <a:pt x="51877" y="97358"/>
                </a:cubicBezTo>
                <a:cubicBezTo>
                  <a:pt x="53449" y="90566"/>
                  <a:pt x="54497" y="76981"/>
                  <a:pt x="54497" y="61132"/>
                </a:cubicBezTo>
                <a:cubicBezTo>
                  <a:pt x="54497" y="43018"/>
                  <a:pt x="53449" y="29433"/>
                  <a:pt x="51877" y="20377"/>
                </a:cubicBezTo>
                <a:cubicBezTo>
                  <a:pt x="50305" y="13584"/>
                  <a:pt x="48209" y="9056"/>
                  <a:pt x="45065" y="9056"/>
                </a:cubicBezTo>
                <a:cubicBezTo>
                  <a:pt x="42445" y="9056"/>
                  <a:pt x="40349" y="13584"/>
                  <a:pt x="38777" y="20377"/>
                </a:cubicBezTo>
                <a:moveTo>
                  <a:pt x="104803" y="117735"/>
                </a:moveTo>
                <a:cubicBezTo>
                  <a:pt x="104279" y="117735"/>
                  <a:pt x="101659" y="117735"/>
                  <a:pt x="97991" y="117735"/>
                </a:cubicBezTo>
                <a:cubicBezTo>
                  <a:pt x="97991" y="110943"/>
                  <a:pt x="97991" y="110943"/>
                  <a:pt x="97991" y="110943"/>
                </a:cubicBezTo>
                <a:cubicBezTo>
                  <a:pt x="99563" y="110943"/>
                  <a:pt x="100087" y="110943"/>
                  <a:pt x="100611" y="108679"/>
                </a:cubicBezTo>
                <a:cubicBezTo>
                  <a:pt x="100611" y="108679"/>
                  <a:pt x="100611" y="108679"/>
                  <a:pt x="100611" y="108679"/>
                </a:cubicBezTo>
                <a:cubicBezTo>
                  <a:pt x="101135" y="106415"/>
                  <a:pt x="101135" y="101886"/>
                  <a:pt x="101135" y="90566"/>
                </a:cubicBezTo>
                <a:cubicBezTo>
                  <a:pt x="101135" y="81509"/>
                  <a:pt x="101135" y="70188"/>
                  <a:pt x="101135" y="61132"/>
                </a:cubicBezTo>
                <a:cubicBezTo>
                  <a:pt x="101135" y="43018"/>
                  <a:pt x="101135" y="31698"/>
                  <a:pt x="101135" y="22641"/>
                </a:cubicBezTo>
                <a:cubicBezTo>
                  <a:pt x="101135" y="15849"/>
                  <a:pt x="100611" y="11320"/>
                  <a:pt x="100611" y="11320"/>
                </a:cubicBezTo>
                <a:cubicBezTo>
                  <a:pt x="100611" y="9056"/>
                  <a:pt x="100087" y="9056"/>
                  <a:pt x="99039" y="9056"/>
                </a:cubicBezTo>
                <a:cubicBezTo>
                  <a:pt x="97991" y="9056"/>
                  <a:pt x="97991" y="9056"/>
                  <a:pt x="97991" y="9056"/>
                </a:cubicBezTo>
                <a:cubicBezTo>
                  <a:pt x="97991" y="2264"/>
                  <a:pt x="97991" y="2264"/>
                  <a:pt x="97991" y="2264"/>
                </a:cubicBezTo>
                <a:cubicBezTo>
                  <a:pt x="100087" y="2264"/>
                  <a:pt x="100087" y="2264"/>
                  <a:pt x="100087" y="2264"/>
                </a:cubicBezTo>
                <a:cubicBezTo>
                  <a:pt x="101135" y="2264"/>
                  <a:pt x="102183" y="2264"/>
                  <a:pt x="103231" y="2264"/>
                </a:cubicBezTo>
                <a:cubicBezTo>
                  <a:pt x="104279" y="2264"/>
                  <a:pt x="105851" y="2264"/>
                  <a:pt x="108471" y="2264"/>
                </a:cubicBezTo>
                <a:cubicBezTo>
                  <a:pt x="109519" y="2264"/>
                  <a:pt x="110567" y="2264"/>
                  <a:pt x="111091" y="2264"/>
                </a:cubicBezTo>
                <a:cubicBezTo>
                  <a:pt x="113711" y="2264"/>
                  <a:pt x="115283" y="2264"/>
                  <a:pt x="116331" y="4528"/>
                </a:cubicBezTo>
                <a:cubicBezTo>
                  <a:pt x="117379" y="6792"/>
                  <a:pt x="118427" y="9056"/>
                  <a:pt x="118951" y="13584"/>
                </a:cubicBezTo>
                <a:cubicBezTo>
                  <a:pt x="119475" y="15849"/>
                  <a:pt x="119999" y="20377"/>
                  <a:pt x="119999" y="27169"/>
                </a:cubicBezTo>
                <a:cubicBezTo>
                  <a:pt x="119999" y="36226"/>
                  <a:pt x="118951" y="45283"/>
                  <a:pt x="117379" y="52075"/>
                </a:cubicBezTo>
                <a:cubicBezTo>
                  <a:pt x="115807" y="58867"/>
                  <a:pt x="113187" y="63396"/>
                  <a:pt x="110567" y="63396"/>
                </a:cubicBezTo>
                <a:cubicBezTo>
                  <a:pt x="110567" y="63396"/>
                  <a:pt x="110043" y="63396"/>
                  <a:pt x="109519" y="63396"/>
                </a:cubicBezTo>
                <a:cubicBezTo>
                  <a:pt x="109519" y="63396"/>
                  <a:pt x="108995" y="63396"/>
                  <a:pt x="108471" y="61132"/>
                </a:cubicBezTo>
                <a:cubicBezTo>
                  <a:pt x="108471" y="61132"/>
                  <a:pt x="107947" y="58867"/>
                  <a:pt x="107947" y="56603"/>
                </a:cubicBezTo>
                <a:cubicBezTo>
                  <a:pt x="108471" y="54339"/>
                  <a:pt x="108471" y="54339"/>
                  <a:pt x="108471" y="54339"/>
                </a:cubicBezTo>
                <a:cubicBezTo>
                  <a:pt x="108471" y="54339"/>
                  <a:pt x="108995" y="54339"/>
                  <a:pt x="108995" y="54339"/>
                </a:cubicBezTo>
                <a:cubicBezTo>
                  <a:pt x="109519" y="54339"/>
                  <a:pt x="109519" y="54339"/>
                  <a:pt x="109519" y="54339"/>
                </a:cubicBezTo>
                <a:cubicBezTo>
                  <a:pt x="111091" y="54339"/>
                  <a:pt x="112139" y="52075"/>
                  <a:pt x="112663" y="49811"/>
                </a:cubicBezTo>
                <a:cubicBezTo>
                  <a:pt x="113711" y="45283"/>
                  <a:pt x="114235" y="40754"/>
                  <a:pt x="114235" y="33962"/>
                </a:cubicBezTo>
                <a:cubicBezTo>
                  <a:pt x="114235" y="24905"/>
                  <a:pt x="113711" y="20377"/>
                  <a:pt x="112663" y="15849"/>
                </a:cubicBezTo>
                <a:cubicBezTo>
                  <a:pt x="112139" y="11320"/>
                  <a:pt x="110567" y="9056"/>
                  <a:pt x="108995" y="9056"/>
                </a:cubicBezTo>
                <a:cubicBezTo>
                  <a:pt x="108471" y="9056"/>
                  <a:pt x="107947" y="11320"/>
                  <a:pt x="106899" y="11320"/>
                </a:cubicBezTo>
                <a:cubicBezTo>
                  <a:pt x="106899" y="29433"/>
                  <a:pt x="106375" y="43018"/>
                  <a:pt x="106375" y="54339"/>
                </a:cubicBezTo>
                <a:cubicBezTo>
                  <a:pt x="106375" y="58867"/>
                  <a:pt x="106899" y="72452"/>
                  <a:pt x="106899" y="92830"/>
                </a:cubicBezTo>
                <a:cubicBezTo>
                  <a:pt x="106899" y="101886"/>
                  <a:pt x="106899" y="106415"/>
                  <a:pt x="106899" y="106415"/>
                </a:cubicBezTo>
                <a:cubicBezTo>
                  <a:pt x="106899" y="108679"/>
                  <a:pt x="106899" y="108679"/>
                  <a:pt x="107423" y="108679"/>
                </a:cubicBezTo>
                <a:cubicBezTo>
                  <a:pt x="107423" y="110943"/>
                  <a:pt x="108471" y="110943"/>
                  <a:pt x="110567" y="110943"/>
                </a:cubicBezTo>
                <a:cubicBezTo>
                  <a:pt x="110567" y="117735"/>
                  <a:pt x="110567" y="117735"/>
                  <a:pt x="110567" y="117735"/>
                </a:cubicBezTo>
                <a:cubicBezTo>
                  <a:pt x="108471" y="117735"/>
                  <a:pt x="106375" y="117735"/>
                  <a:pt x="104803" y="117735"/>
                </a:cubicBezTo>
                <a:moveTo>
                  <a:pt x="14148" y="83773"/>
                </a:moveTo>
                <a:cubicBezTo>
                  <a:pt x="9956" y="58867"/>
                  <a:pt x="9956" y="58867"/>
                  <a:pt x="9956" y="58867"/>
                </a:cubicBezTo>
                <a:cubicBezTo>
                  <a:pt x="10480" y="56603"/>
                  <a:pt x="10480" y="56603"/>
                  <a:pt x="10480" y="56603"/>
                </a:cubicBezTo>
                <a:cubicBezTo>
                  <a:pt x="11004" y="56603"/>
                  <a:pt x="11528" y="56603"/>
                  <a:pt x="11528" y="56603"/>
                </a:cubicBezTo>
                <a:cubicBezTo>
                  <a:pt x="12576" y="56603"/>
                  <a:pt x="14148" y="54339"/>
                  <a:pt x="15196" y="49811"/>
                </a:cubicBezTo>
                <a:cubicBezTo>
                  <a:pt x="16244" y="45283"/>
                  <a:pt x="16768" y="40754"/>
                  <a:pt x="16768" y="31698"/>
                </a:cubicBezTo>
                <a:cubicBezTo>
                  <a:pt x="16768" y="24905"/>
                  <a:pt x="16244" y="20377"/>
                  <a:pt x="15720" y="15849"/>
                </a:cubicBezTo>
                <a:cubicBezTo>
                  <a:pt x="14672" y="13584"/>
                  <a:pt x="13100" y="11320"/>
                  <a:pt x="11528" y="11320"/>
                </a:cubicBezTo>
                <a:cubicBezTo>
                  <a:pt x="11004" y="11320"/>
                  <a:pt x="9956" y="11320"/>
                  <a:pt x="8908" y="11320"/>
                </a:cubicBezTo>
                <a:cubicBezTo>
                  <a:pt x="8908" y="36226"/>
                  <a:pt x="8908" y="36226"/>
                  <a:pt x="8908" y="36226"/>
                </a:cubicBezTo>
                <a:cubicBezTo>
                  <a:pt x="8908" y="67924"/>
                  <a:pt x="8908" y="67924"/>
                  <a:pt x="8908" y="67924"/>
                </a:cubicBezTo>
                <a:cubicBezTo>
                  <a:pt x="8908" y="74716"/>
                  <a:pt x="8908" y="83773"/>
                  <a:pt x="8908" y="95094"/>
                </a:cubicBezTo>
                <a:cubicBezTo>
                  <a:pt x="8908" y="101886"/>
                  <a:pt x="8908" y="106415"/>
                  <a:pt x="9432" y="108679"/>
                </a:cubicBezTo>
                <a:cubicBezTo>
                  <a:pt x="9432" y="108679"/>
                  <a:pt x="9432" y="108679"/>
                  <a:pt x="9432" y="108679"/>
                </a:cubicBezTo>
                <a:cubicBezTo>
                  <a:pt x="9956" y="110943"/>
                  <a:pt x="11004" y="110943"/>
                  <a:pt x="12052" y="110943"/>
                </a:cubicBezTo>
                <a:cubicBezTo>
                  <a:pt x="12052" y="117735"/>
                  <a:pt x="12052" y="117735"/>
                  <a:pt x="12052" y="117735"/>
                </a:cubicBezTo>
                <a:cubicBezTo>
                  <a:pt x="9956" y="117735"/>
                  <a:pt x="7860" y="117735"/>
                  <a:pt x="6288" y="117735"/>
                </a:cubicBezTo>
                <a:cubicBezTo>
                  <a:pt x="4192" y="117735"/>
                  <a:pt x="2096" y="117735"/>
                  <a:pt x="0" y="117735"/>
                </a:cubicBezTo>
                <a:cubicBezTo>
                  <a:pt x="0" y="110943"/>
                  <a:pt x="0" y="110943"/>
                  <a:pt x="0" y="110943"/>
                </a:cubicBezTo>
                <a:cubicBezTo>
                  <a:pt x="1572" y="110943"/>
                  <a:pt x="2620" y="110943"/>
                  <a:pt x="2620" y="108679"/>
                </a:cubicBezTo>
                <a:cubicBezTo>
                  <a:pt x="3144" y="108679"/>
                  <a:pt x="3144" y="108679"/>
                  <a:pt x="3144" y="108679"/>
                </a:cubicBezTo>
                <a:cubicBezTo>
                  <a:pt x="3144" y="106415"/>
                  <a:pt x="3144" y="101886"/>
                  <a:pt x="3144" y="95094"/>
                </a:cubicBezTo>
                <a:cubicBezTo>
                  <a:pt x="3144" y="83773"/>
                  <a:pt x="3144" y="72452"/>
                  <a:pt x="3144" y="65660"/>
                </a:cubicBezTo>
                <a:cubicBezTo>
                  <a:pt x="3144" y="56603"/>
                  <a:pt x="3144" y="45283"/>
                  <a:pt x="3144" y="31698"/>
                </a:cubicBezTo>
                <a:cubicBezTo>
                  <a:pt x="3144" y="20377"/>
                  <a:pt x="3144" y="13584"/>
                  <a:pt x="2620" y="11320"/>
                </a:cubicBezTo>
                <a:cubicBezTo>
                  <a:pt x="2620" y="11320"/>
                  <a:pt x="2620" y="11320"/>
                  <a:pt x="2620" y="11320"/>
                </a:cubicBezTo>
                <a:cubicBezTo>
                  <a:pt x="2096" y="9056"/>
                  <a:pt x="1572" y="9056"/>
                  <a:pt x="0" y="9056"/>
                </a:cubicBezTo>
                <a:cubicBezTo>
                  <a:pt x="0" y="2264"/>
                  <a:pt x="0" y="2264"/>
                  <a:pt x="0" y="2264"/>
                </a:cubicBezTo>
                <a:cubicBezTo>
                  <a:pt x="2620" y="2264"/>
                  <a:pt x="4192" y="2264"/>
                  <a:pt x="5240" y="2264"/>
                </a:cubicBezTo>
                <a:cubicBezTo>
                  <a:pt x="14672" y="2264"/>
                  <a:pt x="14672" y="2264"/>
                  <a:pt x="14672" y="2264"/>
                </a:cubicBezTo>
                <a:cubicBezTo>
                  <a:pt x="16768" y="2264"/>
                  <a:pt x="18340" y="2264"/>
                  <a:pt x="19388" y="4528"/>
                </a:cubicBezTo>
                <a:cubicBezTo>
                  <a:pt x="20436" y="6792"/>
                  <a:pt x="20960" y="9056"/>
                  <a:pt x="21484" y="13584"/>
                </a:cubicBezTo>
                <a:cubicBezTo>
                  <a:pt x="22008" y="15849"/>
                  <a:pt x="22532" y="20377"/>
                  <a:pt x="22532" y="27169"/>
                </a:cubicBezTo>
                <a:cubicBezTo>
                  <a:pt x="22532" y="31698"/>
                  <a:pt x="22008" y="38490"/>
                  <a:pt x="20960" y="43018"/>
                </a:cubicBezTo>
                <a:cubicBezTo>
                  <a:pt x="20436" y="47547"/>
                  <a:pt x="18864" y="52075"/>
                  <a:pt x="16244" y="56603"/>
                </a:cubicBezTo>
                <a:cubicBezTo>
                  <a:pt x="20436" y="83773"/>
                  <a:pt x="20436" y="83773"/>
                  <a:pt x="20436" y="83773"/>
                </a:cubicBezTo>
                <a:cubicBezTo>
                  <a:pt x="23580" y="104150"/>
                  <a:pt x="23580" y="104150"/>
                  <a:pt x="23580" y="104150"/>
                </a:cubicBezTo>
                <a:cubicBezTo>
                  <a:pt x="24104" y="106415"/>
                  <a:pt x="24628" y="108679"/>
                  <a:pt x="25152" y="110943"/>
                </a:cubicBezTo>
                <a:cubicBezTo>
                  <a:pt x="25152" y="110943"/>
                  <a:pt x="25676" y="110943"/>
                  <a:pt x="26724" y="110943"/>
                </a:cubicBezTo>
                <a:cubicBezTo>
                  <a:pt x="26724" y="117735"/>
                  <a:pt x="26724" y="117735"/>
                  <a:pt x="26724" y="117735"/>
                </a:cubicBezTo>
                <a:cubicBezTo>
                  <a:pt x="25152" y="117735"/>
                  <a:pt x="25152" y="117735"/>
                  <a:pt x="25152" y="117735"/>
                </a:cubicBezTo>
                <a:cubicBezTo>
                  <a:pt x="22008" y="117735"/>
                  <a:pt x="19912" y="117735"/>
                  <a:pt x="19388" y="117735"/>
                </a:cubicBezTo>
                <a:cubicBezTo>
                  <a:pt x="17816" y="110943"/>
                  <a:pt x="16244" y="99622"/>
                  <a:pt x="14148" y="83773"/>
                </a:cubicBezTo>
              </a:path>
            </a:pathLst>
          </a:custGeom>
          <a:solidFill>
            <a:srgbClr val="0033CC"/>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20" name="Shape 20"/>
          <p:cNvSpPr/>
          <p:nvPr/>
        </p:nvSpPr>
        <p:spPr>
          <a:xfrm>
            <a:off x="6975387" y="5179843"/>
            <a:ext cx="0" cy="0"/>
          </a:xfrm>
          <a:custGeom>
            <a:pathLst>
              <a:path extrusionOk="0" h="120000" w="120000">
                <a:moveTo>
                  <a:pt x="98918" y="106500"/>
                </a:moveTo>
                <a:cubicBezTo>
                  <a:pt x="92432" y="108000"/>
                  <a:pt x="87567" y="108000"/>
                  <a:pt x="81081" y="108000"/>
                </a:cubicBezTo>
                <a:cubicBezTo>
                  <a:pt x="64864" y="108000"/>
                  <a:pt x="51891" y="103500"/>
                  <a:pt x="42162" y="94500"/>
                </a:cubicBezTo>
                <a:cubicBezTo>
                  <a:pt x="32432" y="85500"/>
                  <a:pt x="27567" y="72000"/>
                  <a:pt x="27567" y="57000"/>
                </a:cubicBezTo>
                <a:cubicBezTo>
                  <a:pt x="27567" y="42000"/>
                  <a:pt x="30810" y="30000"/>
                  <a:pt x="38918" y="22500"/>
                </a:cubicBezTo>
                <a:cubicBezTo>
                  <a:pt x="48648" y="13500"/>
                  <a:pt x="60000" y="10500"/>
                  <a:pt x="72972" y="10500"/>
                </a:cubicBezTo>
                <a:cubicBezTo>
                  <a:pt x="79459" y="10500"/>
                  <a:pt x="84324" y="10500"/>
                  <a:pt x="89189" y="12000"/>
                </a:cubicBezTo>
                <a:cubicBezTo>
                  <a:pt x="95675" y="13500"/>
                  <a:pt x="98918" y="15000"/>
                  <a:pt x="102162" y="16500"/>
                </a:cubicBezTo>
                <a:cubicBezTo>
                  <a:pt x="105405" y="19500"/>
                  <a:pt x="107027" y="21000"/>
                  <a:pt x="107027" y="21000"/>
                </a:cubicBezTo>
                <a:cubicBezTo>
                  <a:pt x="107027" y="22500"/>
                  <a:pt x="107027" y="27000"/>
                  <a:pt x="107027" y="36000"/>
                </a:cubicBezTo>
                <a:cubicBezTo>
                  <a:pt x="115135" y="36000"/>
                  <a:pt x="115135" y="36000"/>
                  <a:pt x="115135" y="36000"/>
                </a:cubicBezTo>
                <a:cubicBezTo>
                  <a:pt x="115135" y="28500"/>
                  <a:pt x="116756" y="22500"/>
                  <a:pt x="116756" y="18000"/>
                </a:cubicBezTo>
                <a:cubicBezTo>
                  <a:pt x="116756" y="15000"/>
                  <a:pt x="118378" y="12000"/>
                  <a:pt x="120000" y="9000"/>
                </a:cubicBezTo>
                <a:cubicBezTo>
                  <a:pt x="118378" y="7500"/>
                  <a:pt x="118378" y="7500"/>
                  <a:pt x="118378" y="7500"/>
                </a:cubicBezTo>
                <a:cubicBezTo>
                  <a:pt x="111891" y="6000"/>
                  <a:pt x="103783" y="3000"/>
                  <a:pt x="95675" y="3000"/>
                </a:cubicBezTo>
                <a:cubicBezTo>
                  <a:pt x="89189" y="1500"/>
                  <a:pt x="81081" y="0"/>
                  <a:pt x="72972" y="0"/>
                </a:cubicBezTo>
                <a:cubicBezTo>
                  <a:pt x="50270" y="0"/>
                  <a:pt x="32432" y="6000"/>
                  <a:pt x="19459" y="16500"/>
                </a:cubicBezTo>
                <a:cubicBezTo>
                  <a:pt x="6486" y="27000"/>
                  <a:pt x="0" y="42000"/>
                  <a:pt x="0" y="58500"/>
                </a:cubicBezTo>
                <a:cubicBezTo>
                  <a:pt x="0" y="70500"/>
                  <a:pt x="1621" y="81000"/>
                  <a:pt x="8108" y="90000"/>
                </a:cubicBezTo>
                <a:cubicBezTo>
                  <a:pt x="14594" y="99000"/>
                  <a:pt x="22702" y="106500"/>
                  <a:pt x="32432" y="112500"/>
                </a:cubicBezTo>
                <a:cubicBezTo>
                  <a:pt x="43783" y="117000"/>
                  <a:pt x="56756" y="120000"/>
                  <a:pt x="72972" y="120000"/>
                </a:cubicBezTo>
                <a:cubicBezTo>
                  <a:pt x="81081" y="120000"/>
                  <a:pt x="87567" y="118500"/>
                  <a:pt x="94054" y="117000"/>
                </a:cubicBezTo>
                <a:cubicBezTo>
                  <a:pt x="100540" y="115500"/>
                  <a:pt x="107027" y="114000"/>
                  <a:pt x="115135" y="109500"/>
                </a:cubicBezTo>
                <a:cubicBezTo>
                  <a:pt x="115135" y="108000"/>
                  <a:pt x="116756" y="105000"/>
                  <a:pt x="118378" y="102000"/>
                </a:cubicBezTo>
                <a:cubicBezTo>
                  <a:pt x="116756" y="100500"/>
                  <a:pt x="116756" y="100500"/>
                  <a:pt x="116756" y="100500"/>
                </a:cubicBezTo>
                <a:cubicBezTo>
                  <a:pt x="110270" y="103500"/>
                  <a:pt x="103783" y="105000"/>
                  <a:pt x="98918" y="106500"/>
                </a:cubicBezTo>
                <a:close/>
              </a:path>
            </a:pathLst>
          </a:custGeom>
          <a:solidFill>
            <a:srgbClr val="FFA63F"/>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21" name="Shape 21"/>
          <p:cNvSpPr/>
          <p:nvPr/>
        </p:nvSpPr>
        <p:spPr>
          <a:xfrm>
            <a:off x="7063833" y="5212213"/>
            <a:ext cx="482435" cy="0"/>
          </a:xfrm>
          <a:custGeom>
            <a:pathLst>
              <a:path extrusionOk="0" h="120000" w="120000">
                <a:moveTo>
                  <a:pt x="12256" y="113207"/>
                </a:moveTo>
                <a:cubicBezTo>
                  <a:pt x="13681" y="106415"/>
                  <a:pt x="14536" y="99622"/>
                  <a:pt x="15106" y="90566"/>
                </a:cubicBezTo>
                <a:cubicBezTo>
                  <a:pt x="15961" y="81509"/>
                  <a:pt x="16247" y="70188"/>
                  <a:pt x="16247" y="56603"/>
                </a:cubicBezTo>
                <a:cubicBezTo>
                  <a:pt x="16247" y="45283"/>
                  <a:pt x="15961" y="33962"/>
                  <a:pt x="15391" y="27169"/>
                </a:cubicBezTo>
                <a:cubicBezTo>
                  <a:pt x="14536" y="18113"/>
                  <a:pt x="13681" y="11320"/>
                  <a:pt x="12541" y="6792"/>
                </a:cubicBezTo>
                <a:cubicBezTo>
                  <a:pt x="11686" y="2264"/>
                  <a:pt x="9976" y="0"/>
                  <a:pt x="8266" y="0"/>
                </a:cubicBezTo>
                <a:cubicBezTo>
                  <a:pt x="6555" y="0"/>
                  <a:pt x="4845" y="2264"/>
                  <a:pt x="3705" y="6792"/>
                </a:cubicBezTo>
                <a:cubicBezTo>
                  <a:pt x="2565" y="13584"/>
                  <a:pt x="1710" y="20377"/>
                  <a:pt x="1140" y="29433"/>
                </a:cubicBezTo>
                <a:cubicBezTo>
                  <a:pt x="285" y="38490"/>
                  <a:pt x="0" y="47547"/>
                  <a:pt x="0" y="61132"/>
                </a:cubicBezTo>
                <a:cubicBezTo>
                  <a:pt x="0" y="79245"/>
                  <a:pt x="855" y="95094"/>
                  <a:pt x="1995" y="104150"/>
                </a:cubicBezTo>
                <a:cubicBezTo>
                  <a:pt x="3420" y="115471"/>
                  <a:pt x="5415" y="120000"/>
                  <a:pt x="7980" y="120000"/>
                </a:cubicBezTo>
                <a:cubicBezTo>
                  <a:pt x="9691" y="120000"/>
                  <a:pt x="11116" y="117735"/>
                  <a:pt x="12256" y="113207"/>
                </a:cubicBezTo>
                <a:close/>
                <a:moveTo>
                  <a:pt x="5700" y="106415"/>
                </a:moveTo>
                <a:cubicBezTo>
                  <a:pt x="4845" y="101886"/>
                  <a:pt x="4275" y="97358"/>
                  <a:pt x="3990" y="88301"/>
                </a:cubicBezTo>
                <a:cubicBezTo>
                  <a:pt x="3420" y="79245"/>
                  <a:pt x="3135" y="70188"/>
                  <a:pt x="3135" y="58867"/>
                </a:cubicBezTo>
                <a:cubicBezTo>
                  <a:pt x="3135" y="40754"/>
                  <a:pt x="3705" y="29433"/>
                  <a:pt x="4560" y="20377"/>
                </a:cubicBezTo>
                <a:cubicBezTo>
                  <a:pt x="5415" y="13584"/>
                  <a:pt x="6555" y="9056"/>
                  <a:pt x="7980" y="9056"/>
                </a:cubicBezTo>
                <a:cubicBezTo>
                  <a:pt x="9691" y="9056"/>
                  <a:pt x="10831" y="13584"/>
                  <a:pt x="11686" y="20377"/>
                </a:cubicBezTo>
                <a:cubicBezTo>
                  <a:pt x="12541" y="29433"/>
                  <a:pt x="13111" y="43018"/>
                  <a:pt x="13111" y="61132"/>
                </a:cubicBezTo>
                <a:cubicBezTo>
                  <a:pt x="13111" y="79245"/>
                  <a:pt x="12541" y="90566"/>
                  <a:pt x="11686" y="99622"/>
                </a:cubicBezTo>
                <a:cubicBezTo>
                  <a:pt x="10831" y="106415"/>
                  <a:pt x="9691" y="110943"/>
                  <a:pt x="8266" y="110943"/>
                </a:cubicBezTo>
                <a:cubicBezTo>
                  <a:pt x="7410" y="110943"/>
                  <a:pt x="6270" y="108679"/>
                  <a:pt x="5700" y="106415"/>
                </a:cubicBezTo>
                <a:close/>
                <a:moveTo>
                  <a:pt x="30783" y="79245"/>
                </a:moveTo>
                <a:cubicBezTo>
                  <a:pt x="30783" y="81509"/>
                  <a:pt x="31068" y="86037"/>
                  <a:pt x="31068" y="95094"/>
                </a:cubicBezTo>
                <a:cubicBezTo>
                  <a:pt x="31068" y="97358"/>
                  <a:pt x="31068" y="101886"/>
                  <a:pt x="30783" y="106415"/>
                </a:cubicBezTo>
                <a:cubicBezTo>
                  <a:pt x="29928" y="108679"/>
                  <a:pt x="29073" y="110943"/>
                  <a:pt x="28218" y="110943"/>
                </a:cubicBezTo>
                <a:cubicBezTo>
                  <a:pt x="26508" y="110943"/>
                  <a:pt x="25083" y="106415"/>
                  <a:pt x="23942" y="97358"/>
                </a:cubicBezTo>
                <a:cubicBezTo>
                  <a:pt x="22802" y="86037"/>
                  <a:pt x="22232" y="74716"/>
                  <a:pt x="22232" y="58867"/>
                </a:cubicBezTo>
                <a:cubicBezTo>
                  <a:pt x="22232" y="43018"/>
                  <a:pt x="22802" y="31698"/>
                  <a:pt x="23942" y="22641"/>
                </a:cubicBezTo>
                <a:cubicBezTo>
                  <a:pt x="25083" y="13584"/>
                  <a:pt x="26508" y="9056"/>
                  <a:pt x="28218" y="9056"/>
                </a:cubicBezTo>
                <a:cubicBezTo>
                  <a:pt x="29073" y="9056"/>
                  <a:pt x="29928" y="11320"/>
                  <a:pt x="30498" y="13584"/>
                </a:cubicBezTo>
                <a:cubicBezTo>
                  <a:pt x="31353" y="13584"/>
                  <a:pt x="31923" y="18113"/>
                  <a:pt x="32209" y="22641"/>
                </a:cubicBezTo>
                <a:cubicBezTo>
                  <a:pt x="32494" y="24905"/>
                  <a:pt x="32494" y="29433"/>
                  <a:pt x="32494" y="36226"/>
                </a:cubicBezTo>
                <a:cubicBezTo>
                  <a:pt x="33349" y="36226"/>
                  <a:pt x="33349" y="36226"/>
                  <a:pt x="33349" y="36226"/>
                </a:cubicBezTo>
                <a:cubicBezTo>
                  <a:pt x="33349" y="24905"/>
                  <a:pt x="33634" y="15849"/>
                  <a:pt x="33919" y="9056"/>
                </a:cubicBezTo>
                <a:cubicBezTo>
                  <a:pt x="33634" y="9056"/>
                  <a:pt x="33634" y="9056"/>
                  <a:pt x="33634" y="9056"/>
                </a:cubicBezTo>
                <a:cubicBezTo>
                  <a:pt x="32779" y="4528"/>
                  <a:pt x="31923" y="4528"/>
                  <a:pt x="31068" y="2264"/>
                </a:cubicBezTo>
                <a:cubicBezTo>
                  <a:pt x="30213" y="2264"/>
                  <a:pt x="29073" y="0"/>
                  <a:pt x="28218" y="0"/>
                </a:cubicBezTo>
                <a:cubicBezTo>
                  <a:pt x="25083" y="0"/>
                  <a:pt x="23087" y="6792"/>
                  <a:pt x="21377" y="15849"/>
                </a:cubicBezTo>
                <a:cubicBezTo>
                  <a:pt x="19952" y="27169"/>
                  <a:pt x="19097" y="43018"/>
                  <a:pt x="19097" y="61132"/>
                </a:cubicBezTo>
                <a:cubicBezTo>
                  <a:pt x="19097" y="79245"/>
                  <a:pt x="19952" y="92830"/>
                  <a:pt x="21377" y="104150"/>
                </a:cubicBezTo>
                <a:cubicBezTo>
                  <a:pt x="22802" y="115471"/>
                  <a:pt x="25083" y="120000"/>
                  <a:pt x="27648" y="120000"/>
                </a:cubicBezTo>
                <a:cubicBezTo>
                  <a:pt x="28788" y="120000"/>
                  <a:pt x="29643" y="120000"/>
                  <a:pt x="30498" y="117735"/>
                </a:cubicBezTo>
                <a:cubicBezTo>
                  <a:pt x="31638" y="117735"/>
                  <a:pt x="32779" y="113207"/>
                  <a:pt x="33919" y="110943"/>
                </a:cubicBezTo>
                <a:cubicBezTo>
                  <a:pt x="33919" y="101886"/>
                  <a:pt x="33919" y="95094"/>
                  <a:pt x="33919" y="92830"/>
                </a:cubicBezTo>
                <a:cubicBezTo>
                  <a:pt x="33919" y="90566"/>
                  <a:pt x="33919" y="83773"/>
                  <a:pt x="33919" y="79245"/>
                </a:cubicBezTo>
                <a:cubicBezTo>
                  <a:pt x="34204" y="76981"/>
                  <a:pt x="34489" y="76981"/>
                  <a:pt x="34774" y="76981"/>
                </a:cubicBezTo>
                <a:cubicBezTo>
                  <a:pt x="34774" y="70188"/>
                  <a:pt x="34774" y="70188"/>
                  <a:pt x="34774" y="70188"/>
                </a:cubicBezTo>
                <a:cubicBezTo>
                  <a:pt x="33919" y="70188"/>
                  <a:pt x="32779" y="72452"/>
                  <a:pt x="31923" y="72452"/>
                </a:cubicBezTo>
                <a:cubicBezTo>
                  <a:pt x="31068" y="72452"/>
                  <a:pt x="29928" y="70188"/>
                  <a:pt x="28503" y="70188"/>
                </a:cubicBezTo>
                <a:cubicBezTo>
                  <a:pt x="28503" y="76981"/>
                  <a:pt x="28503" y="76981"/>
                  <a:pt x="28503" y="76981"/>
                </a:cubicBezTo>
                <a:cubicBezTo>
                  <a:pt x="29928" y="79245"/>
                  <a:pt x="30783" y="79245"/>
                  <a:pt x="30783" y="79245"/>
                </a:cubicBezTo>
                <a:close/>
                <a:moveTo>
                  <a:pt x="40190" y="117735"/>
                </a:moveTo>
                <a:cubicBezTo>
                  <a:pt x="40760" y="117735"/>
                  <a:pt x="41615" y="117735"/>
                  <a:pt x="42755" y="117735"/>
                </a:cubicBezTo>
                <a:cubicBezTo>
                  <a:pt x="42755" y="110943"/>
                  <a:pt x="42755" y="110943"/>
                  <a:pt x="42755" y="110943"/>
                </a:cubicBezTo>
                <a:cubicBezTo>
                  <a:pt x="41900" y="110943"/>
                  <a:pt x="41330" y="110943"/>
                  <a:pt x="41330" y="110943"/>
                </a:cubicBezTo>
                <a:cubicBezTo>
                  <a:pt x="41045" y="108679"/>
                  <a:pt x="41045" y="108679"/>
                  <a:pt x="41045" y="108679"/>
                </a:cubicBezTo>
                <a:cubicBezTo>
                  <a:pt x="41045" y="106415"/>
                  <a:pt x="41045" y="101886"/>
                  <a:pt x="41045" y="92830"/>
                </a:cubicBezTo>
                <a:cubicBezTo>
                  <a:pt x="40760" y="81509"/>
                  <a:pt x="40760" y="70188"/>
                  <a:pt x="40760" y="61132"/>
                </a:cubicBezTo>
                <a:cubicBezTo>
                  <a:pt x="40760" y="29433"/>
                  <a:pt x="40760" y="29433"/>
                  <a:pt x="40760" y="29433"/>
                </a:cubicBezTo>
                <a:cubicBezTo>
                  <a:pt x="41615" y="36226"/>
                  <a:pt x="42755" y="47547"/>
                  <a:pt x="43895" y="58867"/>
                </a:cubicBezTo>
                <a:cubicBezTo>
                  <a:pt x="46460" y="83773"/>
                  <a:pt x="48741" y="101886"/>
                  <a:pt x="50451" y="117735"/>
                </a:cubicBezTo>
                <a:cubicBezTo>
                  <a:pt x="50736" y="120000"/>
                  <a:pt x="51306" y="120000"/>
                  <a:pt x="52161" y="120000"/>
                </a:cubicBezTo>
                <a:cubicBezTo>
                  <a:pt x="52446" y="120000"/>
                  <a:pt x="52446" y="120000"/>
                  <a:pt x="52446" y="120000"/>
                </a:cubicBezTo>
                <a:cubicBezTo>
                  <a:pt x="52446" y="110943"/>
                  <a:pt x="52161" y="101886"/>
                  <a:pt x="52161" y="92830"/>
                </a:cubicBezTo>
                <a:cubicBezTo>
                  <a:pt x="52446" y="58867"/>
                  <a:pt x="52446" y="58867"/>
                  <a:pt x="52446" y="58867"/>
                </a:cubicBezTo>
                <a:cubicBezTo>
                  <a:pt x="52446" y="27169"/>
                  <a:pt x="52446" y="27169"/>
                  <a:pt x="52446" y="27169"/>
                </a:cubicBezTo>
                <a:cubicBezTo>
                  <a:pt x="52446" y="18113"/>
                  <a:pt x="52446" y="13584"/>
                  <a:pt x="52446" y="13584"/>
                </a:cubicBezTo>
                <a:cubicBezTo>
                  <a:pt x="52446" y="11320"/>
                  <a:pt x="52446" y="11320"/>
                  <a:pt x="52446" y="11320"/>
                </a:cubicBezTo>
                <a:cubicBezTo>
                  <a:pt x="52731" y="11320"/>
                  <a:pt x="52731" y="11320"/>
                  <a:pt x="52731" y="11320"/>
                </a:cubicBezTo>
                <a:cubicBezTo>
                  <a:pt x="53016" y="9056"/>
                  <a:pt x="53301" y="9056"/>
                  <a:pt x="54156" y="9056"/>
                </a:cubicBezTo>
                <a:cubicBezTo>
                  <a:pt x="54156" y="2264"/>
                  <a:pt x="54156" y="2264"/>
                  <a:pt x="54156" y="2264"/>
                </a:cubicBezTo>
                <a:cubicBezTo>
                  <a:pt x="53301" y="2264"/>
                  <a:pt x="52446" y="2264"/>
                  <a:pt x="51306" y="2264"/>
                </a:cubicBezTo>
                <a:cubicBezTo>
                  <a:pt x="50736" y="2264"/>
                  <a:pt x="49881" y="2264"/>
                  <a:pt x="49026" y="2264"/>
                </a:cubicBezTo>
                <a:cubicBezTo>
                  <a:pt x="49026" y="9056"/>
                  <a:pt x="49026" y="9056"/>
                  <a:pt x="49026" y="9056"/>
                </a:cubicBezTo>
                <a:cubicBezTo>
                  <a:pt x="49881" y="9056"/>
                  <a:pt x="50451" y="9056"/>
                  <a:pt x="50451" y="9056"/>
                </a:cubicBezTo>
                <a:cubicBezTo>
                  <a:pt x="50736" y="11320"/>
                  <a:pt x="50736" y="11320"/>
                  <a:pt x="50736" y="11320"/>
                </a:cubicBezTo>
                <a:cubicBezTo>
                  <a:pt x="51021" y="13584"/>
                  <a:pt x="51021" y="15849"/>
                  <a:pt x="51021" y="20377"/>
                </a:cubicBezTo>
                <a:cubicBezTo>
                  <a:pt x="51021" y="29433"/>
                  <a:pt x="51021" y="40754"/>
                  <a:pt x="51021" y="54339"/>
                </a:cubicBezTo>
                <a:cubicBezTo>
                  <a:pt x="51021" y="86037"/>
                  <a:pt x="51021" y="86037"/>
                  <a:pt x="51021" y="86037"/>
                </a:cubicBezTo>
                <a:cubicBezTo>
                  <a:pt x="50166" y="79245"/>
                  <a:pt x="49026" y="67924"/>
                  <a:pt x="47600" y="54339"/>
                </a:cubicBezTo>
                <a:cubicBezTo>
                  <a:pt x="45605" y="36226"/>
                  <a:pt x="43610" y="18113"/>
                  <a:pt x="42185" y="2264"/>
                </a:cubicBezTo>
                <a:cubicBezTo>
                  <a:pt x="41330" y="2264"/>
                  <a:pt x="40760" y="2264"/>
                  <a:pt x="40190" y="2264"/>
                </a:cubicBezTo>
                <a:cubicBezTo>
                  <a:pt x="39619" y="2264"/>
                  <a:pt x="38764" y="2264"/>
                  <a:pt x="37624" y="2264"/>
                </a:cubicBezTo>
                <a:cubicBezTo>
                  <a:pt x="37624" y="9056"/>
                  <a:pt x="37624" y="9056"/>
                  <a:pt x="37624" y="9056"/>
                </a:cubicBezTo>
                <a:cubicBezTo>
                  <a:pt x="38764" y="9056"/>
                  <a:pt x="39049" y="9056"/>
                  <a:pt x="39334" y="11320"/>
                </a:cubicBezTo>
                <a:cubicBezTo>
                  <a:pt x="39334" y="11320"/>
                  <a:pt x="39334" y="11320"/>
                  <a:pt x="39619" y="13584"/>
                </a:cubicBezTo>
                <a:cubicBezTo>
                  <a:pt x="39619" y="13584"/>
                  <a:pt x="39619" y="20377"/>
                  <a:pt x="39619" y="29433"/>
                </a:cubicBezTo>
                <a:cubicBezTo>
                  <a:pt x="39619" y="63396"/>
                  <a:pt x="39619" y="63396"/>
                  <a:pt x="39619" y="63396"/>
                </a:cubicBezTo>
                <a:cubicBezTo>
                  <a:pt x="39619" y="70188"/>
                  <a:pt x="39619" y="81509"/>
                  <a:pt x="39619" y="95094"/>
                </a:cubicBezTo>
                <a:cubicBezTo>
                  <a:pt x="39619" y="101886"/>
                  <a:pt x="39619" y="106415"/>
                  <a:pt x="39334" y="108679"/>
                </a:cubicBezTo>
                <a:cubicBezTo>
                  <a:pt x="39334" y="108679"/>
                  <a:pt x="39334" y="110943"/>
                  <a:pt x="39334" y="110943"/>
                </a:cubicBezTo>
                <a:cubicBezTo>
                  <a:pt x="39049" y="110943"/>
                  <a:pt x="38479" y="110943"/>
                  <a:pt x="37624" y="110943"/>
                </a:cubicBezTo>
                <a:cubicBezTo>
                  <a:pt x="37624" y="117735"/>
                  <a:pt x="37624" y="117735"/>
                  <a:pt x="37624" y="117735"/>
                </a:cubicBezTo>
                <a:cubicBezTo>
                  <a:pt x="39049" y="117735"/>
                  <a:pt x="39904" y="117735"/>
                  <a:pt x="40190" y="117735"/>
                </a:cubicBezTo>
                <a:close/>
                <a:moveTo>
                  <a:pt x="60142" y="117735"/>
                </a:moveTo>
                <a:cubicBezTo>
                  <a:pt x="60712" y="117735"/>
                  <a:pt x="61567" y="117735"/>
                  <a:pt x="62137" y="117735"/>
                </a:cubicBezTo>
                <a:cubicBezTo>
                  <a:pt x="63562" y="117735"/>
                  <a:pt x="63562" y="117735"/>
                  <a:pt x="63562" y="117735"/>
                </a:cubicBezTo>
                <a:cubicBezTo>
                  <a:pt x="63562" y="110943"/>
                  <a:pt x="63562" y="110943"/>
                  <a:pt x="63562" y="110943"/>
                </a:cubicBezTo>
                <a:cubicBezTo>
                  <a:pt x="62707" y="110943"/>
                  <a:pt x="62137" y="110943"/>
                  <a:pt x="62137" y="110943"/>
                </a:cubicBezTo>
                <a:cubicBezTo>
                  <a:pt x="61852" y="110943"/>
                  <a:pt x="61852" y="108679"/>
                  <a:pt x="61852" y="108679"/>
                </a:cubicBezTo>
                <a:cubicBezTo>
                  <a:pt x="61567" y="106415"/>
                  <a:pt x="61567" y="101886"/>
                  <a:pt x="61567" y="92830"/>
                </a:cubicBezTo>
                <a:cubicBezTo>
                  <a:pt x="61567" y="86037"/>
                  <a:pt x="61567" y="70188"/>
                  <a:pt x="61567" y="47547"/>
                </a:cubicBezTo>
                <a:cubicBezTo>
                  <a:pt x="61567" y="31698"/>
                  <a:pt x="61567" y="20377"/>
                  <a:pt x="61567" y="15849"/>
                </a:cubicBezTo>
                <a:cubicBezTo>
                  <a:pt x="61567" y="13584"/>
                  <a:pt x="61852" y="11320"/>
                  <a:pt x="61852" y="11320"/>
                </a:cubicBezTo>
                <a:cubicBezTo>
                  <a:pt x="62137" y="9056"/>
                  <a:pt x="62422" y="9056"/>
                  <a:pt x="63562" y="9056"/>
                </a:cubicBezTo>
                <a:cubicBezTo>
                  <a:pt x="63562" y="2264"/>
                  <a:pt x="63562" y="2264"/>
                  <a:pt x="63562" y="2264"/>
                </a:cubicBezTo>
                <a:cubicBezTo>
                  <a:pt x="62422" y="2264"/>
                  <a:pt x="61282" y="2264"/>
                  <a:pt x="59857" y="2264"/>
                </a:cubicBezTo>
                <a:cubicBezTo>
                  <a:pt x="59287" y="2264"/>
                  <a:pt x="58147" y="2264"/>
                  <a:pt x="56722" y="2264"/>
                </a:cubicBezTo>
                <a:cubicBezTo>
                  <a:pt x="56722" y="9056"/>
                  <a:pt x="56722" y="9056"/>
                  <a:pt x="56722" y="9056"/>
                </a:cubicBezTo>
                <a:cubicBezTo>
                  <a:pt x="57577" y="9056"/>
                  <a:pt x="58147" y="9056"/>
                  <a:pt x="58147" y="11320"/>
                </a:cubicBezTo>
                <a:cubicBezTo>
                  <a:pt x="58432" y="11320"/>
                  <a:pt x="58432" y="11320"/>
                  <a:pt x="58432" y="13584"/>
                </a:cubicBezTo>
                <a:cubicBezTo>
                  <a:pt x="58432" y="13584"/>
                  <a:pt x="58432" y="18113"/>
                  <a:pt x="58432" y="29433"/>
                </a:cubicBezTo>
                <a:cubicBezTo>
                  <a:pt x="58432" y="43018"/>
                  <a:pt x="58717" y="54339"/>
                  <a:pt x="58717" y="63396"/>
                </a:cubicBezTo>
                <a:cubicBezTo>
                  <a:pt x="58717" y="81509"/>
                  <a:pt x="58432" y="95094"/>
                  <a:pt x="58432" y="104150"/>
                </a:cubicBezTo>
                <a:cubicBezTo>
                  <a:pt x="58432" y="106415"/>
                  <a:pt x="58432" y="108679"/>
                  <a:pt x="58147" y="110943"/>
                </a:cubicBezTo>
                <a:cubicBezTo>
                  <a:pt x="58147" y="110943"/>
                  <a:pt x="57577" y="110943"/>
                  <a:pt x="56722" y="110943"/>
                </a:cubicBezTo>
                <a:cubicBezTo>
                  <a:pt x="56722" y="117735"/>
                  <a:pt x="56722" y="117735"/>
                  <a:pt x="56722" y="117735"/>
                </a:cubicBezTo>
                <a:cubicBezTo>
                  <a:pt x="60142" y="117735"/>
                  <a:pt x="60142" y="117735"/>
                  <a:pt x="60142" y="117735"/>
                </a:cubicBezTo>
                <a:close/>
                <a:moveTo>
                  <a:pt x="72684" y="117735"/>
                </a:moveTo>
                <a:cubicBezTo>
                  <a:pt x="73824" y="117735"/>
                  <a:pt x="74679" y="117735"/>
                  <a:pt x="75819" y="117735"/>
                </a:cubicBezTo>
                <a:cubicBezTo>
                  <a:pt x="75819" y="110943"/>
                  <a:pt x="75819" y="110943"/>
                  <a:pt x="75819" y="110943"/>
                </a:cubicBezTo>
                <a:cubicBezTo>
                  <a:pt x="74679" y="110943"/>
                  <a:pt x="74394" y="110943"/>
                  <a:pt x="74109" y="110943"/>
                </a:cubicBezTo>
                <a:cubicBezTo>
                  <a:pt x="74109" y="108679"/>
                  <a:pt x="73824" y="106415"/>
                  <a:pt x="73824" y="104150"/>
                </a:cubicBezTo>
                <a:cubicBezTo>
                  <a:pt x="73824" y="99622"/>
                  <a:pt x="73824" y="90566"/>
                  <a:pt x="73824" y="72452"/>
                </a:cubicBezTo>
                <a:cubicBezTo>
                  <a:pt x="73824" y="18113"/>
                  <a:pt x="73824" y="18113"/>
                  <a:pt x="73824" y="18113"/>
                </a:cubicBezTo>
                <a:cubicBezTo>
                  <a:pt x="73824" y="15849"/>
                  <a:pt x="73824" y="13584"/>
                  <a:pt x="73824" y="13584"/>
                </a:cubicBezTo>
                <a:cubicBezTo>
                  <a:pt x="74109" y="13584"/>
                  <a:pt x="74109" y="13584"/>
                  <a:pt x="74109" y="13584"/>
                </a:cubicBezTo>
                <a:cubicBezTo>
                  <a:pt x="75819" y="13584"/>
                  <a:pt x="76959" y="13584"/>
                  <a:pt x="77529" y="13584"/>
                </a:cubicBezTo>
                <a:cubicBezTo>
                  <a:pt x="77814" y="13584"/>
                  <a:pt x="77814" y="13584"/>
                  <a:pt x="77814" y="15849"/>
                </a:cubicBezTo>
                <a:cubicBezTo>
                  <a:pt x="77814" y="15849"/>
                  <a:pt x="78099" y="20377"/>
                  <a:pt x="78099" y="29433"/>
                </a:cubicBezTo>
                <a:cubicBezTo>
                  <a:pt x="78954" y="29433"/>
                  <a:pt x="78954" y="29433"/>
                  <a:pt x="78954" y="29433"/>
                </a:cubicBezTo>
                <a:cubicBezTo>
                  <a:pt x="78954" y="20377"/>
                  <a:pt x="78954" y="11320"/>
                  <a:pt x="79239" y="4528"/>
                </a:cubicBezTo>
                <a:cubicBezTo>
                  <a:pt x="78954" y="2264"/>
                  <a:pt x="78954" y="2264"/>
                  <a:pt x="78954" y="2264"/>
                </a:cubicBezTo>
                <a:cubicBezTo>
                  <a:pt x="76389" y="2264"/>
                  <a:pt x="74109" y="2264"/>
                  <a:pt x="72114" y="2264"/>
                </a:cubicBezTo>
                <a:cubicBezTo>
                  <a:pt x="70118" y="2264"/>
                  <a:pt x="67838" y="2264"/>
                  <a:pt x="65843" y="2264"/>
                </a:cubicBezTo>
                <a:cubicBezTo>
                  <a:pt x="65558" y="2264"/>
                  <a:pt x="65558" y="2264"/>
                  <a:pt x="65558" y="2264"/>
                </a:cubicBezTo>
                <a:cubicBezTo>
                  <a:pt x="65843" y="11320"/>
                  <a:pt x="65843" y="20377"/>
                  <a:pt x="65843" y="29433"/>
                </a:cubicBezTo>
                <a:cubicBezTo>
                  <a:pt x="66698" y="29433"/>
                  <a:pt x="66698" y="29433"/>
                  <a:pt x="66698" y="29433"/>
                </a:cubicBezTo>
                <a:cubicBezTo>
                  <a:pt x="66698" y="20377"/>
                  <a:pt x="66698" y="15849"/>
                  <a:pt x="66698" y="15849"/>
                </a:cubicBezTo>
                <a:cubicBezTo>
                  <a:pt x="66983" y="13584"/>
                  <a:pt x="66983" y="13584"/>
                  <a:pt x="66983" y="13584"/>
                </a:cubicBezTo>
                <a:cubicBezTo>
                  <a:pt x="66983" y="13584"/>
                  <a:pt x="67268" y="13584"/>
                  <a:pt x="67553" y="13584"/>
                </a:cubicBezTo>
                <a:cubicBezTo>
                  <a:pt x="68408" y="13584"/>
                  <a:pt x="69263" y="13584"/>
                  <a:pt x="70118" y="13584"/>
                </a:cubicBezTo>
                <a:cubicBezTo>
                  <a:pt x="70688" y="13584"/>
                  <a:pt x="70973" y="13584"/>
                  <a:pt x="70973" y="13584"/>
                </a:cubicBezTo>
                <a:cubicBezTo>
                  <a:pt x="70973" y="13584"/>
                  <a:pt x="70973" y="24905"/>
                  <a:pt x="70973" y="47547"/>
                </a:cubicBezTo>
                <a:cubicBezTo>
                  <a:pt x="70973" y="58867"/>
                  <a:pt x="70973" y="70188"/>
                  <a:pt x="70973" y="79245"/>
                </a:cubicBezTo>
                <a:cubicBezTo>
                  <a:pt x="70688" y="95094"/>
                  <a:pt x="70688" y="104150"/>
                  <a:pt x="70688" y="106415"/>
                </a:cubicBezTo>
                <a:cubicBezTo>
                  <a:pt x="70688" y="108679"/>
                  <a:pt x="70688" y="108679"/>
                  <a:pt x="70403" y="108679"/>
                </a:cubicBezTo>
                <a:cubicBezTo>
                  <a:pt x="70403" y="110943"/>
                  <a:pt x="70403" y="110943"/>
                  <a:pt x="70118" y="110943"/>
                </a:cubicBezTo>
                <a:cubicBezTo>
                  <a:pt x="69548" y="110943"/>
                  <a:pt x="69263" y="110943"/>
                  <a:pt x="68978" y="110943"/>
                </a:cubicBezTo>
                <a:cubicBezTo>
                  <a:pt x="68978" y="117735"/>
                  <a:pt x="68978" y="117735"/>
                  <a:pt x="68978" y="117735"/>
                </a:cubicBezTo>
                <a:cubicBezTo>
                  <a:pt x="69833" y="117735"/>
                  <a:pt x="70973" y="117735"/>
                  <a:pt x="72684" y="117735"/>
                </a:cubicBezTo>
                <a:close/>
                <a:moveTo>
                  <a:pt x="84940" y="117735"/>
                </a:moveTo>
                <a:cubicBezTo>
                  <a:pt x="85510" y="117735"/>
                  <a:pt x="86080" y="117735"/>
                  <a:pt x="86935" y="117735"/>
                </a:cubicBezTo>
                <a:cubicBezTo>
                  <a:pt x="88076" y="117735"/>
                  <a:pt x="88076" y="117735"/>
                  <a:pt x="88076" y="117735"/>
                </a:cubicBezTo>
                <a:cubicBezTo>
                  <a:pt x="88076" y="110943"/>
                  <a:pt x="88076" y="110943"/>
                  <a:pt x="88076" y="110943"/>
                </a:cubicBezTo>
                <a:cubicBezTo>
                  <a:pt x="87505" y="110943"/>
                  <a:pt x="86935" y="110943"/>
                  <a:pt x="86650" y="110943"/>
                </a:cubicBezTo>
                <a:cubicBezTo>
                  <a:pt x="86650" y="110943"/>
                  <a:pt x="86650" y="108679"/>
                  <a:pt x="86650" y="108679"/>
                </a:cubicBezTo>
                <a:cubicBezTo>
                  <a:pt x="86365" y="106415"/>
                  <a:pt x="86365" y="101886"/>
                  <a:pt x="86365" y="92830"/>
                </a:cubicBezTo>
                <a:cubicBezTo>
                  <a:pt x="86365" y="86037"/>
                  <a:pt x="86365" y="70188"/>
                  <a:pt x="86365" y="47547"/>
                </a:cubicBezTo>
                <a:cubicBezTo>
                  <a:pt x="86365" y="31698"/>
                  <a:pt x="86365" y="20377"/>
                  <a:pt x="86365" y="15849"/>
                </a:cubicBezTo>
                <a:cubicBezTo>
                  <a:pt x="86365" y="13584"/>
                  <a:pt x="86365" y="11320"/>
                  <a:pt x="86650" y="11320"/>
                </a:cubicBezTo>
                <a:cubicBezTo>
                  <a:pt x="86650" y="9056"/>
                  <a:pt x="87220" y="9056"/>
                  <a:pt x="88076" y="9056"/>
                </a:cubicBezTo>
                <a:cubicBezTo>
                  <a:pt x="88076" y="2264"/>
                  <a:pt x="88076" y="2264"/>
                  <a:pt x="88076" y="2264"/>
                </a:cubicBezTo>
                <a:cubicBezTo>
                  <a:pt x="87220" y="2264"/>
                  <a:pt x="86080" y="2264"/>
                  <a:pt x="84655" y="2264"/>
                </a:cubicBezTo>
                <a:cubicBezTo>
                  <a:pt x="83800" y="2264"/>
                  <a:pt x="82945" y="2264"/>
                  <a:pt x="81520" y="2264"/>
                </a:cubicBezTo>
                <a:cubicBezTo>
                  <a:pt x="81520" y="9056"/>
                  <a:pt x="81520" y="9056"/>
                  <a:pt x="81520" y="9056"/>
                </a:cubicBezTo>
                <a:cubicBezTo>
                  <a:pt x="82375" y="9056"/>
                  <a:pt x="82945" y="9056"/>
                  <a:pt x="82945" y="11320"/>
                </a:cubicBezTo>
                <a:cubicBezTo>
                  <a:pt x="82945" y="11320"/>
                  <a:pt x="83230" y="11320"/>
                  <a:pt x="83230" y="13584"/>
                </a:cubicBezTo>
                <a:cubicBezTo>
                  <a:pt x="83230" y="13584"/>
                  <a:pt x="83230" y="18113"/>
                  <a:pt x="83230" y="29433"/>
                </a:cubicBezTo>
                <a:cubicBezTo>
                  <a:pt x="83230" y="43018"/>
                  <a:pt x="83230" y="54339"/>
                  <a:pt x="83230" y="63396"/>
                </a:cubicBezTo>
                <a:cubicBezTo>
                  <a:pt x="83230" y="81509"/>
                  <a:pt x="83230" y="95094"/>
                  <a:pt x="83230" y="104150"/>
                </a:cubicBezTo>
                <a:cubicBezTo>
                  <a:pt x="83230" y="106415"/>
                  <a:pt x="83230" y="108679"/>
                  <a:pt x="82945" y="110943"/>
                </a:cubicBezTo>
                <a:cubicBezTo>
                  <a:pt x="82945" y="110943"/>
                  <a:pt x="82375" y="110943"/>
                  <a:pt x="81520" y="110943"/>
                </a:cubicBezTo>
                <a:cubicBezTo>
                  <a:pt x="81520" y="117735"/>
                  <a:pt x="81520" y="117735"/>
                  <a:pt x="81520" y="117735"/>
                </a:cubicBezTo>
                <a:cubicBezTo>
                  <a:pt x="84940" y="117735"/>
                  <a:pt x="84940" y="117735"/>
                  <a:pt x="84940" y="117735"/>
                </a:cubicBezTo>
                <a:close/>
                <a:moveTo>
                  <a:pt x="91496" y="11320"/>
                </a:moveTo>
                <a:cubicBezTo>
                  <a:pt x="91781" y="11320"/>
                  <a:pt x="91781" y="13584"/>
                  <a:pt x="92066" y="18113"/>
                </a:cubicBezTo>
                <a:cubicBezTo>
                  <a:pt x="92351" y="22641"/>
                  <a:pt x="92921" y="33962"/>
                  <a:pt x="93776" y="49811"/>
                </a:cubicBezTo>
                <a:cubicBezTo>
                  <a:pt x="97482" y="120000"/>
                  <a:pt x="97482" y="120000"/>
                  <a:pt x="97482" y="120000"/>
                </a:cubicBezTo>
                <a:cubicBezTo>
                  <a:pt x="98907" y="120000"/>
                  <a:pt x="98907" y="120000"/>
                  <a:pt x="98907" y="120000"/>
                </a:cubicBezTo>
                <a:cubicBezTo>
                  <a:pt x="99192" y="113207"/>
                  <a:pt x="99762" y="104150"/>
                  <a:pt x="100332" y="90566"/>
                </a:cubicBezTo>
                <a:cubicBezTo>
                  <a:pt x="103752" y="29433"/>
                  <a:pt x="103752" y="29433"/>
                  <a:pt x="103752" y="29433"/>
                </a:cubicBezTo>
                <a:cubicBezTo>
                  <a:pt x="104323" y="18113"/>
                  <a:pt x="104608" y="11320"/>
                  <a:pt x="104893" y="11320"/>
                </a:cubicBezTo>
                <a:cubicBezTo>
                  <a:pt x="104893" y="9056"/>
                  <a:pt x="105463" y="9056"/>
                  <a:pt x="106033" y="9056"/>
                </a:cubicBezTo>
                <a:cubicBezTo>
                  <a:pt x="106033" y="2264"/>
                  <a:pt x="106033" y="2264"/>
                  <a:pt x="106033" y="2264"/>
                </a:cubicBezTo>
                <a:cubicBezTo>
                  <a:pt x="104893" y="2264"/>
                  <a:pt x="104038" y="2264"/>
                  <a:pt x="103752" y="2264"/>
                </a:cubicBezTo>
                <a:cubicBezTo>
                  <a:pt x="103182" y="2264"/>
                  <a:pt x="102327" y="2264"/>
                  <a:pt x="101187" y="2264"/>
                </a:cubicBezTo>
                <a:cubicBezTo>
                  <a:pt x="101187" y="9056"/>
                  <a:pt x="101187" y="9056"/>
                  <a:pt x="101187" y="9056"/>
                </a:cubicBezTo>
                <a:cubicBezTo>
                  <a:pt x="102042" y="9056"/>
                  <a:pt x="102327" y="9056"/>
                  <a:pt x="102612" y="11320"/>
                </a:cubicBezTo>
                <a:cubicBezTo>
                  <a:pt x="102612" y="11320"/>
                  <a:pt x="102897" y="11320"/>
                  <a:pt x="102897" y="13584"/>
                </a:cubicBezTo>
                <a:cubicBezTo>
                  <a:pt x="102897" y="15849"/>
                  <a:pt x="102327" y="27169"/>
                  <a:pt x="101472" y="43018"/>
                </a:cubicBezTo>
                <a:cubicBezTo>
                  <a:pt x="99192" y="90566"/>
                  <a:pt x="99192" y="90566"/>
                  <a:pt x="99192" y="90566"/>
                </a:cubicBezTo>
                <a:cubicBezTo>
                  <a:pt x="96342" y="33962"/>
                  <a:pt x="96342" y="33962"/>
                  <a:pt x="96342" y="33962"/>
                </a:cubicBezTo>
                <a:cubicBezTo>
                  <a:pt x="95486" y="20377"/>
                  <a:pt x="95201" y="15849"/>
                  <a:pt x="95201" y="13584"/>
                </a:cubicBezTo>
                <a:cubicBezTo>
                  <a:pt x="95201" y="11320"/>
                  <a:pt x="95486" y="11320"/>
                  <a:pt x="95486" y="11320"/>
                </a:cubicBezTo>
                <a:cubicBezTo>
                  <a:pt x="95771" y="9056"/>
                  <a:pt x="96342" y="9056"/>
                  <a:pt x="96912" y="9056"/>
                </a:cubicBezTo>
                <a:cubicBezTo>
                  <a:pt x="96912" y="2264"/>
                  <a:pt x="96912" y="2264"/>
                  <a:pt x="96912" y="2264"/>
                </a:cubicBezTo>
                <a:cubicBezTo>
                  <a:pt x="95771" y="2264"/>
                  <a:pt x="94916" y="2264"/>
                  <a:pt x="93776" y="2264"/>
                </a:cubicBezTo>
                <a:cubicBezTo>
                  <a:pt x="92636" y="2264"/>
                  <a:pt x="91496" y="2264"/>
                  <a:pt x="90071" y="2264"/>
                </a:cubicBezTo>
                <a:cubicBezTo>
                  <a:pt x="90071" y="9056"/>
                  <a:pt x="90071" y="9056"/>
                  <a:pt x="90071" y="9056"/>
                </a:cubicBezTo>
                <a:cubicBezTo>
                  <a:pt x="90926" y="9056"/>
                  <a:pt x="91496" y="9056"/>
                  <a:pt x="91496" y="11320"/>
                </a:cubicBezTo>
                <a:close/>
                <a:moveTo>
                  <a:pt x="112874" y="117735"/>
                </a:moveTo>
                <a:cubicBezTo>
                  <a:pt x="113729" y="117735"/>
                  <a:pt x="114584" y="117735"/>
                  <a:pt x="115724" y="117735"/>
                </a:cubicBezTo>
                <a:cubicBezTo>
                  <a:pt x="116864" y="117735"/>
                  <a:pt x="117719" y="117735"/>
                  <a:pt x="118004" y="117735"/>
                </a:cubicBezTo>
                <a:cubicBezTo>
                  <a:pt x="118574" y="117735"/>
                  <a:pt x="119144" y="117735"/>
                  <a:pt x="119714" y="117735"/>
                </a:cubicBezTo>
                <a:cubicBezTo>
                  <a:pt x="120000" y="108679"/>
                  <a:pt x="120000" y="99622"/>
                  <a:pt x="120000" y="90566"/>
                </a:cubicBezTo>
                <a:cubicBezTo>
                  <a:pt x="119144" y="90566"/>
                  <a:pt x="119144" y="90566"/>
                  <a:pt x="119144" y="90566"/>
                </a:cubicBezTo>
                <a:cubicBezTo>
                  <a:pt x="119144" y="95094"/>
                  <a:pt x="118859" y="101886"/>
                  <a:pt x="118859" y="106415"/>
                </a:cubicBezTo>
                <a:cubicBezTo>
                  <a:pt x="117719" y="108679"/>
                  <a:pt x="116579" y="108679"/>
                  <a:pt x="115439" y="108679"/>
                </a:cubicBezTo>
                <a:cubicBezTo>
                  <a:pt x="113444" y="108679"/>
                  <a:pt x="113444" y="108679"/>
                  <a:pt x="113444" y="108679"/>
                </a:cubicBezTo>
                <a:cubicBezTo>
                  <a:pt x="113444" y="99622"/>
                  <a:pt x="113444" y="88301"/>
                  <a:pt x="113444" y="72452"/>
                </a:cubicBezTo>
                <a:cubicBezTo>
                  <a:pt x="113444" y="67924"/>
                  <a:pt x="113444" y="65660"/>
                  <a:pt x="113444" y="63396"/>
                </a:cubicBezTo>
                <a:cubicBezTo>
                  <a:pt x="114014" y="63396"/>
                  <a:pt x="114299" y="63396"/>
                  <a:pt x="114869" y="63396"/>
                </a:cubicBezTo>
                <a:cubicBezTo>
                  <a:pt x="116009" y="63396"/>
                  <a:pt x="116864" y="63396"/>
                  <a:pt x="117149" y="63396"/>
                </a:cubicBezTo>
                <a:cubicBezTo>
                  <a:pt x="117149" y="63396"/>
                  <a:pt x="117434" y="63396"/>
                  <a:pt x="117434" y="65660"/>
                </a:cubicBezTo>
                <a:cubicBezTo>
                  <a:pt x="117434" y="65660"/>
                  <a:pt x="117434" y="70188"/>
                  <a:pt x="117434" y="76981"/>
                </a:cubicBezTo>
                <a:cubicBezTo>
                  <a:pt x="118574" y="76981"/>
                  <a:pt x="118574" y="76981"/>
                  <a:pt x="118574" y="76981"/>
                </a:cubicBezTo>
                <a:cubicBezTo>
                  <a:pt x="118289" y="58867"/>
                  <a:pt x="118289" y="58867"/>
                  <a:pt x="118289" y="58867"/>
                </a:cubicBezTo>
                <a:cubicBezTo>
                  <a:pt x="118289" y="56603"/>
                  <a:pt x="118289" y="49811"/>
                  <a:pt x="118574" y="40754"/>
                </a:cubicBezTo>
                <a:cubicBezTo>
                  <a:pt x="117434" y="40754"/>
                  <a:pt x="117434" y="40754"/>
                  <a:pt x="117434" y="40754"/>
                </a:cubicBezTo>
                <a:cubicBezTo>
                  <a:pt x="117434" y="45283"/>
                  <a:pt x="117434" y="49811"/>
                  <a:pt x="117434" y="49811"/>
                </a:cubicBezTo>
                <a:cubicBezTo>
                  <a:pt x="117434" y="52075"/>
                  <a:pt x="117149" y="52075"/>
                  <a:pt x="117149" y="52075"/>
                </a:cubicBezTo>
                <a:cubicBezTo>
                  <a:pt x="116864" y="54339"/>
                  <a:pt x="116294" y="54339"/>
                  <a:pt x="115439" y="54339"/>
                </a:cubicBezTo>
                <a:cubicBezTo>
                  <a:pt x="114869" y="54339"/>
                  <a:pt x="114014" y="54339"/>
                  <a:pt x="113444" y="54339"/>
                </a:cubicBezTo>
                <a:cubicBezTo>
                  <a:pt x="113444" y="43018"/>
                  <a:pt x="113444" y="29433"/>
                  <a:pt x="113444" y="11320"/>
                </a:cubicBezTo>
                <a:cubicBezTo>
                  <a:pt x="114299" y="11320"/>
                  <a:pt x="114869" y="11320"/>
                  <a:pt x="115439" y="11320"/>
                </a:cubicBezTo>
                <a:cubicBezTo>
                  <a:pt x="116579" y="11320"/>
                  <a:pt x="117719" y="11320"/>
                  <a:pt x="118289" y="13584"/>
                </a:cubicBezTo>
                <a:cubicBezTo>
                  <a:pt x="118574" y="13584"/>
                  <a:pt x="118574" y="13584"/>
                  <a:pt x="118574" y="13584"/>
                </a:cubicBezTo>
                <a:cubicBezTo>
                  <a:pt x="118574" y="15849"/>
                  <a:pt x="118859" y="20377"/>
                  <a:pt x="118859" y="27169"/>
                </a:cubicBezTo>
                <a:cubicBezTo>
                  <a:pt x="119714" y="27169"/>
                  <a:pt x="119714" y="27169"/>
                  <a:pt x="119714" y="27169"/>
                </a:cubicBezTo>
                <a:cubicBezTo>
                  <a:pt x="119714" y="18113"/>
                  <a:pt x="119714" y="9056"/>
                  <a:pt x="120000" y="4528"/>
                </a:cubicBezTo>
                <a:cubicBezTo>
                  <a:pt x="119714" y="2264"/>
                  <a:pt x="119714" y="2264"/>
                  <a:pt x="119714" y="2264"/>
                </a:cubicBezTo>
                <a:cubicBezTo>
                  <a:pt x="119429" y="2264"/>
                  <a:pt x="118859" y="2264"/>
                  <a:pt x="118289" y="2264"/>
                </a:cubicBezTo>
                <a:cubicBezTo>
                  <a:pt x="112589" y="2264"/>
                  <a:pt x="112589" y="2264"/>
                  <a:pt x="112589" y="2264"/>
                </a:cubicBezTo>
                <a:cubicBezTo>
                  <a:pt x="111448" y="2264"/>
                  <a:pt x="110308" y="2264"/>
                  <a:pt x="108598" y="2264"/>
                </a:cubicBezTo>
                <a:cubicBezTo>
                  <a:pt x="108598" y="9056"/>
                  <a:pt x="108598" y="9056"/>
                  <a:pt x="108598" y="9056"/>
                </a:cubicBezTo>
                <a:cubicBezTo>
                  <a:pt x="109453" y="9056"/>
                  <a:pt x="110023" y="11320"/>
                  <a:pt x="110023" y="11320"/>
                </a:cubicBezTo>
                <a:cubicBezTo>
                  <a:pt x="110308" y="11320"/>
                  <a:pt x="110308" y="13584"/>
                  <a:pt x="110308" y="18113"/>
                </a:cubicBezTo>
                <a:cubicBezTo>
                  <a:pt x="110308" y="22641"/>
                  <a:pt x="110308" y="36226"/>
                  <a:pt x="110308" y="54339"/>
                </a:cubicBezTo>
                <a:cubicBezTo>
                  <a:pt x="110308" y="83773"/>
                  <a:pt x="110308" y="101886"/>
                  <a:pt x="110308" y="108679"/>
                </a:cubicBezTo>
                <a:cubicBezTo>
                  <a:pt x="110023" y="110943"/>
                  <a:pt x="109453" y="113207"/>
                  <a:pt x="109168" y="113207"/>
                </a:cubicBezTo>
                <a:cubicBezTo>
                  <a:pt x="109168" y="117735"/>
                  <a:pt x="109168" y="117735"/>
                  <a:pt x="109168" y="117735"/>
                </a:cubicBezTo>
                <a:cubicBezTo>
                  <a:pt x="110593" y="117735"/>
                  <a:pt x="111733" y="117735"/>
                  <a:pt x="112874" y="117735"/>
                </a:cubicBezTo>
                <a:close/>
              </a:path>
            </a:pathLst>
          </a:custGeom>
          <a:solidFill>
            <a:srgbClr val="FFA63F"/>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22" name="Shape 22"/>
          <p:cNvSpPr/>
          <p:nvPr/>
        </p:nvSpPr>
        <p:spPr>
          <a:xfrm>
            <a:off x="7551093" y="5179843"/>
            <a:ext cx="0" cy="0"/>
          </a:xfrm>
          <a:custGeom>
            <a:pathLst>
              <a:path extrusionOk="0" h="120000" w="120000">
                <a:moveTo>
                  <a:pt x="98918" y="106500"/>
                </a:moveTo>
                <a:cubicBezTo>
                  <a:pt x="92432" y="108000"/>
                  <a:pt x="87567" y="108000"/>
                  <a:pt x="81081" y="108000"/>
                </a:cubicBezTo>
                <a:cubicBezTo>
                  <a:pt x="64864" y="108000"/>
                  <a:pt x="51891" y="103500"/>
                  <a:pt x="42162" y="94500"/>
                </a:cubicBezTo>
                <a:cubicBezTo>
                  <a:pt x="32432" y="85500"/>
                  <a:pt x="27567" y="72000"/>
                  <a:pt x="27567" y="57000"/>
                </a:cubicBezTo>
                <a:cubicBezTo>
                  <a:pt x="27567" y="42000"/>
                  <a:pt x="30810" y="30000"/>
                  <a:pt x="38918" y="22500"/>
                </a:cubicBezTo>
                <a:cubicBezTo>
                  <a:pt x="48648" y="13500"/>
                  <a:pt x="60000" y="10500"/>
                  <a:pt x="72972" y="10500"/>
                </a:cubicBezTo>
                <a:cubicBezTo>
                  <a:pt x="79459" y="10500"/>
                  <a:pt x="84324" y="10500"/>
                  <a:pt x="90810" y="12000"/>
                </a:cubicBezTo>
                <a:cubicBezTo>
                  <a:pt x="95675" y="13500"/>
                  <a:pt x="98918" y="15000"/>
                  <a:pt x="102162" y="16500"/>
                </a:cubicBezTo>
                <a:cubicBezTo>
                  <a:pt x="105405" y="19500"/>
                  <a:pt x="107027" y="21000"/>
                  <a:pt x="107027" y="21000"/>
                </a:cubicBezTo>
                <a:cubicBezTo>
                  <a:pt x="107027" y="22500"/>
                  <a:pt x="107027" y="27000"/>
                  <a:pt x="107027" y="36000"/>
                </a:cubicBezTo>
                <a:cubicBezTo>
                  <a:pt x="115135" y="36000"/>
                  <a:pt x="115135" y="36000"/>
                  <a:pt x="115135" y="36000"/>
                </a:cubicBezTo>
                <a:cubicBezTo>
                  <a:pt x="115135" y="28500"/>
                  <a:pt x="116756" y="22500"/>
                  <a:pt x="116756" y="18000"/>
                </a:cubicBezTo>
                <a:cubicBezTo>
                  <a:pt x="116756" y="15000"/>
                  <a:pt x="118378" y="12000"/>
                  <a:pt x="120000" y="9000"/>
                </a:cubicBezTo>
                <a:cubicBezTo>
                  <a:pt x="118378" y="7500"/>
                  <a:pt x="118378" y="7500"/>
                  <a:pt x="118378" y="7500"/>
                </a:cubicBezTo>
                <a:cubicBezTo>
                  <a:pt x="111891" y="6000"/>
                  <a:pt x="103783" y="3000"/>
                  <a:pt x="95675" y="3000"/>
                </a:cubicBezTo>
                <a:cubicBezTo>
                  <a:pt x="89189" y="1500"/>
                  <a:pt x="81081" y="0"/>
                  <a:pt x="72972" y="0"/>
                </a:cubicBezTo>
                <a:cubicBezTo>
                  <a:pt x="50270" y="0"/>
                  <a:pt x="32432" y="6000"/>
                  <a:pt x="19459" y="16500"/>
                </a:cubicBezTo>
                <a:cubicBezTo>
                  <a:pt x="6486" y="27000"/>
                  <a:pt x="0" y="42000"/>
                  <a:pt x="0" y="58500"/>
                </a:cubicBezTo>
                <a:cubicBezTo>
                  <a:pt x="0" y="70500"/>
                  <a:pt x="3243" y="81000"/>
                  <a:pt x="8108" y="90000"/>
                </a:cubicBezTo>
                <a:cubicBezTo>
                  <a:pt x="14594" y="99000"/>
                  <a:pt x="22702" y="106500"/>
                  <a:pt x="32432" y="112500"/>
                </a:cubicBezTo>
                <a:cubicBezTo>
                  <a:pt x="43783" y="117000"/>
                  <a:pt x="56756" y="120000"/>
                  <a:pt x="72972" y="120000"/>
                </a:cubicBezTo>
                <a:cubicBezTo>
                  <a:pt x="81081" y="120000"/>
                  <a:pt x="87567" y="118500"/>
                  <a:pt x="94054" y="117000"/>
                </a:cubicBezTo>
                <a:cubicBezTo>
                  <a:pt x="100540" y="115500"/>
                  <a:pt x="107027" y="114000"/>
                  <a:pt x="115135" y="109500"/>
                </a:cubicBezTo>
                <a:cubicBezTo>
                  <a:pt x="115135" y="108000"/>
                  <a:pt x="116756" y="105000"/>
                  <a:pt x="118378" y="102000"/>
                </a:cubicBezTo>
                <a:cubicBezTo>
                  <a:pt x="116756" y="100500"/>
                  <a:pt x="116756" y="100500"/>
                  <a:pt x="116756" y="100500"/>
                </a:cubicBezTo>
                <a:cubicBezTo>
                  <a:pt x="110270" y="103500"/>
                  <a:pt x="103783" y="105000"/>
                  <a:pt x="98918" y="106500"/>
                </a:cubicBezTo>
                <a:close/>
              </a:path>
            </a:pathLst>
          </a:custGeom>
          <a:solidFill>
            <a:srgbClr val="FFA63F"/>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23" name="Shape 23"/>
          <p:cNvSpPr/>
          <p:nvPr/>
        </p:nvSpPr>
        <p:spPr>
          <a:xfrm>
            <a:off x="7639539" y="5212213"/>
            <a:ext cx="723653" cy="0"/>
          </a:xfrm>
          <a:custGeom>
            <a:pathLst>
              <a:path extrusionOk="0" h="120000" w="120000">
                <a:moveTo>
                  <a:pt x="8850" y="113207"/>
                </a:moveTo>
                <a:cubicBezTo>
                  <a:pt x="9879" y="106415"/>
                  <a:pt x="10497" y="99622"/>
                  <a:pt x="10909" y="90566"/>
                </a:cubicBezTo>
                <a:cubicBezTo>
                  <a:pt x="11526" y="81509"/>
                  <a:pt x="11732" y="70188"/>
                  <a:pt x="11732" y="56603"/>
                </a:cubicBezTo>
                <a:cubicBezTo>
                  <a:pt x="11732" y="45283"/>
                  <a:pt x="11526" y="33962"/>
                  <a:pt x="11114" y="27169"/>
                </a:cubicBezTo>
                <a:cubicBezTo>
                  <a:pt x="10703" y="18113"/>
                  <a:pt x="9879" y="11320"/>
                  <a:pt x="9262" y="6792"/>
                </a:cubicBezTo>
                <a:cubicBezTo>
                  <a:pt x="8439" y="2264"/>
                  <a:pt x="7204" y="0"/>
                  <a:pt x="5969" y="0"/>
                </a:cubicBezTo>
                <a:cubicBezTo>
                  <a:pt x="4734" y="0"/>
                  <a:pt x="3499" y="2264"/>
                  <a:pt x="2675" y="6792"/>
                </a:cubicBezTo>
                <a:cubicBezTo>
                  <a:pt x="1852" y="13584"/>
                  <a:pt x="1234" y="20377"/>
                  <a:pt x="823" y="29433"/>
                </a:cubicBezTo>
                <a:cubicBezTo>
                  <a:pt x="205" y="38490"/>
                  <a:pt x="0" y="47547"/>
                  <a:pt x="0" y="61132"/>
                </a:cubicBezTo>
                <a:cubicBezTo>
                  <a:pt x="0" y="79245"/>
                  <a:pt x="617" y="95094"/>
                  <a:pt x="1440" y="104150"/>
                </a:cubicBezTo>
                <a:cubicBezTo>
                  <a:pt x="2469" y="115471"/>
                  <a:pt x="3910" y="120000"/>
                  <a:pt x="5763" y="120000"/>
                </a:cubicBezTo>
                <a:cubicBezTo>
                  <a:pt x="6998" y="120000"/>
                  <a:pt x="8027" y="117735"/>
                  <a:pt x="8850" y="113207"/>
                </a:cubicBezTo>
                <a:close/>
                <a:moveTo>
                  <a:pt x="4116" y="106415"/>
                </a:moveTo>
                <a:cubicBezTo>
                  <a:pt x="3499" y="101886"/>
                  <a:pt x="3087" y="97358"/>
                  <a:pt x="2881" y="88301"/>
                </a:cubicBezTo>
                <a:cubicBezTo>
                  <a:pt x="2469" y="79245"/>
                  <a:pt x="2264" y="70188"/>
                  <a:pt x="2264" y="58867"/>
                </a:cubicBezTo>
                <a:cubicBezTo>
                  <a:pt x="2264" y="40754"/>
                  <a:pt x="2675" y="29433"/>
                  <a:pt x="3293" y="20377"/>
                </a:cubicBezTo>
                <a:cubicBezTo>
                  <a:pt x="3910" y="13584"/>
                  <a:pt x="4734" y="9056"/>
                  <a:pt x="5763" y="9056"/>
                </a:cubicBezTo>
                <a:cubicBezTo>
                  <a:pt x="6998" y="9056"/>
                  <a:pt x="7821" y="13584"/>
                  <a:pt x="8439" y="20377"/>
                </a:cubicBezTo>
                <a:cubicBezTo>
                  <a:pt x="9056" y="29433"/>
                  <a:pt x="9468" y="43018"/>
                  <a:pt x="9468" y="61132"/>
                </a:cubicBezTo>
                <a:cubicBezTo>
                  <a:pt x="9468" y="79245"/>
                  <a:pt x="9056" y="90566"/>
                  <a:pt x="8439" y="99622"/>
                </a:cubicBezTo>
                <a:cubicBezTo>
                  <a:pt x="7821" y="106415"/>
                  <a:pt x="6998" y="110943"/>
                  <a:pt x="6174" y="110943"/>
                </a:cubicBezTo>
                <a:cubicBezTo>
                  <a:pt x="5351" y="110943"/>
                  <a:pt x="4528" y="108679"/>
                  <a:pt x="4116" y="106415"/>
                </a:cubicBezTo>
                <a:close/>
                <a:moveTo>
                  <a:pt x="15643" y="117735"/>
                </a:moveTo>
                <a:cubicBezTo>
                  <a:pt x="16054" y="117735"/>
                  <a:pt x="16672" y="117735"/>
                  <a:pt x="17084" y="117735"/>
                </a:cubicBezTo>
                <a:cubicBezTo>
                  <a:pt x="17084" y="110943"/>
                  <a:pt x="17084" y="110943"/>
                  <a:pt x="17084" y="110943"/>
                </a:cubicBezTo>
                <a:cubicBezTo>
                  <a:pt x="16466" y="110943"/>
                  <a:pt x="16054" y="110943"/>
                  <a:pt x="16054" y="108679"/>
                </a:cubicBezTo>
                <a:cubicBezTo>
                  <a:pt x="15849" y="108679"/>
                  <a:pt x="15849" y="106415"/>
                  <a:pt x="15849" y="99622"/>
                </a:cubicBezTo>
                <a:cubicBezTo>
                  <a:pt x="15849" y="88301"/>
                  <a:pt x="15849" y="67924"/>
                  <a:pt x="15849" y="36226"/>
                </a:cubicBezTo>
                <a:cubicBezTo>
                  <a:pt x="15849" y="24905"/>
                  <a:pt x="15849" y="24905"/>
                  <a:pt x="15849" y="24905"/>
                </a:cubicBezTo>
                <a:cubicBezTo>
                  <a:pt x="18524" y="83773"/>
                  <a:pt x="18524" y="83773"/>
                  <a:pt x="18524" y="83773"/>
                </a:cubicBezTo>
                <a:cubicBezTo>
                  <a:pt x="19142" y="99622"/>
                  <a:pt x="19554" y="110943"/>
                  <a:pt x="19965" y="120000"/>
                </a:cubicBezTo>
                <a:cubicBezTo>
                  <a:pt x="20377" y="120000"/>
                  <a:pt x="20377" y="120000"/>
                  <a:pt x="20377" y="120000"/>
                </a:cubicBezTo>
                <a:cubicBezTo>
                  <a:pt x="20789" y="113207"/>
                  <a:pt x="21200" y="104150"/>
                  <a:pt x="21612" y="92830"/>
                </a:cubicBezTo>
                <a:cubicBezTo>
                  <a:pt x="22847" y="63396"/>
                  <a:pt x="23876" y="43018"/>
                  <a:pt x="24493" y="24905"/>
                </a:cubicBezTo>
                <a:cubicBezTo>
                  <a:pt x="24493" y="74716"/>
                  <a:pt x="24493" y="74716"/>
                  <a:pt x="24493" y="74716"/>
                </a:cubicBezTo>
                <a:cubicBezTo>
                  <a:pt x="24493" y="90566"/>
                  <a:pt x="24493" y="99622"/>
                  <a:pt x="24493" y="101886"/>
                </a:cubicBezTo>
                <a:cubicBezTo>
                  <a:pt x="24493" y="106415"/>
                  <a:pt x="24493" y="108679"/>
                  <a:pt x="24288" y="110943"/>
                </a:cubicBezTo>
                <a:cubicBezTo>
                  <a:pt x="24288" y="110943"/>
                  <a:pt x="24082" y="110943"/>
                  <a:pt x="23670" y="110943"/>
                </a:cubicBezTo>
                <a:cubicBezTo>
                  <a:pt x="23259" y="110943"/>
                  <a:pt x="23259" y="110943"/>
                  <a:pt x="23259" y="110943"/>
                </a:cubicBezTo>
                <a:cubicBezTo>
                  <a:pt x="23259" y="117735"/>
                  <a:pt x="23259" y="117735"/>
                  <a:pt x="23259" y="117735"/>
                </a:cubicBezTo>
                <a:cubicBezTo>
                  <a:pt x="24288" y="117735"/>
                  <a:pt x="25317" y="117735"/>
                  <a:pt x="25934" y="117735"/>
                </a:cubicBezTo>
                <a:cubicBezTo>
                  <a:pt x="26552" y="117735"/>
                  <a:pt x="27169" y="117735"/>
                  <a:pt x="27993" y="117735"/>
                </a:cubicBezTo>
                <a:cubicBezTo>
                  <a:pt x="27993" y="110943"/>
                  <a:pt x="27993" y="110943"/>
                  <a:pt x="27993" y="110943"/>
                </a:cubicBezTo>
                <a:cubicBezTo>
                  <a:pt x="27375" y="110943"/>
                  <a:pt x="27169" y="110943"/>
                  <a:pt x="26963" y="110943"/>
                </a:cubicBezTo>
                <a:cubicBezTo>
                  <a:pt x="26963" y="108679"/>
                  <a:pt x="26963" y="108679"/>
                  <a:pt x="26758" y="108679"/>
                </a:cubicBezTo>
                <a:cubicBezTo>
                  <a:pt x="26758" y="106415"/>
                  <a:pt x="26758" y="99622"/>
                  <a:pt x="26758" y="90566"/>
                </a:cubicBezTo>
                <a:cubicBezTo>
                  <a:pt x="26758" y="79245"/>
                  <a:pt x="26758" y="67924"/>
                  <a:pt x="26758" y="58867"/>
                </a:cubicBezTo>
                <a:cubicBezTo>
                  <a:pt x="26758" y="38490"/>
                  <a:pt x="26758" y="24905"/>
                  <a:pt x="26758" y="18113"/>
                </a:cubicBezTo>
                <a:cubicBezTo>
                  <a:pt x="26758" y="13584"/>
                  <a:pt x="26758" y="11320"/>
                  <a:pt x="26963" y="11320"/>
                </a:cubicBezTo>
                <a:cubicBezTo>
                  <a:pt x="26963" y="9056"/>
                  <a:pt x="27375" y="9056"/>
                  <a:pt x="27993" y="9056"/>
                </a:cubicBezTo>
                <a:cubicBezTo>
                  <a:pt x="27993" y="2264"/>
                  <a:pt x="27993" y="2264"/>
                  <a:pt x="27993" y="2264"/>
                </a:cubicBezTo>
                <a:cubicBezTo>
                  <a:pt x="27581" y="2264"/>
                  <a:pt x="26963" y="2264"/>
                  <a:pt x="26140" y="2264"/>
                </a:cubicBezTo>
                <a:cubicBezTo>
                  <a:pt x="25728" y="2264"/>
                  <a:pt x="25111" y="2264"/>
                  <a:pt x="24493" y="2264"/>
                </a:cubicBezTo>
                <a:cubicBezTo>
                  <a:pt x="23876" y="20377"/>
                  <a:pt x="22641" y="47547"/>
                  <a:pt x="20994" y="86037"/>
                </a:cubicBezTo>
                <a:cubicBezTo>
                  <a:pt x="19348" y="49811"/>
                  <a:pt x="18319" y="27169"/>
                  <a:pt x="18113" y="22641"/>
                </a:cubicBezTo>
                <a:cubicBezTo>
                  <a:pt x="17907" y="15849"/>
                  <a:pt x="17495" y="9056"/>
                  <a:pt x="17289" y="2264"/>
                </a:cubicBezTo>
                <a:cubicBezTo>
                  <a:pt x="16672" y="2264"/>
                  <a:pt x="16054" y="2264"/>
                  <a:pt x="15437" y="2264"/>
                </a:cubicBezTo>
                <a:cubicBezTo>
                  <a:pt x="14819" y="2264"/>
                  <a:pt x="14202" y="2264"/>
                  <a:pt x="13584" y="2264"/>
                </a:cubicBezTo>
                <a:cubicBezTo>
                  <a:pt x="13584" y="9056"/>
                  <a:pt x="13584" y="9056"/>
                  <a:pt x="13584" y="9056"/>
                </a:cubicBezTo>
                <a:cubicBezTo>
                  <a:pt x="14202" y="9056"/>
                  <a:pt x="14614" y="9056"/>
                  <a:pt x="14614" y="11320"/>
                </a:cubicBezTo>
                <a:cubicBezTo>
                  <a:pt x="14819" y="11320"/>
                  <a:pt x="14819" y="11320"/>
                  <a:pt x="14819" y="11320"/>
                </a:cubicBezTo>
                <a:cubicBezTo>
                  <a:pt x="14819" y="13584"/>
                  <a:pt x="14819" y="18113"/>
                  <a:pt x="14819" y="24905"/>
                </a:cubicBezTo>
                <a:cubicBezTo>
                  <a:pt x="15025" y="33962"/>
                  <a:pt x="15025" y="45283"/>
                  <a:pt x="15025" y="52075"/>
                </a:cubicBezTo>
                <a:cubicBezTo>
                  <a:pt x="15025" y="67924"/>
                  <a:pt x="14819" y="83773"/>
                  <a:pt x="14819" y="97358"/>
                </a:cubicBezTo>
                <a:cubicBezTo>
                  <a:pt x="14819" y="104150"/>
                  <a:pt x="14819" y="108679"/>
                  <a:pt x="14614" y="108679"/>
                </a:cubicBezTo>
                <a:cubicBezTo>
                  <a:pt x="14614" y="110943"/>
                  <a:pt x="14408" y="110943"/>
                  <a:pt x="13996" y="110943"/>
                </a:cubicBezTo>
                <a:cubicBezTo>
                  <a:pt x="13584" y="110943"/>
                  <a:pt x="13584" y="110943"/>
                  <a:pt x="13584" y="110943"/>
                </a:cubicBezTo>
                <a:cubicBezTo>
                  <a:pt x="13584" y="117735"/>
                  <a:pt x="13584" y="117735"/>
                  <a:pt x="13584" y="117735"/>
                </a:cubicBezTo>
                <a:cubicBezTo>
                  <a:pt x="14202" y="117735"/>
                  <a:pt x="14819" y="117735"/>
                  <a:pt x="15643" y="117735"/>
                </a:cubicBezTo>
                <a:close/>
                <a:moveTo>
                  <a:pt x="32727" y="117735"/>
                </a:moveTo>
                <a:cubicBezTo>
                  <a:pt x="33344" y="117735"/>
                  <a:pt x="33962" y="117735"/>
                  <a:pt x="34991" y="117735"/>
                </a:cubicBezTo>
                <a:cubicBezTo>
                  <a:pt x="34991" y="110943"/>
                  <a:pt x="34991" y="110943"/>
                  <a:pt x="34991" y="110943"/>
                </a:cubicBezTo>
                <a:cubicBezTo>
                  <a:pt x="34168" y="110943"/>
                  <a:pt x="33756" y="110943"/>
                  <a:pt x="33550" y="110943"/>
                </a:cubicBezTo>
                <a:cubicBezTo>
                  <a:pt x="33550" y="108679"/>
                  <a:pt x="33550" y="108679"/>
                  <a:pt x="33550" y="108679"/>
                </a:cubicBezTo>
                <a:cubicBezTo>
                  <a:pt x="33550" y="106415"/>
                  <a:pt x="33344" y="101886"/>
                  <a:pt x="33344" y="92830"/>
                </a:cubicBezTo>
                <a:cubicBezTo>
                  <a:pt x="33344" y="72452"/>
                  <a:pt x="33344" y="58867"/>
                  <a:pt x="33344" y="54339"/>
                </a:cubicBezTo>
                <a:cubicBezTo>
                  <a:pt x="33344" y="43018"/>
                  <a:pt x="33344" y="29433"/>
                  <a:pt x="33344" y="11320"/>
                </a:cubicBezTo>
                <a:cubicBezTo>
                  <a:pt x="33756" y="11320"/>
                  <a:pt x="34168" y="11320"/>
                  <a:pt x="34373" y="11320"/>
                </a:cubicBezTo>
                <a:cubicBezTo>
                  <a:pt x="34991" y="11320"/>
                  <a:pt x="35403" y="13584"/>
                  <a:pt x="35814" y="15849"/>
                </a:cubicBezTo>
                <a:cubicBezTo>
                  <a:pt x="36226" y="20377"/>
                  <a:pt x="36226" y="24905"/>
                  <a:pt x="36226" y="33962"/>
                </a:cubicBezTo>
                <a:cubicBezTo>
                  <a:pt x="36226" y="40754"/>
                  <a:pt x="36226" y="45283"/>
                  <a:pt x="35814" y="49811"/>
                </a:cubicBezTo>
                <a:cubicBezTo>
                  <a:pt x="35403" y="54339"/>
                  <a:pt x="34991" y="56603"/>
                  <a:pt x="34579" y="56603"/>
                </a:cubicBezTo>
                <a:cubicBezTo>
                  <a:pt x="34579" y="56603"/>
                  <a:pt x="34373" y="56603"/>
                  <a:pt x="34373" y="54339"/>
                </a:cubicBezTo>
                <a:cubicBezTo>
                  <a:pt x="34168" y="54339"/>
                  <a:pt x="34168" y="54339"/>
                  <a:pt x="33962" y="54339"/>
                </a:cubicBezTo>
                <a:cubicBezTo>
                  <a:pt x="33756" y="56603"/>
                  <a:pt x="33756" y="56603"/>
                  <a:pt x="33756" y="56603"/>
                </a:cubicBezTo>
                <a:cubicBezTo>
                  <a:pt x="33962" y="58867"/>
                  <a:pt x="33962" y="61132"/>
                  <a:pt x="34168" y="63396"/>
                </a:cubicBezTo>
                <a:cubicBezTo>
                  <a:pt x="34373" y="63396"/>
                  <a:pt x="34373" y="63396"/>
                  <a:pt x="34579" y="63396"/>
                </a:cubicBezTo>
                <a:cubicBezTo>
                  <a:pt x="34785" y="63396"/>
                  <a:pt x="34785" y="63396"/>
                  <a:pt x="34991" y="63396"/>
                </a:cubicBezTo>
                <a:cubicBezTo>
                  <a:pt x="36020" y="63396"/>
                  <a:pt x="36843" y="61132"/>
                  <a:pt x="37461" y="54339"/>
                </a:cubicBezTo>
                <a:cubicBezTo>
                  <a:pt x="38284" y="47547"/>
                  <a:pt x="38490" y="38490"/>
                  <a:pt x="38490" y="27169"/>
                </a:cubicBezTo>
                <a:cubicBezTo>
                  <a:pt x="38490" y="22641"/>
                  <a:pt x="38490" y="18113"/>
                  <a:pt x="38284" y="13584"/>
                </a:cubicBezTo>
                <a:cubicBezTo>
                  <a:pt x="37873" y="9056"/>
                  <a:pt x="37667" y="6792"/>
                  <a:pt x="37255" y="4528"/>
                </a:cubicBezTo>
                <a:cubicBezTo>
                  <a:pt x="36843" y="2264"/>
                  <a:pt x="36020" y="2264"/>
                  <a:pt x="35197" y="2264"/>
                </a:cubicBezTo>
                <a:cubicBezTo>
                  <a:pt x="34991" y="2264"/>
                  <a:pt x="34579" y="2264"/>
                  <a:pt x="34168" y="2264"/>
                </a:cubicBezTo>
                <a:cubicBezTo>
                  <a:pt x="33138" y="2264"/>
                  <a:pt x="32521" y="2264"/>
                  <a:pt x="32109" y="2264"/>
                </a:cubicBezTo>
                <a:cubicBezTo>
                  <a:pt x="31698" y="2264"/>
                  <a:pt x="31286" y="2264"/>
                  <a:pt x="30668" y="2264"/>
                </a:cubicBezTo>
                <a:cubicBezTo>
                  <a:pt x="29845" y="2264"/>
                  <a:pt x="29845" y="2264"/>
                  <a:pt x="29845" y="2264"/>
                </a:cubicBezTo>
                <a:cubicBezTo>
                  <a:pt x="29845" y="9056"/>
                  <a:pt x="29845" y="9056"/>
                  <a:pt x="29845" y="9056"/>
                </a:cubicBezTo>
                <a:cubicBezTo>
                  <a:pt x="30257" y="9056"/>
                  <a:pt x="30257" y="9056"/>
                  <a:pt x="30257" y="9056"/>
                </a:cubicBezTo>
                <a:cubicBezTo>
                  <a:pt x="30668" y="9056"/>
                  <a:pt x="30874" y="9056"/>
                  <a:pt x="31080" y="11320"/>
                </a:cubicBezTo>
                <a:cubicBezTo>
                  <a:pt x="31080" y="11320"/>
                  <a:pt x="31080" y="15849"/>
                  <a:pt x="31080" y="24905"/>
                </a:cubicBezTo>
                <a:cubicBezTo>
                  <a:pt x="31286" y="31698"/>
                  <a:pt x="31286" y="43018"/>
                  <a:pt x="31286" y="61132"/>
                </a:cubicBezTo>
                <a:cubicBezTo>
                  <a:pt x="31286" y="70188"/>
                  <a:pt x="31286" y="81509"/>
                  <a:pt x="31080" y="90566"/>
                </a:cubicBezTo>
                <a:cubicBezTo>
                  <a:pt x="31080" y="101886"/>
                  <a:pt x="31080" y="106415"/>
                  <a:pt x="31080" y="108679"/>
                </a:cubicBezTo>
                <a:cubicBezTo>
                  <a:pt x="31080" y="108679"/>
                  <a:pt x="31080" y="110943"/>
                  <a:pt x="30874" y="110943"/>
                </a:cubicBezTo>
                <a:cubicBezTo>
                  <a:pt x="30874" y="110943"/>
                  <a:pt x="30463" y="110943"/>
                  <a:pt x="29845" y="110943"/>
                </a:cubicBezTo>
                <a:cubicBezTo>
                  <a:pt x="29845" y="117735"/>
                  <a:pt x="29845" y="117735"/>
                  <a:pt x="29845" y="117735"/>
                </a:cubicBezTo>
                <a:cubicBezTo>
                  <a:pt x="31492" y="117735"/>
                  <a:pt x="32315" y="117735"/>
                  <a:pt x="32727" y="117735"/>
                </a:cubicBezTo>
                <a:close/>
                <a:moveTo>
                  <a:pt x="40960" y="11320"/>
                </a:moveTo>
                <a:cubicBezTo>
                  <a:pt x="40960" y="11320"/>
                  <a:pt x="41166" y="11320"/>
                  <a:pt x="41166" y="11320"/>
                </a:cubicBezTo>
                <a:cubicBezTo>
                  <a:pt x="41166" y="13584"/>
                  <a:pt x="41166" y="15849"/>
                  <a:pt x="41166" y="20377"/>
                </a:cubicBezTo>
                <a:cubicBezTo>
                  <a:pt x="41166" y="31698"/>
                  <a:pt x="41166" y="40754"/>
                  <a:pt x="41166" y="43018"/>
                </a:cubicBezTo>
                <a:cubicBezTo>
                  <a:pt x="41166" y="79245"/>
                  <a:pt x="41166" y="79245"/>
                  <a:pt x="41166" y="79245"/>
                </a:cubicBezTo>
                <a:cubicBezTo>
                  <a:pt x="41166" y="90566"/>
                  <a:pt x="41372" y="97358"/>
                  <a:pt x="41578" y="101886"/>
                </a:cubicBezTo>
                <a:cubicBezTo>
                  <a:pt x="41989" y="108679"/>
                  <a:pt x="42401" y="110943"/>
                  <a:pt x="43018" y="115471"/>
                </a:cubicBezTo>
                <a:cubicBezTo>
                  <a:pt x="43636" y="117735"/>
                  <a:pt x="44665" y="120000"/>
                  <a:pt x="45488" y="120000"/>
                </a:cubicBezTo>
                <a:cubicBezTo>
                  <a:pt x="46518" y="120000"/>
                  <a:pt x="47341" y="117735"/>
                  <a:pt x="47958" y="115471"/>
                </a:cubicBezTo>
                <a:cubicBezTo>
                  <a:pt x="48576" y="110943"/>
                  <a:pt x="49193" y="106415"/>
                  <a:pt x="49399" y="101886"/>
                </a:cubicBezTo>
                <a:cubicBezTo>
                  <a:pt x="49605" y="97358"/>
                  <a:pt x="49811" y="90566"/>
                  <a:pt x="50017" y="81509"/>
                </a:cubicBezTo>
                <a:cubicBezTo>
                  <a:pt x="50017" y="79245"/>
                  <a:pt x="50017" y="72452"/>
                  <a:pt x="50017" y="63396"/>
                </a:cubicBezTo>
                <a:cubicBezTo>
                  <a:pt x="50017" y="47547"/>
                  <a:pt x="50017" y="31698"/>
                  <a:pt x="50017" y="20377"/>
                </a:cubicBezTo>
                <a:cubicBezTo>
                  <a:pt x="50017" y="15849"/>
                  <a:pt x="50222" y="11320"/>
                  <a:pt x="50222" y="11320"/>
                </a:cubicBezTo>
                <a:cubicBezTo>
                  <a:pt x="50428" y="9056"/>
                  <a:pt x="50634" y="9056"/>
                  <a:pt x="51252" y="9056"/>
                </a:cubicBezTo>
                <a:cubicBezTo>
                  <a:pt x="51252" y="2264"/>
                  <a:pt x="51252" y="2264"/>
                  <a:pt x="51252" y="2264"/>
                </a:cubicBezTo>
                <a:cubicBezTo>
                  <a:pt x="50428" y="2264"/>
                  <a:pt x="50017" y="2264"/>
                  <a:pt x="49399" y="2264"/>
                </a:cubicBezTo>
                <a:cubicBezTo>
                  <a:pt x="48987" y="2264"/>
                  <a:pt x="48370" y="2264"/>
                  <a:pt x="47753" y="2264"/>
                </a:cubicBezTo>
                <a:cubicBezTo>
                  <a:pt x="47753" y="9056"/>
                  <a:pt x="47753" y="9056"/>
                  <a:pt x="47753" y="9056"/>
                </a:cubicBezTo>
                <a:cubicBezTo>
                  <a:pt x="48370" y="9056"/>
                  <a:pt x="48576" y="9056"/>
                  <a:pt x="48782" y="11320"/>
                </a:cubicBezTo>
                <a:cubicBezTo>
                  <a:pt x="48782" y="11320"/>
                  <a:pt x="48987" y="11320"/>
                  <a:pt x="48987" y="11320"/>
                </a:cubicBezTo>
                <a:cubicBezTo>
                  <a:pt x="48987" y="13584"/>
                  <a:pt x="48987" y="18113"/>
                  <a:pt x="48987" y="24905"/>
                </a:cubicBezTo>
                <a:cubicBezTo>
                  <a:pt x="48987" y="56603"/>
                  <a:pt x="48987" y="56603"/>
                  <a:pt x="48987" y="56603"/>
                </a:cubicBezTo>
                <a:cubicBezTo>
                  <a:pt x="48987" y="72452"/>
                  <a:pt x="48987" y="83773"/>
                  <a:pt x="48782" y="90566"/>
                </a:cubicBezTo>
                <a:cubicBezTo>
                  <a:pt x="48576" y="95094"/>
                  <a:pt x="48370" y="99622"/>
                  <a:pt x="47958" y="101886"/>
                </a:cubicBezTo>
                <a:cubicBezTo>
                  <a:pt x="47547" y="104150"/>
                  <a:pt x="46929" y="106415"/>
                  <a:pt x="46106" y="106415"/>
                </a:cubicBezTo>
                <a:cubicBezTo>
                  <a:pt x="45488" y="106415"/>
                  <a:pt x="44871" y="104150"/>
                  <a:pt x="44459" y="101886"/>
                </a:cubicBezTo>
                <a:cubicBezTo>
                  <a:pt x="44048" y="99622"/>
                  <a:pt x="43842" y="97358"/>
                  <a:pt x="43636" y="92830"/>
                </a:cubicBezTo>
                <a:cubicBezTo>
                  <a:pt x="43430" y="88301"/>
                  <a:pt x="43430" y="81509"/>
                  <a:pt x="43430" y="72452"/>
                </a:cubicBezTo>
                <a:cubicBezTo>
                  <a:pt x="43430" y="63396"/>
                  <a:pt x="43430" y="52075"/>
                  <a:pt x="43430" y="43018"/>
                </a:cubicBezTo>
                <a:cubicBezTo>
                  <a:pt x="43430" y="27169"/>
                  <a:pt x="43430" y="18113"/>
                  <a:pt x="43430" y="15849"/>
                </a:cubicBezTo>
                <a:cubicBezTo>
                  <a:pt x="43430" y="13584"/>
                  <a:pt x="43636" y="11320"/>
                  <a:pt x="43636" y="11320"/>
                </a:cubicBezTo>
                <a:cubicBezTo>
                  <a:pt x="43842" y="11320"/>
                  <a:pt x="43842" y="11320"/>
                  <a:pt x="43842" y="11320"/>
                </a:cubicBezTo>
                <a:cubicBezTo>
                  <a:pt x="44048" y="9056"/>
                  <a:pt x="44253" y="9056"/>
                  <a:pt x="44665" y="9056"/>
                </a:cubicBezTo>
                <a:cubicBezTo>
                  <a:pt x="44665" y="2264"/>
                  <a:pt x="44665" y="2264"/>
                  <a:pt x="44665" y="2264"/>
                </a:cubicBezTo>
                <a:cubicBezTo>
                  <a:pt x="43842" y="2264"/>
                  <a:pt x="43224" y="2264"/>
                  <a:pt x="42607" y="2264"/>
                </a:cubicBezTo>
                <a:cubicBezTo>
                  <a:pt x="41989" y="2264"/>
                  <a:pt x="40960" y="2264"/>
                  <a:pt x="39931" y="2264"/>
                </a:cubicBezTo>
                <a:cubicBezTo>
                  <a:pt x="39931" y="9056"/>
                  <a:pt x="39931" y="9056"/>
                  <a:pt x="39931" y="9056"/>
                </a:cubicBezTo>
                <a:cubicBezTo>
                  <a:pt x="40548" y="9056"/>
                  <a:pt x="40754" y="9056"/>
                  <a:pt x="40960" y="11320"/>
                </a:cubicBezTo>
                <a:close/>
                <a:moveTo>
                  <a:pt x="57632" y="117735"/>
                </a:moveTo>
                <a:cubicBezTo>
                  <a:pt x="58456" y="117735"/>
                  <a:pt x="59073" y="117735"/>
                  <a:pt x="59897" y="117735"/>
                </a:cubicBezTo>
                <a:cubicBezTo>
                  <a:pt x="59897" y="110943"/>
                  <a:pt x="59897" y="110943"/>
                  <a:pt x="59897" y="110943"/>
                </a:cubicBezTo>
                <a:cubicBezTo>
                  <a:pt x="59279" y="110943"/>
                  <a:pt x="58867" y="110943"/>
                  <a:pt x="58662" y="110943"/>
                </a:cubicBezTo>
                <a:cubicBezTo>
                  <a:pt x="58662" y="108679"/>
                  <a:pt x="58662" y="106415"/>
                  <a:pt x="58456" y="104150"/>
                </a:cubicBezTo>
                <a:cubicBezTo>
                  <a:pt x="58456" y="99622"/>
                  <a:pt x="58456" y="90566"/>
                  <a:pt x="58456" y="72452"/>
                </a:cubicBezTo>
                <a:cubicBezTo>
                  <a:pt x="58456" y="18113"/>
                  <a:pt x="58456" y="18113"/>
                  <a:pt x="58456" y="18113"/>
                </a:cubicBezTo>
                <a:cubicBezTo>
                  <a:pt x="58456" y="15849"/>
                  <a:pt x="58456" y="13584"/>
                  <a:pt x="58662" y="13584"/>
                </a:cubicBezTo>
                <a:cubicBezTo>
                  <a:pt x="58662" y="13584"/>
                  <a:pt x="58662" y="13584"/>
                  <a:pt x="58662" y="13584"/>
                </a:cubicBezTo>
                <a:cubicBezTo>
                  <a:pt x="59897" y="13584"/>
                  <a:pt x="60720" y="13584"/>
                  <a:pt x="61132" y="13584"/>
                </a:cubicBezTo>
                <a:cubicBezTo>
                  <a:pt x="61337" y="13584"/>
                  <a:pt x="61337" y="13584"/>
                  <a:pt x="61337" y="15849"/>
                </a:cubicBezTo>
                <a:cubicBezTo>
                  <a:pt x="61337" y="15849"/>
                  <a:pt x="61543" y="20377"/>
                  <a:pt x="61543" y="29433"/>
                </a:cubicBezTo>
                <a:cubicBezTo>
                  <a:pt x="62161" y="29433"/>
                  <a:pt x="62161" y="29433"/>
                  <a:pt x="62161" y="29433"/>
                </a:cubicBezTo>
                <a:cubicBezTo>
                  <a:pt x="62161" y="20377"/>
                  <a:pt x="62161" y="11320"/>
                  <a:pt x="62367" y="4528"/>
                </a:cubicBezTo>
                <a:cubicBezTo>
                  <a:pt x="62367" y="2264"/>
                  <a:pt x="62367" y="2264"/>
                  <a:pt x="62367" y="2264"/>
                </a:cubicBezTo>
                <a:cubicBezTo>
                  <a:pt x="60514" y="2264"/>
                  <a:pt x="58662" y="2264"/>
                  <a:pt x="57221" y="2264"/>
                </a:cubicBezTo>
                <a:cubicBezTo>
                  <a:pt x="55780" y="2264"/>
                  <a:pt x="54133" y="2264"/>
                  <a:pt x="52692" y="2264"/>
                </a:cubicBezTo>
                <a:cubicBezTo>
                  <a:pt x="52487" y="2264"/>
                  <a:pt x="52487" y="2264"/>
                  <a:pt x="52487" y="2264"/>
                </a:cubicBezTo>
                <a:cubicBezTo>
                  <a:pt x="52692" y="11320"/>
                  <a:pt x="52692" y="20377"/>
                  <a:pt x="52692" y="29433"/>
                </a:cubicBezTo>
                <a:cubicBezTo>
                  <a:pt x="53310" y="29433"/>
                  <a:pt x="53310" y="29433"/>
                  <a:pt x="53310" y="29433"/>
                </a:cubicBezTo>
                <a:cubicBezTo>
                  <a:pt x="53310" y="20377"/>
                  <a:pt x="53310" y="15849"/>
                  <a:pt x="53310" y="15849"/>
                </a:cubicBezTo>
                <a:cubicBezTo>
                  <a:pt x="53516" y="13584"/>
                  <a:pt x="53516" y="13584"/>
                  <a:pt x="53516" y="13584"/>
                </a:cubicBezTo>
                <a:cubicBezTo>
                  <a:pt x="53516" y="13584"/>
                  <a:pt x="53722" y="13584"/>
                  <a:pt x="53927" y="13584"/>
                </a:cubicBezTo>
                <a:cubicBezTo>
                  <a:pt x="54545" y="13584"/>
                  <a:pt x="55162" y="13584"/>
                  <a:pt x="55780" y="13584"/>
                </a:cubicBezTo>
                <a:cubicBezTo>
                  <a:pt x="56192" y="13584"/>
                  <a:pt x="56397" y="13584"/>
                  <a:pt x="56397" y="13584"/>
                </a:cubicBezTo>
                <a:cubicBezTo>
                  <a:pt x="56397" y="13584"/>
                  <a:pt x="56397" y="24905"/>
                  <a:pt x="56397" y="47547"/>
                </a:cubicBezTo>
                <a:cubicBezTo>
                  <a:pt x="56397" y="58867"/>
                  <a:pt x="56397" y="70188"/>
                  <a:pt x="56397" y="79245"/>
                </a:cubicBezTo>
                <a:cubicBezTo>
                  <a:pt x="56397" y="95094"/>
                  <a:pt x="56192" y="104150"/>
                  <a:pt x="56192" y="106415"/>
                </a:cubicBezTo>
                <a:cubicBezTo>
                  <a:pt x="56192" y="108679"/>
                  <a:pt x="56192" y="108679"/>
                  <a:pt x="56192" y="108679"/>
                </a:cubicBezTo>
                <a:cubicBezTo>
                  <a:pt x="55986" y="110943"/>
                  <a:pt x="55986" y="110943"/>
                  <a:pt x="55780" y="110943"/>
                </a:cubicBezTo>
                <a:cubicBezTo>
                  <a:pt x="55574" y="110943"/>
                  <a:pt x="55162" y="110943"/>
                  <a:pt x="54957" y="110943"/>
                </a:cubicBezTo>
                <a:cubicBezTo>
                  <a:pt x="54957" y="117735"/>
                  <a:pt x="54957" y="117735"/>
                  <a:pt x="54957" y="117735"/>
                </a:cubicBezTo>
                <a:cubicBezTo>
                  <a:pt x="55574" y="117735"/>
                  <a:pt x="56397" y="117735"/>
                  <a:pt x="57632" y="117735"/>
                </a:cubicBezTo>
                <a:close/>
                <a:moveTo>
                  <a:pt x="63807" y="117735"/>
                </a:moveTo>
                <a:cubicBezTo>
                  <a:pt x="64219" y="117735"/>
                  <a:pt x="64837" y="117735"/>
                  <a:pt x="65454" y="117735"/>
                </a:cubicBezTo>
                <a:cubicBezTo>
                  <a:pt x="66277" y="117735"/>
                  <a:pt x="66895" y="117735"/>
                  <a:pt x="67307" y="117735"/>
                </a:cubicBezTo>
                <a:cubicBezTo>
                  <a:pt x="67307" y="110943"/>
                  <a:pt x="67307" y="110943"/>
                  <a:pt x="67307" y="110943"/>
                </a:cubicBezTo>
                <a:cubicBezTo>
                  <a:pt x="66689" y="110943"/>
                  <a:pt x="66483" y="110943"/>
                  <a:pt x="66277" y="108679"/>
                </a:cubicBezTo>
                <a:cubicBezTo>
                  <a:pt x="66277" y="108679"/>
                  <a:pt x="66072" y="108679"/>
                  <a:pt x="66072" y="106415"/>
                </a:cubicBezTo>
                <a:cubicBezTo>
                  <a:pt x="66072" y="106415"/>
                  <a:pt x="66277" y="104150"/>
                  <a:pt x="66277" y="104150"/>
                </a:cubicBezTo>
                <a:cubicBezTo>
                  <a:pt x="66277" y="99622"/>
                  <a:pt x="66483" y="95094"/>
                  <a:pt x="66483" y="92830"/>
                </a:cubicBezTo>
                <a:cubicBezTo>
                  <a:pt x="66895" y="83773"/>
                  <a:pt x="66895" y="83773"/>
                  <a:pt x="66895" y="83773"/>
                </a:cubicBezTo>
                <a:cubicBezTo>
                  <a:pt x="67512" y="83773"/>
                  <a:pt x="68130" y="83773"/>
                  <a:pt x="68747" y="83773"/>
                </a:cubicBezTo>
                <a:cubicBezTo>
                  <a:pt x="69571" y="83773"/>
                  <a:pt x="70188" y="83773"/>
                  <a:pt x="70806" y="83773"/>
                </a:cubicBezTo>
                <a:cubicBezTo>
                  <a:pt x="71217" y="97358"/>
                  <a:pt x="71217" y="97358"/>
                  <a:pt x="71217" y="97358"/>
                </a:cubicBezTo>
                <a:cubicBezTo>
                  <a:pt x="71423" y="101886"/>
                  <a:pt x="71629" y="106415"/>
                  <a:pt x="71629" y="106415"/>
                </a:cubicBezTo>
                <a:cubicBezTo>
                  <a:pt x="71629" y="108679"/>
                  <a:pt x="71629" y="108679"/>
                  <a:pt x="71423" y="110943"/>
                </a:cubicBezTo>
                <a:cubicBezTo>
                  <a:pt x="71423" y="110943"/>
                  <a:pt x="71012" y="110943"/>
                  <a:pt x="70394" y="110943"/>
                </a:cubicBezTo>
                <a:cubicBezTo>
                  <a:pt x="70394" y="117735"/>
                  <a:pt x="70394" y="117735"/>
                  <a:pt x="70394" y="117735"/>
                </a:cubicBezTo>
                <a:cubicBezTo>
                  <a:pt x="71217" y="117735"/>
                  <a:pt x="72041" y="117735"/>
                  <a:pt x="72864" y="117735"/>
                </a:cubicBezTo>
                <a:cubicBezTo>
                  <a:pt x="73687" y="117735"/>
                  <a:pt x="74511" y="117735"/>
                  <a:pt x="75334" y="117735"/>
                </a:cubicBezTo>
                <a:cubicBezTo>
                  <a:pt x="75334" y="110943"/>
                  <a:pt x="75334" y="110943"/>
                  <a:pt x="75334" y="110943"/>
                </a:cubicBezTo>
                <a:cubicBezTo>
                  <a:pt x="74716" y="110943"/>
                  <a:pt x="74305" y="110943"/>
                  <a:pt x="74305" y="108679"/>
                </a:cubicBezTo>
                <a:cubicBezTo>
                  <a:pt x="74099" y="108679"/>
                  <a:pt x="73893" y="101886"/>
                  <a:pt x="73481" y="90566"/>
                </a:cubicBezTo>
                <a:cubicBezTo>
                  <a:pt x="69982" y="2264"/>
                  <a:pt x="69982" y="2264"/>
                  <a:pt x="69982" y="2264"/>
                </a:cubicBezTo>
                <a:cubicBezTo>
                  <a:pt x="68953" y="2264"/>
                  <a:pt x="68953" y="2264"/>
                  <a:pt x="68953" y="2264"/>
                </a:cubicBezTo>
                <a:cubicBezTo>
                  <a:pt x="66277" y="72452"/>
                  <a:pt x="66277" y="72452"/>
                  <a:pt x="66277" y="72452"/>
                </a:cubicBezTo>
                <a:cubicBezTo>
                  <a:pt x="65866" y="86037"/>
                  <a:pt x="65454" y="95094"/>
                  <a:pt x="65042" y="104150"/>
                </a:cubicBezTo>
                <a:cubicBezTo>
                  <a:pt x="64837" y="106415"/>
                  <a:pt x="64837" y="108679"/>
                  <a:pt x="64837" y="108679"/>
                </a:cubicBezTo>
                <a:cubicBezTo>
                  <a:pt x="64631" y="110943"/>
                  <a:pt x="64425" y="110943"/>
                  <a:pt x="63807" y="110943"/>
                </a:cubicBezTo>
                <a:cubicBezTo>
                  <a:pt x="63807" y="117735"/>
                  <a:pt x="63807" y="117735"/>
                  <a:pt x="63807" y="117735"/>
                </a:cubicBezTo>
                <a:close/>
                <a:moveTo>
                  <a:pt x="70394" y="72452"/>
                </a:moveTo>
                <a:cubicBezTo>
                  <a:pt x="69982" y="72452"/>
                  <a:pt x="69365" y="72452"/>
                  <a:pt x="68747" y="72452"/>
                </a:cubicBezTo>
                <a:cubicBezTo>
                  <a:pt x="68130" y="72452"/>
                  <a:pt x="67718" y="72452"/>
                  <a:pt x="67307" y="72452"/>
                </a:cubicBezTo>
                <a:cubicBezTo>
                  <a:pt x="68747" y="29433"/>
                  <a:pt x="68747" y="29433"/>
                  <a:pt x="68747" y="29433"/>
                </a:cubicBezTo>
                <a:cubicBezTo>
                  <a:pt x="70394" y="72452"/>
                  <a:pt x="70394" y="72452"/>
                  <a:pt x="70394" y="72452"/>
                </a:cubicBezTo>
                <a:close/>
                <a:moveTo>
                  <a:pt x="81509" y="117735"/>
                </a:moveTo>
                <a:cubicBezTo>
                  <a:pt x="82332" y="117735"/>
                  <a:pt x="82950" y="117735"/>
                  <a:pt x="83773" y="117735"/>
                </a:cubicBezTo>
                <a:cubicBezTo>
                  <a:pt x="83773" y="110943"/>
                  <a:pt x="83773" y="110943"/>
                  <a:pt x="83773" y="110943"/>
                </a:cubicBezTo>
                <a:cubicBezTo>
                  <a:pt x="83156" y="110943"/>
                  <a:pt x="82744" y="110943"/>
                  <a:pt x="82538" y="110943"/>
                </a:cubicBezTo>
                <a:cubicBezTo>
                  <a:pt x="82538" y="108679"/>
                  <a:pt x="82332" y="106415"/>
                  <a:pt x="82332" y="104150"/>
                </a:cubicBezTo>
                <a:cubicBezTo>
                  <a:pt x="82332" y="99622"/>
                  <a:pt x="82332" y="90566"/>
                  <a:pt x="82332" y="72452"/>
                </a:cubicBezTo>
                <a:cubicBezTo>
                  <a:pt x="82332" y="18113"/>
                  <a:pt x="82332" y="18113"/>
                  <a:pt x="82332" y="18113"/>
                </a:cubicBezTo>
                <a:cubicBezTo>
                  <a:pt x="82332" y="15849"/>
                  <a:pt x="82332" y="13584"/>
                  <a:pt x="82538" y="13584"/>
                </a:cubicBezTo>
                <a:cubicBezTo>
                  <a:pt x="82538" y="13584"/>
                  <a:pt x="82538" y="13584"/>
                  <a:pt x="82538" y="13584"/>
                </a:cubicBezTo>
                <a:cubicBezTo>
                  <a:pt x="83773" y="13584"/>
                  <a:pt x="84596" y="13584"/>
                  <a:pt x="85008" y="13584"/>
                </a:cubicBezTo>
                <a:cubicBezTo>
                  <a:pt x="85214" y="13584"/>
                  <a:pt x="85214" y="13584"/>
                  <a:pt x="85214" y="15849"/>
                </a:cubicBezTo>
                <a:cubicBezTo>
                  <a:pt x="85214" y="15849"/>
                  <a:pt x="85420" y="20377"/>
                  <a:pt x="85420" y="29433"/>
                </a:cubicBezTo>
                <a:cubicBezTo>
                  <a:pt x="86037" y="29433"/>
                  <a:pt x="86037" y="29433"/>
                  <a:pt x="86037" y="29433"/>
                </a:cubicBezTo>
                <a:cubicBezTo>
                  <a:pt x="86037" y="20377"/>
                  <a:pt x="86037" y="11320"/>
                  <a:pt x="86243" y="4528"/>
                </a:cubicBezTo>
                <a:cubicBezTo>
                  <a:pt x="86243" y="2264"/>
                  <a:pt x="86243" y="2264"/>
                  <a:pt x="86243" y="2264"/>
                </a:cubicBezTo>
                <a:cubicBezTo>
                  <a:pt x="84391" y="2264"/>
                  <a:pt x="82538" y="2264"/>
                  <a:pt x="81097" y="2264"/>
                </a:cubicBezTo>
                <a:cubicBezTo>
                  <a:pt x="79656" y="2264"/>
                  <a:pt x="78010" y="2264"/>
                  <a:pt x="76569" y="2264"/>
                </a:cubicBezTo>
                <a:cubicBezTo>
                  <a:pt x="76363" y="2264"/>
                  <a:pt x="76363" y="2264"/>
                  <a:pt x="76363" y="2264"/>
                </a:cubicBezTo>
                <a:cubicBezTo>
                  <a:pt x="76569" y="11320"/>
                  <a:pt x="76569" y="20377"/>
                  <a:pt x="76569" y="29433"/>
                </a:cubicBezTo>
                <a:cubicBezTo>
                  <a:pt x="77186" y="29433"/>
                  <a:pt x="77186" y="29433"/>
                  <a:pt x="77186" y="29433"/>
                </a:cubicBezTo>
                <a:cubicBezTo>
                  <a:pt x="77186" y="20377"/>
                  <a:pt x="77186" y="15849"/>
                  <a:pt x="77186" y="15849"/>
                </a:cubicBezTo>
                <a:cubicBezTo>
                  <a:pt x="77392" y="13584"/>
                  <a:pt x="77392" y="13584"/>
                  <a:pt x="77392" y="13584"/>
                </a:cubicBezTo>
                <a:cubicBezTo>
                  <a:pt x="77392" y="13584"/>
                  <a:pt x="77598" y="13584"/>
                  <a:pt x="77804" y="13584"/>
                </a:cubicBezTo>
                <a:cubicBezTo>
                  <a:pt x="78421" y="13584"/>
                  <a:pt x="79039" y="13584"/>
                  <a:pt x="79656" y="13584"/>
                </a:cubicBezTo>
                <a:cubicBezTo>
                  <a:pt x="80068" y="13584"/>
                  <a:pt x="80274" y="13584"/>
                  <a:pt x="80274" y="13584"/>
                </a:cubicBezTo>
                <a:cubicBezTo>
                  <a:pt x="80274" y="13584"/>
                  <a:pt x="80274" y="24905"/>
                  <a:pt x="80274" y="47547"/>
                </a:cubicBezTo>
                <a:cubicBezTo>
                  <a:pt x="80274" y="58867"/>
                  <a:pt x="80274" y="70188"/>
                  <a:pt x="80274" y="79245"/>
                </a:cubicBezTo>
                <a:cubicBezTo>
                  <a:pt x="80274" y="95094"/>
                  <a:pt x="80068" y="104150"/>
                  <a:pt x="80068" y="106415"/>
                </a:cubicBezTo>
                <a:cubicBezTo>
                  <a:pt x="80068" y="108679"/>
                  <a:pt x="80068" y="108679"/>
                  <a:pt x="80068" y="108679"/>
                </a:cubicBezTo>
                <a:cubicBezTo>
                  <a:pt x="79862" y="110943"/>
                  <a:pt x="79862" y="110943"/>
                  <a:pt x="79656" y="110943"/>
                </a:cubicBezTo>
                <a:cubicBezTo>
                  <a:pt x="79451" y="110943"/>
                  <a:pt x="79039" y="110943"/>
                  <a:pt x="78833" y="110943"/>
                </a:cubicBezTo>
                <a:cubicBezTo>
                  <a:pt x="78833" y="117735"/>
                  <a:pt x="78833" y="117735"/>
                  <a:pt x="78833" y="117735"/>
                </a:cubicBezTo>
                <a:cubicBezTo>
                  <a:pt x="79451" y="117735"/>
                  <a:pt x="80274" y="117735"/>
                  <a:pt x="81509" y="117735"/>
                </a:cubicBezTo>
                <a:close/>
                <a:moveTo>
                  <a:pt x="90360" y="117735"/>
                </a:moveTo>
                <a:cubicBezTo>
                  <a:pt x="90771" y="117735"/>
                  <a:pt x="91183" y="117735"/>
                  <a:pt x="91801" y="117735"/>
                </a:cubicBezTo>
                <a:cubicBezTo>
                  <a:pt x="92624" y="117735"/>
                  <a:pt x="92624" y="117735"/>
                  <a:pt x="92624" y="117735"/>
                </a:cubicBezTo>
                <a:cubicBezTo>
                  <a:pt x="92624" y="110943"/>
                  <a:pt x="92624" y="110943"/>
                  <a:pt x="92624" y="110943"/>
                </a:cubicBezTo>
                <a:cubicBezTo>
                  <a:pt x="92212" y="110943"/>
                  <a:pt x="91801" y="110943"/>
                  <a:pt x="91595" y="110943"/>
                </a:cubicBezTo>
                <a:cubicBezTo>
                  <a:pt x="91595" y="110943"/>
                  <a:pt x="91595" y="108679"/>
                  <a:pt x="91595" y="108679"/>
                </a:cubicBezTo>
                <a:cubicBezTo>
                  <a:pt x="91389" y="106415"/>
                  <a:pt x="91389" y="101886"/>
                  <a:pt x="91389" y="92830"/>
                </a:cubicBezTo>
                <a:cubicBezTo>
                  <a:pt x="91389" y="86037"/>
                  <a:pt x="91389" y="70188"/>
                  <a:pt x="91389" y="47547"/>
                </a:cubicBezTo>
                <a:cubicBezTo>
                  <a:pt x="91389" y="31698"/>
                  <a:pt x="91389" y="20377"/>
                  <a:pt x="91389" y="15849"/>
                </a:cubicBezTo>
                <a:cubicBezTo>
                  <a:pt x="91389" y="13584"/>
                  <a:pt x="91595" y="11320"/>
                  <a:pt x="91595" y="11320"/>
                </a:cubicBezTo>
                <a:cubicBezTo>
                  <a:pt x="91595" y="9056"/>
                  <a:pt x="92006" y="9056"/>
                  <a:pt x="92624" y="9056"/>
                </a:cubicBezTo>
                <a:cubicBezTo>
                  <a:pt x="92624" y="2264"/>
                  <a:pt x="92624" y="2264"/>
                  <a:pt x="92624" y="2264"/>
                </a:cubicBezTo>
                <a:cubicBezTo>
                  <a:pt x="92006" y="2264"/>
                  <a:pt x="91183" y="2264"/>
                  <a:pt x="90154" y="2264"/>
                </a:cubicBezTo>
                <a:cubicBezTo>
                  <a:pt x="89536" y="2264"/>
                  <a:pt x="88919" y="2264"/>
                  <a:pt x="87890" y="2264"/>
                </a:cubicBezTo>
                <a:cubicBezTo>
                  <a:pt x="87890" y="9056"/>
                  <a:pt x="87890" y="9056"/>
                  <a:pt x="87890" y="9056"/>
                </a:cubicBezTo>
                <a:cubicBezTo>
                  <a:pt x="88507" y="9056"/>
                  <a:pt x="88919" y="9056"/>
                  <a:pt x="88919" y="11320"/>
                </a:cubicBezTo>
                <a:cubicBezTo>
                  <a:pt x="89125" y="11320"/>
                  <a:pt x="89125" y="11320"/>
                  <a:pt x="89125" y="13584"/>
                </a:cubicBezTo>
                <a:cubicBezTo>
                  <a:pt x="89125" y="13584"/>
                  <a:pt x="89125" y="18113"/>
                  <a:pt x="89125" y="29433"/>
                </a:cubicBezTo>
                <a:cubicBezTo>
                  <a:pt x="89125" y="43018"/>
                  <a:pt x="89125" y="54339"/>
                  <a:pt x="89125" y="63396"/>
                </a:cubicBezTo>
                <a:cubicBezTo>
                  <a:pt x="89125" y="81509"/>
                  <a:pt x="89125" y="95094"/>
                  <a:pt x="89125" y="104150"/>
                </a:cubicBezTo>
                <a:cubicBezTo>
                  <a:pt x="89125" y="106415"/>
                  <a:pt x="89125" y="108679"/>
                  <a:pt x="88919" y="110943"/>
                </a:cubicBezTo>
                <a:cubicBezTo>
                  <a:pt x="88919" y="110943"/>
                  <a:pt x="88507" y="110943"/>
                  <a:pt x="87890" y="110943"/>
                </a:cubicBezTo>
                <a:cubicBezTo>
                  <a:pt x="87890" y="117735"/>
                  <a:pt x="87890" y="117735"/>
                  <a:pt x="87890" y="117735"/>
                </a:cubicBezTo>
                <a:cubicBezTo>
                  <a:pt x="90360" y="117735"/>
                  <a:pt x="90360" y="117735"/>
                  <a:pt x="90360" y="117735"/>
                </a:cubicBezTo>
                <a:close/>
                <a:moveTo>
                  <a:pt x="103533" y="113207"/>
                </a:moveTo>
                <a:cubicBezTo>
                  <a:pt x="104356" y="106415"/>
                  <a:pt x="105180" y="99622"/>
                  <a:pt x="105591" y="90566"/>
                </a:cubicBezTo>
                <a:cubicBezTo>
                  <a:pt x="106003" y="81509"/>
                  <a:pt x="106209" y="70188"/>
                  <a:pt x="106209" y="56603"/>
                </a:cubicBezTo>
                <a:cubicBezTo>
                  <a:pt x="106209" y="45283"/>
                  <a:pt x="106003" y="33962"/>
                  <a:pt x="105591" y="27169"/>
                </a:cubicBezTo>
                <a:cubicBezTo>
                  <a:pt x="105180" y="18113"/>
                  <a:pt x="104562" y="11320"/>
                  <a:pt x="103739" y="6792"/>
                </a:cubicBezTo>
                <a:cubicBezTo>
                  <a:pt x="102915" y="2264"/>
                  <a:pt x="101886" y="0"/>
                  <a:pt x="100651" y="0"/>
                </a:cubicBezTo>
                <a:cubicBezTo>
                  <a:pt x="99210" y="0"/>
                  <a:pt x="98181" y="2264"/>
                  <a:pt x="97358" y="6792"/>
                </a:cubicBezTo>
                <a:cubicBezTo>
                  <a:pt x="96535" y="13584"/>
                  <a:pt x="95917" y="20377"/>
                  <a:pt x="95300" y="29433"/>
                </a:cubicBezTo>
                <a:cubicBezTo>
                  <a:pt x="94888" y="38490"/>
                  <a:pt x="94682" y="47547"/>
                  <a:pt x="94682" y="61132"/>
                </a:cubicBezTo>
                <a:cubicBezTo>
                  <a:pt x="94682" y="79245"/>
                  <a:pt x="95094" y="95094"/>
                  <a:pt x="96123" y="104150"/>
                </a:cubicBezTo>
                <a:cubicBezTo>
                  <a:pt x="97152" y="115471"/>
                  <a:pt x="98593" y="120000"/>
                  <a:pt x="100445" y="120000"/>
                </a:cubicBezTo>
                <a:cubicBezTo>
                  <a:pt x="101680" y="120000"/>
                  <a:pt x="102710" y="117735"/>
                  <a:pt x="103533" y="113207"/>
                </a:cubicBezTo>
                <a:close/>
                <a:moveTo>
                  <a:pt x="98799" y="106415"/>
                </a:moveTo>
                <a:cubicBezTo>
                  <a:pt x="98181" y="101886"/>
                  <a:pt x="97770" y="97358"/>
                  <a:pt x="97358" y="88301"/>
                </a:cubicBezTo>
                <a:cubicBezTo>
                  <a:pt x="97152" y="79245"/>
                  <a:pt x="96946" y="70188"/>
                  <a:pt x="96946" y="58867"/>
                </a:cubicBezTo>
                <a:cubicBezTo>
                  <a:pt x="96946" y="40754"/>
                  <a:pt x="97358" y="29433"/>
                  <a:pt x="97770" y="20377"/>
                </a:cubicBezTo>
                <a:cubicBezTo>
                  <a:pt x="98387" y="13584"/>
                  <a:pt x="99210" y="9056"/>
                  <a:pt x="100445" y="9056"/>
                </a:cubicBezTo>
                <a:cubicBezTo>
                  <a:pt x="101475" y="9056"/>
                  <a:pt x="102298" y="13584"/>
                  <a:pt x="102915" y="20377"/>
                </a:cubicBezTo>
                <a:cubicBezTo>
                  <a:pt x="103739" y="29433"/>
                  <a:pt x="103945" y="43018"/>
                  <a:pt x="103945" y="61132"/>
                </a:cubicBezTo>
                <a:cubicBezTo>
                  <a:pt x="103945" y="79245"/>
                  <a:pt x="103739" y="90566"/>
                  <a:pt x="103121" y="99622"/>
                </a:cubicBezTo>
                <a:cubicBezTo>
                  <a:pt x="102504" y="106415"/>
                  <a:pt x="101680" y="110943"/>
                  <a:pt x="100651" y="110943"/>
                </a:cubicBezTo>
                <a:cubicBezTo>
                  <a:pt x="99828" y="110943"/>
                  <a:pt x="99210" y="108679"/>
                  <a:pt x="98799" y="106415"/>
                </a:cubicBezTo>
                <a:close/>
                <a:moveTo>
                  <a:pt x="110120" y="117735"/>
                </a:moveTo>
                <a:cubicBezTo>
                  <a:pt x="110325" y="117735"/>
                  <a:pt x="110943" y="117735"/>
                  <a:pt x="111766" y="117735"/>
                </a:cubicBezTo>
                <a:cubicBezTo>
                  <a:pt x="111766" y="110943"/>
                  <a:pt x="111766" y="110943"/>
                  <a:pt x="111766" y="110943"/>
                </a:cubicBezTo>
                <a:cubicBezTo>
                  <a:pt x="111149" y="110943"/>
                  <a:pt x="110737" y="110943"/>
                  <a:pt x="110737" y="110943"/>
                </a:cubicBezTo>
                <a:cubicBezTo>
                  <a:pt x="110531" y="108679"/>
                  <a:pt x="110531" y="108679"/>
                  <a:pt x="110531" y="108679"/>
                </a:cubicBezTo>
                <a:cubicBezTo>
                  <a:pt x="110531" y="106415"/>
                  <a:pt x="110531" y="101886"/>
                  <a:pt x="110531" y="92830"/>
                </a:cubicBezTo>
                <a:cubicBezTo>
                  <a:pt x="110531" y="81509"/>
                  <a:pt x="110531" y="70188"/>
                  <a:pt x="110531" y="61132"/>
                </a:cubicBezTo>
                <a:cubicBezTo>
                  <a:pt x="110531" y="29433"/>
                  <a:pt x="110531" y="29433"/>
                  <a:pt x="110531" y="29433"/>
                </a:cubicBezTo>
                <a:cubicBezTo>
                  <a:pt x="110943" y="36226"/>
                  <a:pt x="111766" y="47547"/>
                  <a:pt x="112795" y="58867"/>
                </a:cubicBezTo>
                <a:cubicBezTo>
                  <a:pt x="114442" y="83773"/>
                  <a:pt x="116089" y="101886"/>
                  <a:pt x="117324" y="117735"/>
                </a:cubicBezTo>
                <a:cubicBezTo>
                  <a:pt x="117735" y="120000"/>
                  <a:pt x="118147" y="120000"/>
                  <a:pt x="118765" y="120000"/>
                </a:cubicBezTo>
                <a:cubicBezTo>
                  <a:pt x="118765" y="120000"/>
                  <a:pt x="118765" y="120000"/>
                  <a:pt x="118765" y="120000"/>
                </a:cubicBezTo>
                <a:cubicBezTo>
                  <a:pt x="118765" y="110943"/>
                  <a:pt x="118765" y="101886"/>
                  <a:pt x="118765" y="92830"/>
                </a:cubicBezTo>
                <a:cubicBezTo>
                  <a:pt x="118765" y="58867"/>
                  <a:pt x="118765" y="58867"/>
                  <a:pt x="118765" y="58867"/>
                </a:cubicBezTo>
                <a:cubicBezTo>
                  <a:pt x="118765" y="27169"/>
                  <a:pt x="118765" y="27169"/>
                  <a:pt x="118765" y="27169"/>
                </a:cubicBezTo>
                <a:cubicBezTo>
                  <a:pt x="118765" y="18113"/>
                  <a:pt x="118765" y="13584"/>
                  <a:pt x="118765" y="13584"/>
                </a:cubicBezTo>
                <a:cubicBezTo>
                  <a:pt x="118970" y="11320"/>
                  <a:pt x="118970" y="11320"/>
                  <a:pt x="118970" y="11320"/>
                </a:cubicBezTo>
                <a:cubicBezTo>
                  <a:pt x="119176" y="11320"/>
                  <a:pt x="119176" y="11320"/>
                  <a:pt x="119176" y="11320"/>
                </a:cubicBezTo>
                <a:cubicBezTo>
                  <a:pt x="119176" y="9056"/>
                  <a:pt x="119588" y="9056"/>
                  <a:pt x="120000" y="9056"/>
                </a:cubicBezTo>
                <a:cubicBezTo>
                  <a:pt x="120000" y="2264"/>
                  <a:pt x="120000" y="2264"/>
                  <a:pt x="120000" y="2264"/>
                </a:cubicBezTo>
                <a:cubicBezTo>
                  <a:pt x="119588" y="2264"/>
                  <a:pt x="118765" y="2264"/>
                  <a:pt x="118147" y="2264"/>
                </a:cubicBezTo>
                <a:cubicBezTo>
                  <a:pt x="117530" y="2264"/>
                  <a:pt x="116912" y="2264"/>
                  <a:pt x="116500" y="2264"/>
                </a:cubicBezTo>
                <a:cubicBezTo>
                  <a:pt x="116500" y="9056"/>
                  <a:pt x="116500" y="9056"/>
                  <a:pt x="116500" y="9056"/>
                </a:cubicBezTo>
                <a:cubicBezTo>
                  <a:pt x="117118" y="9056"/>
                  <a:pt x="117324" y="9056"/>
                  <a:pt x="117530" y="9056"/>
                </a:cubicBezTo>
                <a:cubicBezTo>
                  <a:pt x="117530" y="11320"/>
                  <a:pt x="117735" y="11320"/>
                  <a:pt x="117735" y="11320"/>
                </a:cubicBezTo>
                <a:cubicBezTo>
                  <a:pt x="117735" y="13584"/>
                  <a:pt x="117735" y="15849"/>
                  <a:pt x="117735" y="20377"/>
                </a:cubicBezTo>
                <a:cubicBezTo>
                  <a:pt x="117735" y="29433"/>
                  <a:pt x="117735" y="40754"/>
                  <a:pt x="117735" y="54339"/>
                </a:cubicBezTo>
                <a:cubicBezTo>
                  <a:pt x="117735" y="86037"/>
                  <a:pt x="117735" y="86037"/>
                  <a:pt x="117735" y="86037"/>
                </a:cubicBezTo>
                <a:cubicBezTo>
                  <a:pt x="117118" y="79245"/>
                  <a:pt x="116295" y="67924"/>
                  <a:pt x="115265" y="54339"/>
                </a:cubicBezTo>
                <a:cubicBezTo>
                  <a:pt x="113825" y="36226"/>
                  <a:pt x="112590" y="18113"/>
                  <a:pt x="111355" y="2264"/>
                </a:cubicBezTo>
                <a:cubicBezTo>
                  <a:pt x="110943" y="2264"/>
                  <a:pt x="110325" y="2264"/>
                  <a:pt x="109914" y="2264"/>
                </a:cubicBezTo>
                <a:cubicBezTo>
                  <a:pt x="109502" y="2264"/>
                  <a:pt x="109090" y="2264"/>
                  <a:pt x="108267" y="2264"/>
                </a:cubicBezTo>
                <a:cubicBezTo>
                  <a:pt x="108267" y="9056"/>
                  <a:pt x="108267" y="9056"/>
                  <a:pt x="108267" y="9056"/>
                </a:cubicBezTo>
                <a:cubicBezTo>
                  <a:pt x="108885" y="9056"/>
                  <a:pt x="109296" y="9056"/>
                  <a:pt x="109296" y="11320"/>
                </a:cubicBezTo>
                <a:cubicBezTo>
                  <a:pt x="109502" y="11320"/>
                  <a:pt x="109502" y="11320"/>
                  <a:pt x="109502" y="13584"/>
                </a:cubicBezTo>
                <a:cubicBezTo>
                  <a:pt x="109502" y="13584"/>
                  <a:pt x="109502" y="20377"/>
                  <a:pt x="109502" y="29433"/>
                </a:cubicBezTo>
                <a:cubicBezTo>
                  <a:pt x="109502" y="63396"/>
                  <a:pt x="109502" y="63396"/>
                  <a:pt x="109502" y="63396"/>
                </a:cubicBezTo>
                <a:cubicBezTo>
                  <a:pt x="109502" y="70188"/>
                  <a:pt x="109502" y="81509"/>
                  <a:pt x="109502" y="95094"/>
                </a:cubicBezTo>
                <a:cubicBezTo>
                  <a:pt x="109502" y="101886"/>
                  <a:pt x="109502" y="106415"/>
                  <a:pt x="109502" y="108679"/>
                </a:cubicBezTo>
                <a:cubicBezTo>
                  <a:pt x="109502" y="108679"/>
                  <a:pt x="109296" y="110943"/>
                  <a:pt x="109296" y="110943"/>
                </a:cubicBezTo>
                <a:cubicBezTo>
                  <a:pt x="109090" y="110943"/>
                  <a:pt x="108885" y="110943"/>
                  <a:pt x="108267" y="110943"/>
                </a:cubicBezTo>
                <a:cubicBezTo>
                  <a:pt x="108267" y="117735"/>
                  <a:pt x="108267" y="117735"/>
                  <a:pt x="108267" y="117735"/>
                </a:cubicBezTo>
                <a:cubicBezTo>
                  <a:pt x="109090" y="117735"/>
                  <a:pt x="109708" y="117735"/>
                  <a:pt x="110120" y="117735"/>
                </a:cubicBezTo>
                <a:close/>
              </a:path>
            </a:pathLst>
          </a:custGeom>
          <a:solidFill>
            <a:srgbClr val="FFA63F"/>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24" name="Shape 24"/>
          <p:cNvSpPr/>
          <p:nvPr/>
        </p:nvSpPr>
        <p:spPr>
          <a:xfrm>
            <a:off x="8295651" y="5179843"/>
            <a:ext cx="0" cy="0"/>
          </a:xfrm>
          <a:custGeom>
            <a:pathLst>
              <a:path extrusionOk="0" h="120000" w="120000">
                <a:moveTo>
                  <a:pt x="88571" y="79500"/>
                </a:moveTo>
                <a:cubicBezTo>
                  <a:pt x="90000" y="81000"/>
                  <a:pt x="90000" y="85500"/>
                  <a:pt x="90000" y="93000"/>
                </a:cubicBezTo>
                <a:cubicBezTo>
                  <a:pt x="90000" y="97500"/>
                  <a:pt x="90000" y="100500"/>
                  <a:pt x="88571" y="105000"/>
                </a:cubicBezTo>
                <a:cubicBezTo>
                  <a:pt x="81428" y="109500"/>
                  <a:pt x="74285" y="111000"/>
                  <a:pt x="68571" y="111000"/>
                </a:cubicBezTo>
                <a:cubicBezTo>
                  <a:pt x="55714" y="111000"/>
                  <a:pt x="45714" y="105000"/>
                  <a:pt x="37142" y="96000"/>
                </a:cubicBezTo>
                <a:cubicBezTo>
                  <a:pt x="28571" y="85500"/>
                  <a:pt x="24285" y="73500"/>
                  <a:pt x="24285" y="57000"/>
                </a:cubicBezTo>
                <a:cubicBezTo>
                  <a:pt x="24285" y="42000"/>
                  <a:pt x="28571" y="31500"/>
                  <a:pt x="37142" y="22500"/>
                </a:cubicBezTo>
                <a:cubicBezTo>
                  <a:pt x="44285" y="13500"/>
                  <a:pt x="55714" y="9000"/>
                  <a:pt x="68571" y="9000"/>
                </a:cubicBezTo>
                <a:cubicBezTo>
                  <a:pt x="75714" y="9000"/>
                  <a:pt x="82857" y="10500"/>
                  <a:pt x="87142" y="12000"/>
                </a:cubicBezTo>
                <a:cubicBezTo>
                  <a:pt x="92857" y="15000"/>
                  <a:pt x="97142" y="18000"/>
                  <a:pt x="100000" y="21000"/>
                </a:cubicBezTo>
                <a:cubicBezTo>
                  <a:pt x="101428" y="25500"/>
                  <a:pt x="101428" y="30000"/>
                  <a:pt x="101428" y="36000"/>
                </a:cubicBezTo>
                <a:cubicBezTo>
                  <a:pt x="108571" y="36000"/>
                  <a:pt x="108571" y="36000"/>
                  <a:pt x="108571" y="36000"/>
                </a:cubicBezTo>
                <a:cubicBezTo>
                  <a:pt x="108571" y="25500"/>
                  <a:pt x="110000" y="16500"/>
                  <a:pt x="111428" y="9000"/>
                </a:cubicBezTo>
                <a:cubicBezTo>
                  <a:pt x="110000" y="7500"/>
                  <a:pt x="110000" y="7500"/>
                  <a:pt x="110000" y="7500"/>
                </a:cubicBezTo>
                <a:cubicBezTo>
                  <a:pt x="104285" y="6000"/>
                  <a:pt x="97142" y="3000"/>
                  <a:pt x="90000" y="3000"/>
                </a:cubicBezTo>
                <a:cubicBezTo>
                  <a:pt x="82857" y="1500"/>
                  <a:pt x="75714" y="0"/>
                  <a:pt x="68571" y="0"/>
                </a:cubicBezTo>
                <a:cubicBezTo>
                  <a:pt x="47142" y="0"/>
                  <a:pt x="30000" y="6000"/>
                  <a:pt x="18571" y="16500"/>
                </a:cubicBezTo>
                <a:cubicBezTo>
                  <a:pt x="7142" y="27000"/>
                  <a:pt x="0" y="42000"/>
                  <a:pt x="0" y="60000"/>
                </a:cubicBezTo>
                <a:cubicBezTo>
                  <a:pt x="0" y="78000"/>
                  <a:pt x="5714" y="91500"/>
                  <a:pt x="17142" y="103500"/>
                </a:cubicBezTo>
                <a:cubicBezTo>
                  <a:pt x="28571" y="114000"/>
                  <a:pt x="45714" y="120000"/>
                  <a:pt x="65714" y="120000"/>
                </a:cubicBezTo>
                <a:cubicBezTo>
                  <a:pt x="72857" y="120000"/>
                  <a:pt x="80000" y="118500"/>
                  <a:pt x="87142" y="117000"/>
                </a:cubicBezTo>
                <a:cubicBezTo>
                  <a:pt x="94285" y="115500"/>
                  <a:pt x="102857" y="114000"/>
                  <a:pt x="112857" y="109500"/>
                </a:cubicBezTo>
                <a:cubicBezTo>
                  <a:pt x="112857" y="100500"/>
                  <a:pt x="111428" y="96000"/>
                  <a:pt x="111428" y="93000"/>
                </a:cubicBezTo>
                <a:cubicBezTo>
                  <a:pt x="111428" y="88500"/>
                  <a:pt x="112857" y="84000"/>
                  <a:pt x="112857" y="78000"/>
                </a:cubicBezTo>
                <a:cubicBezTo>
                  <a:pt x="115714" y="78000"/>
                  <a:pt x="117142" y="76500"/>
                  <a:pt x="120000" y="76500"/>
                </a:cubicBezTo>
                <a:cubicBezTo>
                  <a:pt x="120000" y="70500"/>
                  <a:pt x="120000" y="70500"/>
                  <a:pt x="120000" y="70500"/>
                </a:cubicBezTo>
                <a:cubicBezTo>
                  <a:pt x="111428" y="70500"/>
                  <a:pt x="104285" y="70500"/>
                  <a:pt x="97142" y="70500"/>
                </a:cubicBezTo>
                <a:cubicBezTo>
                  <a:pt x="90000" y="70500"/>
                  <a:pt x="81428" y="70500"/>
                  <a:pt x="71428" y="70500"/>
                </a:cubicBezTo>
                <a:cubicBezTo>
                  <a:pt x="71428" y="76500"/>
                  <a:pt x="71428" y="76500"/>
                  <a:pt x="71428" y="76500"/>
                </a:cubicBezTo>
                <a:cubicBezTo>
                  <a:pt x="81428" y="78000"/>
                  <a:pt x="87142" y="78000"/>
                  <a:pt x="88571" y="79500"/>
                </a:cubicBezTo>
                <a:close/>
              </a:path>
            </a:pathLst>
          </a:custGeom>
          <a:solidFill>
            <a:srgbClr val="FFA63F"/>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25" name="Shape 25"/>
          <p:cNvSpPr/>
          <p:nvPr/>
        </p:nvSpPr>
        <p:spPr>
          <a:xfrm>
            <a:off x="8396962" y="5212213"/>
            <a:ext cx="241218" cy="0"/>
          </a:xfrm>
          <a:custGeom>
            <a:pathLst>
              <a:path extrusionOk="0" h="120000" w="120000">
                <a:moveTo>
                  <a:pt x="6288" y="117735"/>
                </a:moveTo>
                <a:cubicBezTo>
                  <a:pt x="7860" y="117735"/>
                  <a:pt x="9956" y="117735"/>
                  <a:pt x="12576" y="117735"/>
                </a:cubicBezTo>
                <a:cubicBezTo>
                  <a:pt x="12576" y="110943"/>
                  <a:pt x="12576" y="110943"/>
                  <a:pt x="12576" y="110943"/>
                </a:cubicBezTo>
                <a:cubicBezTo>
                  <a:pt x="11004" y="110943"/>
                  <a:pt x="9956" y="110943"/>
                  <a:pt x="9956" y="110943"/>
                </a:cubicBezTo>
                <a:cubicBezTo>
                  <a:pt x="9432" y="108679"/>
                  <a:pt x="9432" y="108679"/>
                  <a:pt x="9432" y="108679"/>
                </a:cubicBezTo>
                <a:cubicBezTo>
                  <a:pt x="9432" y="106415"/>
                  <a:pt x="8908" y="101886"/>
                  <a:pt x="8908" y="95094"/>
                </a:cubicBezTo>
                <a:cubicBezTo>
                  <a:pt x="8908" y="83773"/>
                  <a:pt x="8908" y="74716"/>
                  <a:pt x="8908" y="67924"/>
                </a:cubicBezTo>
                <a:cubicBezTo>
                  <a:pt x="8908" y="36226"/>
                  <a:pt x="8908" y="36226"/>
                  <a:pt x="8908" y="36226"/>
                </a:cubicBezTo>
                <a:cubicBezTo>
                  <a:pt x="8908" y="11320"/>
                  <a:pt x="8908" y="11320"/>
                  <a:pt x="8908" y="11320"/>
                </a:cubicBezTo>
                <a:cubicBezTo>
                  <a:pt x="9956" y="11320"/>
                  <a:pt x="11004" y="11320"/>
                  <a:pt x="11528" y="11320"/>
                </a:cubicBezTo>
                <a:cubicBezTo>
                  <a:pt x="13100" y="11320"/>
                  <a:pt x="14672" y="13584"/>
                  <a:pt x="15720" y="15849"/>
                </a:cubicBezTo>
                <a:cubicBezTo>
                  <a:pt x="16768" y="20377"/>
                  <a:pt x="16768" y="24905"/>
                  <a:pt x="16768" y="31698"/>
                </a:cubicBezTo>
                <a:cubicBezTo>
                  <a:pt x="16768" y="40754"/>
                  <a:pt x="16244" y="45283"/>
                  <a:pt x="15196" y="49811"/>
                </a:cubicBezTo>
                <a:cubicBezTo>
                  <a:pt x="14148" y="54339"/>
                  <a:pt x="13100" y="56603"/>
                  <a:pt x="11528" y="56603"/>
                </a:cubicBezTo>
                <a:cubicBezTo>
                  <a:pt x="11528" y="56603"/>
                  <a:pt x="11004" y="56603"/>
                  <a:pt x="10480" y="56603"/>
                </a:cubicBezTo>
                <a:cubicBezTo>
                  <a:pt x="10480" y="56603"/>
                  <a:pt x="10480" y="58867"/>
                  <a:pt x="10480" y="58867"/>
                </a:cubicBezTo>
                <a:cubicBezTo>
                  <a:pt x="14148" y="86037"/>
                  <a:pt x="14148" y="86037"/>
                  <a:pt x="14148" y="86037"/>
                </a:cubicBezTo>
                <a:cubicBezTo>
                  <a:pt x="16244" y="99622"/>
                  <a:pt x="18340" y="110943"/>
                  <a:pt x="19388" y="117735"/>
                </a:cubicBezTo>
                <a:cubicBezTo>
                  <a:pt x="20436" y="117735"/>
                  <a:pt x="22532" y="117735"/>
                  <a:pt x="25676" y="117735"/>
                </a:cubicBezTo>
                <a:cubicBezTo>
                  <a:pt x="26724" y="117735"/>
                  <a:pt x="26724" y="117735"/>
                  <a:pt x="26724" y="117735"/>
                </a:cubicBezTo>
                <a:cubicBezTo>
                  <a:pt x="26724" y="110943"/>
                  <a:pt x="26724" y="110943"/>
                  <a:pt x="26724" y="110943"/>
                </a:cubicBezTo>
                <a:cubicBezTo>
                  <a:pt x="26200" y="110943"/>
                  <a:pt x="25676" y="110943"/>
                  <a:pt x="25152" y="110943"/>
                </a:cubicBezTo>
                <a:cubicBezTo>
                  <a:pt x="25152" y="110943"/>
                  <a:pt x="24628" y="108679"/>
                  <a:pt x="24104" y="104150"/>
                </a:cubicBezTo>
                <a:cubicBezTo>
                  <a:pt x="20436" y="83773"/>
                  <a:pt x="20436" y="83773"/>
                  <a:pt x="20436" y="83773"/>
                </a:cubicBezTo>
                <a:cubicBezTo>
                  <a:pt x="16768" y="56603"/>
                  <a:pt x="16768" y="56603"/>
                  <a:pt x="16768" y="56603"/>
                </a:cubicBezTo>
                <a:cubicBezTo>
                  <a:pt x="18864" y="54339"/>
                  <a:pt x="20436" y="49811"/>
                  <a:pt x="21484" y="43018"/>
                </a:cubicBezTo>
                <a:cubicBezTo>
                  <a:pt x="22008" y="38490"/>
                  <a:pt x="22532" y="33962"/>
                  <a:pt x="22532" y="27169"/>
                </a:cubicBezTo>
                <a:cubicBezTo>
                  <a:pt x="22532" y="20377"/>
                  <a:pt x="22532" y="15849"/>
                  <a:pt x="21484" y="13584"/>
                </a:cubicBezTo>
                <a:cubicBezTo>
                  <a:pt x="20960" y="9056"/>
                  <a:pt x="20436" y="6792"/>
                  <a:pt x="19388" y="4528"/>
                </a:cubicBezTo>
                <a:cubicBezTo>
                  <a:pt x="18340" y="2264"/>
                  <a:pt x="16768" y="2264"/>
                  <a:pt x="14672" y="2264"/>
                </a:cubicBezTo>
                <a:cubicBezTo>
                  <a:pt x="5240" y="2264"/>
                  <a:pt x="5240" y="2264"/>
                  <a:pt x="5240" y="2264"/>
                </a:cubicBezTo>
                <a:cubicBezTo>
                  <a:pt x="4716" y="2264"/>
                  <a:pt x="2620" y="2264"/>
                  <a:pt x="0" y="2264"/>
                </a:cubicBezTo>
                <a:cubicBezTo>
                  <a:pt x="0" y="9056"/>
                  <a:pt x="0" y="9056"/>
                  <a:pt x="0" y="9056"/>
                </a:cubicBezTo>
                <a:cubicBezTo>
                  <a:pt x="1572" y="9056"/>
                  <a:pt x="2620" y="9056"/>
                  <a:pt x="2620" y="11320"/>
                </a:cubicBezTo>
                <a:cubicBezTo>
                  <a:pt x="3144" y="11320"/>
                  <a:pt x="3144" y="11320"/>
                  <a:pt x="3144" y="11320"/>
                </a:cubicBezTo>
                <a:cubicBezTo>
                  <a:pt x="3144" y="15849"/>
                  <a:pt x="3144" y="20377"/>
                  <a:pt x="3144" y="31698"/>
                </a:cubicBezTo>
                <a:cubicBezTo>
                  <a:pt x="3144" y="45283"/>
                  <a:pt x="3144" y="58867"/>
                  <a:pt x="3144" y="67924"/>
                </a:cubicBezTo>
                <a:cubicBezTo>
                  <a:pt x="3144" y="74716"/>
                  <a:pt x="3144" y="83773"/>
                  <a:pt x="3144" y="95094"/>
                </a:cubicBezTo>
                <a:cubicBezTo>
                  <a:pt x="3144" y="101886"/>
                  <a:pt x="3144" y="106415"/>
                  <a:pt x="3144" y="108679"/>
                </a:cubicBezTo>
                <a:cubicBezTo>
                  <a:pt x="2620" y="110943"/>
                  <a:pt x="2620" y="110943"/>
                  <a:pt x="2620" y="110943"/>
                </a:cubicBezTo>
                <a:cubicBezTo>
                  <a:pt x="2620" y="110943"/>
                  <a:pt x="1572" y="110943"/>
                  <a:pt x="0" y="110943"/>
                </a:cubicBezTo>
                <a:cubicBezTo>
                  <a:pt x="0" y="117735"/>
                  <a:pt x="0" y="117735"/>
                  <a:pt x="0" y="117735"/>
                </a:cubicBezTo>
                <a:cubicBezTo>
                  <a:pt x="2096" y="117735"/>
                  <a:pt x="4192" y="117735"/>
                  <a:pt x="6288" y="117735"/>
                </a:cubicBezTo>
                <a:close/>
                <a:moveTo>
                  <a:pt x="53449" y="113207"/>
                </a:moveTo>
                <a:cubicBezTo>
                  <a:pt x="55545" y="106415"/>
                  <a:pt x="57117" y="99622"/>
                  <a:pt x="58689" y="90566"/>
                </a:cubicBezTo>
                <a:cubicBezTo>
                  <a:pt x="59737" y="81509"/>
                  <a:pt x="60262" y="70188"/>
                  <a:pt x="60262" y="56603"/>
                </a:cubicBezTo>
                <a:cubicBezTo>
                  <a:pt x="60262" y="45283"/>
                  <a:pt x="59737" y="33962"/>
                  <a:pt x="58689" y="27169"/>
                </a:cubicBezTo>
                <a:cubicBezTo>
                  <a:pt x="57641" y="18113"/>
                  <a:pt x="56069" y="11320"/>
                  <a:pt x="53973" y="6792"/>
                </a:cubicBezTo>
                <a:cubicBezTo>
                  <a:pt x="51877" y="2264"/>
                  <a:pt x="49257" y="0"/>
                  <a:pt x="46113" y="0"/>
                </a:cubicBezTo>
                <a:cubicBezTo>
                  <a:pt x="42445" y="0"/>
                  <a:pt x="39825" y="2264"/>
                  <a:pt x="37729" y="6792"/>
                </a:cubicBezTo>
                <a:cubicBezTo>
                  <a:pt x="35633" y="13584"/>
                  <a:pt x="33537" y="20377"/>
                  <a:pt x="32489" y="29433"/>
                </a:cubicBezTo>
                <a:cubicBezTo>
                  <a:pt x="31441" y="38490"/>
                  <a:pt x="30917" y="47547"/>
                  <a:pt x="30917" y="61132"/>
                </a:cubicBezTo>
                <a:cubicBezTo>
                  <a:pt x="30917" y="79245"/>
                  <a:pt x="31965" y="95094"/>
                  <a:pt x="34585" y="104150"/>
                </a:cubicBezTo>
                <a:cubicBezTo>
                  <a:pt x="37205" y="115471"/>
                  <a:pt x="40349" y="120000"/>
                  <a:pt x="45065" y="120000"/>
                </a:cubicBezTo>
                <a:cubicBezTo>
                  <a:pt x="48209" y="120000"/>
                  <a:pt x="51353" y="117735"/>
                  <a:pt x="53449" y="113207"/>
                </a:cubicBezTo>
                <a:close/>
                <a:moveTo>
                  <a:pt x="40873" y="106415"/>
                </a:moveTo>
                <a:cubicBezTo>
                  <a:pt x="39825" y="101886"/>
                  <a:pt x="38777" y="97358"/>
                  <a:pt x="37729" y="88301"/>
                </a:cubicBezTo>
                <a:cubicBezTo>
                  <a:pt x="37205" y="79245"/>
                  <a:pt x="36681" y="70188"/>
                  <a:pt x="36681" y="58867"/>
                </a:cubicBezTo>
                <a:cubicBezTo>
                  <a:pt x="36681" y="40754"/>
                  <a:pt x="37205" y="29433"/>
                  <a:pt x="38777" y="20377"/>
                </a:cubicBezTo>
                <a:cubicBezTo>
                  <a:pt x="40349" y="13584"/>
                  <a:pt x="42445" y="9056"/>
                  <a:pt x="45065" y="9056"/>
                </a:cubicBezTo>
                <a:cubicBezTo>
                  <a:pt x="48209" y="9056"/>
                  <a:pt x="50305" y="13584"/>
                  <a:pt x="51877" y="20377"/>
                </a:cubicBezTo>
                <a:cubicBezTo>
                  <a:pt x="53449" y="29433"/>
                  <a:pt x="54497" y="43018"/>
                  <a:pt x="54497" y="61132"/>
                </a:cubicBezTo>
                <a:cubicBezTo>
                  <a:pt x="54497" y="79245"/>
                  <a:pt x="53449" y="90566"/>
                  <a:pt x="52401" y="99622"/>
                </a:cubicBezTo>
                <a:cubicBezTo>
                  <a:pt x="50829" y="106415"/>
                  <a:pt x="48733" y="110943"/>
                  <a:pt x="46113" y="110943"/>
                </a:cubicBezTo>
                <a:cubicBezTo>
                  <a:pt x="44017" y="110943"/>
                  <a:pt x="42445" y="108679"/>
                  <a:pt x="40873" y="106415"/>
                </a:cubicBezTo>
                <a:close/>
                <a:moveTo>
                  <a:pt x="67598" y="11320"/>
                </a:moveTo>
                <a:cubicBezTo>
                  <a:pt x="67598" y="11320"/>
                  <a:pt x="67598" y="11320"/>
                  <a:pt x="68122" y="11320"/>
                </a:cubicBezTo>
                <a:cubicBezTo>
                  <a:pt x="68122" y="13584"/>
                  <a:pt x="68122" y="15849"/>
                  <a:pt x="68122" y="20377"/>
                </a:cubicBezTo>
                <a:cubicBezTo>
                  <a:pt x="68122" y="31698"/>
                  <a:pt x="68122" y="40754"/>
                  <a:pt x="68122" y="43018"/>
                </a:cubicBezTo>
                <a:cubicBezTo>
                  <a:pt x="68122" y="79245"/>
                  <a:pt x="68122" y="79245"/>
                  <a:pt x="68122" y="79245"/>
                </a:cubicBezTo>
                <a:cubicBezTo>
                  <a:pt x="68122" y="90566"/>
                  <a:pt x="68646" y="97358"/>
                  <a:pt x="69170" y="101886"/>
                </a:cubicBezTo>
                <a:cubicBezTo>
                  <a:pt x="70218" y="108679"/>
                  <a:pt x="71266" y="110943"/>
                  <a:pt x="72838" y="115471"/>
                </a:cubicBezTo>
                <a:cubicBezTo>
                  <a:pt x="74410" y="117735"/>
                  <a:pt x="76506" y="120000"/>
                  <a:pt x="79126" y="120000"/>
                </a:cubicBezTo>
                <a:cubicBezTo>
                  <a:pt x="81746" y="120000"/>
                  <a:pt x="83842" y="117735"/>
                  <a:pt x="85414" y="115471"/>
                </a:cubicBezTo>
                <a:cubicBezTo>
                  <a:pt x="86986" y="110943"/>
                  <a:pt x="88558" y="106415"/>
                  <a:pt x="89082" y="101886"/>
                </a:cubicBezTo>
                <a:cubicBezTo>
                  <a:pt x="89606" y="97358"/>
                  <a:pt x="90131" y="90566"/>
                  <a:pt x="90131" y="81509"/>
                </a:cubicBezTo>
                <a:cubicBezTo>
                  <a:pt x="90655" y="79245"/>
                  <a:pt x="90655" y="72452"/>
                  <a:pt x="90655" y="63396"/>
                </a:cubicBezTo>
                <a:cubicBezTo>
                  <a:pt x="90655" y="47547"/>
                  <a:pt x="90655" y="31698"/>
                  <a:pt x="90655" y="20377"/>
                </a:cubicBezTo>
                <a:cubicBezTo>
                  <a:pt x="90655" y="15849"/>
                  <a:pt x="91179" y="11320"/>
                  <a:pt x="91179" y="11320"/>
                </a:cubicBezTo>
                <a:cubicBezTo>
                  <a:pt x="91703" y="9056"/>
                  <a:pt x="92227" y="9056"/>
                  <a:pt x="93799" y="9056"/>
                </a:cubicBezTo>
                <a:cubicBezTo>
                  <a:pt x="93799" y="2264"/>
                  <a:pt x="93799" y="2264"/>
                  <a:pt x="93799" y="2264"/>
                </a:cubicBezTo>
                <a:cubicBezTo>
                  <a:pt x="91703" y="2264"/>
                  <a:pt x="90655" y="2264"/>
                  <a:pt x="89082" y="2264"/>
                </a:cubicBezTo>
                <a:cubicBezTo>
                  <a:pt x="88034" y="2264"/>
                  <a:pt x="86462" y="2264"/>
                  <a:pt x="84366" y="2264"/>
                </a:cubicBezTo>
                <a:cubicBezTo>
                  <a:pt x="84366" y="9056"/>
                  <a:pt x="84366" y="9056"/>
                  <a:pt x="84366" y="9056"/>
                </a:cubicBezTo>
                <a:cubicBezTo>
                  <a:pt x="85938" y="9056"/>
                  <a:pt x="86986" y="9056"/>
                  <a:pt x="87510" y="11320"/>
                </a:cubicBezTo>
                <a:cubicBezTo>
                  <a:pt x="87510" y="11320"/>
                  <a:pt x="87510" y="11320"/>
                  <a:pt x="88034" y="11320"/>
                </a:cubicBezTo>
                <a:cubicBezTo>
                  <a:pt x="88034" y="13584"/>
                  <a:pt x="88034" y="18113"/>
                  <a:pt x="88034" y="24905"/>
                </a:cubicBezTo>
                <a:cubicBezTo>
                  <a:pt x="88034" y="56603"/>
                  <a:pt x="88034" y="56603"/>
                  <a:pt x="88034" y="56603"/>
                </a:cubicBezTo>
                <a:cubicBezTo>
                  <a:pt x="88034" y="72452"/>
                  <a:pt x="88034" y="83773"/>
                  <a:pt x="87510" y="90566"/>
                </a:cubicBezTo>
                <a:cubicBezTo>
                  <a:pt x="86986" y="95094"/>
                  <a:pt x="86462" y="99622"/>
                  <a:pt x="85414" y="101886"/>
                </a:cubicBezTo>
                <a:cubicBezTo>
                  <a:pt x="84366" y="104150"/>
                  <a:pt x="82794" y="106415"/>
                  <a:pt x="80698" y="106415"/>
                </a:cubicBezTo>
                <a:cubicBezTo>
                  <a:pt x="79126" y="106415"/>
                  <a:pt x="77554" y="104150"/>
                  <a:pt x="76506" y="101886"/>
                </a:cubicBezTo>
                <a:cubicBezTo>
                  <a:pt x="75458" y="99622"/>
                  <a:pt x="74934" y="97358"/>
                  <a:pt x="74410" y="92830"/>
                </a:cubicBezTo>
                <a:cubicBezTo>
                  <a:pt x="73886" y="88301"/>
                  <a:pt x="73886" y="81509"/>
                  <a:pt x="73886" y="72452"/>
                </a:cubicBezTo>
                <a:cubicBezTo>
                  <a:pt x="73886" y="63396"/>
                  <a:pt x="73886" y="52075"/>
                  <a:pt x="73886" y="43018"/>
                </a:cubicBezTo>
                <a:cubicBezTo>
                  <a:pt x="73886" y="27169"/>
                  <a:pt x="73886" y="18113"/>
                  <a:pt x="73886" y="15849"/>
                </a:cubicBezTo>
                <a:cubicBezTo>
                  <a:pt x="73886" y="13584"/>
                  <a:pt x="74410" y="11320"/>
                  <a:pt x="74410" y="11320"/>
                </a:cubicBezTo>
                <a:cubicBezTo>
                  <a:pt x="74934" y="11320"/>
                  <a:pt x="74934" y="11320"/>
                  <a:pt x="74934" y="11320"/>
                </a:cubicBezTo>
                <a:cubicBezTo>
                  <a:pt x="75458" y="9056"/>
                  <a:pt x="75982" y="9056"/>
                  <a:pt x="77030" y="9056"/>
                </a:cubicBezTo>
                <a:cubicBezTo>
                  <a:pt x="77030" y="2264"/>
                  <a:pt x="77030" y="2264"/>
                  <a:pt x="77030" y="2264"/>
                </a:cubicBezTo>
                <a:cubicBezTo>
                  <a:pt x="74934" y="2264"/>
                  <a:pt x="73362" y="2264"/>
                  <a:pt x="71790" y="2264"/>
                </a:cubicBezTo>
                <a:cubicBezTo>
                  <a:pt x="69694" y="2264"/>
                  <a:pt x="67598" y="2264"/>
                  <a:pt x="64978" y="2264"/>
                </a:cubicBezTo>
                <a:cubicBezTo>
                  <a:pt x="64978" y="9056"/>
                  <a:pt x="64978" y="9056"/>
                  <a:pt x="64978" y="9056"/>
                </a:cubicBezTo>
                <a:cubicBezTo>
                  <a:pt x="66550" y="9056"/>
                  <a:pt x="67074" y="9056"/>
                  <a:pt x="67598" y="11320"/>
                </a:cubicBezTo>
                <a:close/>
                <a:moveTo>
                  <a:pt x="104803" y="117735"/>
                </a:moveTo>
                <a:cubicBezTo>
                  <a:pt x="106375" y="117735"/>
                  <a:pt x="108471" y="117735"/>
                  <a:pt x="110567" y="117735"/>
                </a:cubicBezTo>
                <a:cubicBezTo>
                  <a:pt x="110567" y="110943"/>
                  <a:pt x="110567" y="110943"/>
                  <a:pt x="110567" y="110943"/>
                </a:cubicBezTo>
                <a:cubicBezTo>
                  <a:pt x="108995" y="110943"/>
                  <a:pt x="107947" y="110943"/>
                  <a:pt x="107423" y="110943"/>
                </a:cubicBezTo>
                <a:cubicBezTo>
                  <a:pt x="107423" y="108679"/>
                  <a:pt x="106899" y="108679"/>
                  <a:pt x="106899" y="108679"/>
                </a:cubicBezTo>
                <a:cubicBezTo>
                  <a:pt x="106899" y="106415"/>
                  <a:pt x="106899" y="101886"/>
                  <a:pt x="106899" y="92830"/>
                </a:cubicBezTo>
                <a:cubicBezTo>
                  <a:pt x="106899" y="72452"/>
                  <a:pt x="106899" y="58867"/>
                  <a:pt x="106899" y="54339"/>
                </a:cubicBezTo>
                <a:cubicBezTo>
                  <a:pt x="106899" y="43018"/>
                  <a:pt x="106899" y="29433"/>
                  <a:pt x="106899" y="11320"/>
                </a:cubicBezTo>
                <a:cubicBezTo>
                  <a:pt x="107947" y="11320"/>
                  <a:pt x="108471" y="11320"/>
                  <a:pt x="109519" y="11320"/>
                </a:cubicBezTo>
                <a:cubicBezTo>
                  <a:pt x="111091" y="11320"/>
                  <a:pt x="112139" y="13584"/>
                  <a:pt x="113187" y="15849"/>
                </a:cubicBezTo>
                <a:cubicBezTo>
                  <a:pt x="113711" y="20377"/>
                  <a:pt x="114235" y="24905"/>
                  <a:pt x="114235" y="33962"/>
                </a:cubicBezTo>
                <a:cubicBezTo>
                  <a:pt x="114235" y="40754"/>
                  <a:pt x="113711" y="45283"/>
                  <a:pt x="113187" y="49811"/>
                </a:cubicBezTo>
                <a:cubicBezTo>
                  <a:pt x="112139" y="54339"/>
                  <a:pt x="111091" y="56603"/>
                  <a:pt x="110043" y="56603"/>
                </a:cubicBezTo>
                <a:cubicBezTo>
                  <a:pt x="109519" y="56603"/>
                  <a:pt x="109519" y="56603"/>
                  <a:pt x="108995" y="54339"/>
                </a:cubicBezTo>
                <a:cubicBezTo>
                  <a:pt x="108995" y="54339"/>
                  <a:pt x="108471" y="54339"/>
                  <a:pt x="108471" y="54339"/>
                </a:cubicBezTo>
                <a:cubicBezTo>
                  <a:pt x="107947" y="56603"/>
                  <a:pt x="107947" y="56603"/>
                  <a:pt x="107947" y="56603"/>
                </a:cubicBezTo>
                <a:cubicBezTo>
                  <a:pt x="108471" y="58867"/>
                  <a:pt x="108471" y="61132"/>
                  <a:pt x="108471" y="63396"/>
                </a:cubicBezTo>
                <a:cubicBezTo>
                  <a:pt x="108995" y="63396"/>
                  <a:pt x="109519" y="63396"/>
                  <a:pt x="110043" y="63396"/>
                </a:cubicBezTo>
                <a:cubicBezTo>
                  <a:pt x="110043" y="63396"/>
                  <a:pt x="110567" y="63396"/>
                  <a:pt x="111091" y="63396"/>
                </a:cubicBezTo>
                <a:cubicBezTo>
                  <a:pt x="113711" y="63396"/>
                  <a:pt x="115807" y="61132"/>
                  <a:pt x="117379" y="54339"/>
                </a:cubicBezTo>
                <a:cubicBezTo>
                  <a:pt x="118951" y="47547"/>
                  <a:pt x="119999" y="38490"/>
                  <a:pt x="119999" y="27169"/>
                </a:cubicBezTo>
                <a:cubicBezTo>
                  <a:pt x="119999" y="22641"/>
                  <a:pt x="119475" y="18113"/>
                  <a:pt x="118951" y="13584"/>
                </a:cubicBezTo>
                <a:cubicBezTo>
                  <a:pt x="118427" y="9056"/>
                  <a:pt x="117379" y="6792"/>
                  <a:pt x="116331" y="4528"/>
                </a:cubicBezTo>
                <a:cubicBezTo>
                  <a:pt x="115283" y="2264"/>
                  <a:pt x="113711" y="2264"/>
                  <a:pt x="111615" y="2264"/>
                </a:cubicBezTo>
                <a:cubicBezTo>
                  <a:pt x="111091" y="2264"/>
                  <a:pt x="110043" y="2264"/>
                  <a:pt x="108471" y="2264"/>
                </a:cubicBezTo>
                <a:cubicBezTo>
                  <a:pt x="106375" y="2264"/>
                  <a:pt x="104279" y="2264"/>
                  <a:pt x="103231" y="2264"/>
                </a:cubicBezTo>
                <a:cubicBezTo>
                  <a:pt x="102707" y="2264"/>
                  <a:pt x="101659" y="2264"/>
                  <a:pt x="100087" y="2264"/>
                </a:cubicBezTo>
                <a:cubicBezTo>
                  <a:pt x="97991" y="2264"/>
                  <a:pt x="97991" y="2264"/>
                  <a:pt x="97991" y="2264"/>
                </a:cubicBezTo>
                <a:cubicBezTo>
                  <a:pt x="97991" y="9056"/>
                  <a:pt x="97991" y="9056"/>
                  <a:pt x="97991" y="9056"/>
                </a:cubicBezTo>
                <a:cubicBezTo>
                  <a:pt x="99039" y="9056"/>
                  <a:pt x="99039" y="9056"/>
                  <a:pt x="99039" y="9056"/>
                </a:cubicBezTo>
                <a:cubicBezTo>
                  <a:pt x="100087" y="9056"/>
                  <a:pt x="100611" y="9056"/>
                  <a:pt x="100611" y="11320"/>
                </a:cubicBezTo>
                <a:cubicBezTo>
                  <a:pt x="101135" y="11320"/>
                  <a:pt x="101135" y="15849"/>
                  <a:pt x="101135" y="24905"/>
                </a:cubicBezTo>
                <a:cubicBezTo>
                  <a:pt x="101135" y="31698"/>
                  <a:pt x="101135" y="43018"/>
                  <a:pt x="101135" y="61132"/>
                </a:cubicBezTo>
                <a:cubicBezTo>
                  <a:pt x="101135" y="70188"/>
                  <a:pt x="101135" y="81509"/>
                  <a:pt x="101135" y="90566"/>
                </a:cubicBezTo>
                <a:cubicBezTo>
                  <a:pt x="101135" y="101886"/>
                  <a:pt x="101135" y="106415"/>
                  <a:pt x="101135" y="108679"/>
                </a:cubicBezTo>
                <a:cubicBezTo>
                  <a:pt x="100611" y="108679"/>
                  <a:pt x="100611" y="110943"/>
                  <a:pt x="100611" y="110943"/>
                </a:cubicBezTo>
                <a:cubicBezTo>
                  <a:pt x="100087" y="110943"/>
                  <a:pt x="99563" y="110943"/>
                  <a:pt x="97991" y="110943"/>
                </a:cubicBezTo>
                <a:cubicBezTo>
                  <a:pt x="97991" y="117735"/>
                  <a:pt x="97991" y="117735"/>
                  <a:pt x="97991" y="117735"/>
                </a:cubicBezTo>
                <a:cubicBezTo>
                  <a:pt x="102183" y="117735"/>
                  <a:pt x="104279" y="117735"/>
                  <a:pt x="104803" y="117735"/>
                </a:cubicBezTo>
                <a:close/>
              </a:path>
            </a:pathLst>
          </a:custGeom>
          <a:solidFill>
            <a:srgbClr val="FFA63F"/>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pic>
        <p:nvPicPr>
          <p:cNvPr descr="logo.png" id="26" name="Shape 26"/>
          <p:cNvPicPr preferRelativeResize="0"/>
          <p:nvPr/>
        </p:nvPicPr>
        <p:blipFill>
          <a:blip r:embed="rId2">
            <a:alphaModFix/>
          </a:blip>
          <a:stretch>
            <a:fillRect/>
          </a:stretch>
        </p:blipFill>
        <p:spPr>
          <a:xfrm>
            <a:off x="8575575" y="6302650"/>
            <a:ext cx="418675" cy="418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6" name="Shape 96"/>
        <p:cNvGrpSpPr/>
        <p:nvPr/>
      </p:nvGrpSpPr>
      <p:grpSpPr>
        <a:xfrm>
          <a:off x="0" y="0"/>
          <a:ext cx="0" cy="0"/>
          <a:chOff x="0" y="0"/>
          <a:chExt cx="0" cy="0"/>
        </a:xfrm>
      </p:grpSpPr>
      <p:sp>
        <p:nvSpPr>
          <p:cNvPr id="97" name="Shape 97"/>
          <p:cNvSpPr/>
          <p:nvPr/>
        </p:nvSpPr>
        <p:spPr>
          <a:xfrm>
            <a:off x="0" y="6309360"/>
            <a:ext cx="9144000" cy="731400"/>
          </a:xfrm>
          <a:prstGeom prst="rect">
            <a:avLst/>
          </a:prstGeom>
          <a:solidFill>
            <a:srgbClr val="FF9933"/>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8" name="Shape 98"/>
          <p:cNvSpPr/>
          <p:nvPr/>
        </p:nvSpPr>
        <p:spPr>
          <a:xfrm>
            <a:off x="0" y="0"/>
            <a:ext cx="9144000" cy="548700"/>
          </a:xfrm>
          <a:prstGeom prst="rect">
            <a:avLst/>
          </a:prstGeom>
          <a:solidFill>
            <a:srgbClr val="FF9933"/>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9" name="Shape 99"/>
          <p:cNvSpPr txBox="1"/>
          <p:nvPr>
            <p:ph idx="11" type="ftr"/>
          </p:nvPr>
        </p:nvSpPr>
        <p:spPr>
          <a:xfrm>
            <a:off x="4419600" y="6248400"/>
            <a:ext cx="40386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0" name="Shape 100"/>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b="0" lang="en-US" sz="1200" u="none">
                <a:solidFill>
                  <a:schemeClr val="dk1"/>
                </a:solidFill>
                <a:latin typeface="Arial"/>
                <a:ea typeface="Arial"/>
                <a:cs typeface="Arial"/>
                <a:sym typeface="Arial"/>
              </a:rPr>
              <a:t>Page </a:t>
            </a:r>
            <a:fld id="{00000000-1234-1234-1234-123412341234}" type="slidenum">
              <a:rPr b="0" lang="en-US" sz="1200" u="none">
                <a:solidFill>
                  <a:schemeClr val="dk1"/>
                </a:solidFill>
                <a:latin typeface="Arial"/>
                <a:ea typeface="Arial"/>
                <a:cs typeface="Arial"/>
                <a:sym typeface="Arial"/>
              </a:rPr>
              <a:t>‹#›</a:t>
            </a:fld>
          </a:p>
        </p:txBody>
      </p:sp>
      <p:sp>
        <p:nvSpPr>
          <p:cNvPr id="101" name="Shape 101"/>
          <p:cNvSpPr txBox="1"/>
          <p:nvPr>
            <p:ph idx="1" type="body"/>
          </p:nvPr>
        </p:nvSpPr>
        <p:spPr>
          <a:xfrm>
            <a:off x="457200" y="914400"/>
            <a:ext cx="8229600" cy="4953000"/>
          </a:xfrm>
          <a:prstGeom prst="rect">
            <a:avLst/>
          </a:prstGeom>
          <a:noFill/>
          <a:ln>
            <a:noFill/>
          </a:ln>
        </p:spPr>
        <p:txBody>
          <a:bodyPr anchorCtr="0" anchor="t" bIns="91425" lIns="91425" rIns="91425" wrap="square" tIns="91425"/>
          <a:lstStyle>
            <a:lvl1pPr indent="-228600" lvl="0" marL="342900" marR="0" rtl="0" algn="l">
              <a:spcBef>
                <a:spcPts val="480"/>
              </a:spcBef>
              <a:spcAft>
                <a:spcPts val="0"/>
              </a:spcAft>
              <a:buClr>
                <a:schemeClr val="lt2"/>
              </a:buClr>
              <a:buSzPct val="75000"/>
              <a:buFont typeface="Noto Sans Symbols"/>
              <a:buChar char="■"/>
              <a:defRPr b="0" i="0" sz="2400" u="none" cap="none" strike="noStrike">
                <a:solidFill>
                  <a:srgbClr val="003366"/>
                </a:solidFill>
                <a:latin typeface="Calibri"/>
                <a:ea typeface="Calibri"/>
                <a:cs typeface="Calibri"/>
                <a:sym typeface="Calibri"/>
              </a:defRPr>
            </a:lvl1pPr>
            <a:lvl2pPr indent="-184150" lvl="1" marL="742950" marR="0" rtl="0" algn="l">
              <a:spcBef>
                <a:spcPts val="400"/>
              </a:spcBef>
              <a:spcAft>
                <a:spcPts val="0"/>
              </a:spcAft>
              <a:buClr>
                <a:schemeClr val="accent2"/>
              </a:buClr>
              <a:buSzPct val="80000"/>
              <a:buFont typeface="Noto Sans Symbols"/>
              <a:buChar char="◻"/>
              <a:defRPr b="0" i="0" sz="2000" u="none" cap="none" strike="noStrike">
                <a:solidFill>
                  <a:srgbClr val="3366CC"/>
                </a:solidFill>
                <a:latin typeface="Calibri"/>
                <a:ea typeface="Calibri"/>
                <a:cs typeface="Calibri"/>
                <a:sym typeface="Calibri"/>
              </a:defRPr>
            </a:lvl2pPr>
            <a:lvl3pPr indent="-154305" lvl="2" marL="1143000" marR="0" rtl="0" algn="l">
              <a:spcBef>
                <a:spcPts val="360"/>
              </a:spcBef>
              <a:spcAft>
                <a:spcPts val="0"/>
              </a:spcAft>
              <a:buClr>
                <a:schemeClr val="lt2"/>
              </a:buClr>
              <a:buSzPct val="64999"/>
              <a:buFont typeface="Noto Sans Symbols"/>
              <a:buChar char="■"/>
              <a:defRPr b="1" i="0" sz="1800" u="none" cap="none" strike="noStrike">
                <a:solidFill>
                  <a:srgbClr val="003366"/>
                </a:solidFill>
                <a:latin typeface="Calibri"/>
                <a:ea typeface="Calibri"/>
                <a:cs typeface="Calibri"/>
                <a:sym typeface="Calibri"/>
              </a:defRPr>
            </a:lvl3pPr>
            <a:lvl4pPr indent="-157480" lvl="3" marL="1600200" marR="0" rtl="0" algn="l">
              <a:spcBef>
                <a:spcPts val="320"/>
              </a:spcBef>
              <a:spcAft>
                <a:spcPts val="0"/>
              </a:spcAft>
              <a:buClr>
                <a:schemeClr val="accent2"/>
              </a:buClr>
              <a:buSzPct val="70000"/>
              <a:buFont typeface="Noto Sans Symbols"/>
              <a:buChar char="◻"/>
              <a:defRPr b="0" i="0" sz="1600" u="none" cap="none" strike="noStrike">
                <a:solidFill>
                  <a:srgbClr val="3366CC"/>
                </a:solidFill>
                <a:latin typeface="Calibri"/>
                <a:ea typeface="Calibri"/>
                <a:cs typeface="Calibri"/>
                <a:sym typeface="Calibri"/>
              </a:defRPr>
            </a:lvl4pPr>
            <a:lvl5pPr indent="-127000" lvl="4" marL="2057400" marR="0" rtl="0" algn="l">
              <a:spcBef>
                <a:spcPts val="320"/>
              </a:spcBef>
              <a:spcAft>
                <a:spcPts val="0"/>
              </a:spcAft>
              <a:buClr>
                <a:schemeClr val="lt2"/>
              </a:buClr>
              <a:buSzPct val="100000"/>
              <a:buFont typeface="Noto Sans Symbols"/>
              <a:buChar char="▪"/>
              <a:defRPr b="0" i="0" sz="1600" u="none" cap="none" strike="noStrike">
                <a:solidFill>
                  <a:srgbClr val="003366"/>
                </a:solidFill>
                <a:latin typeface="Calibri"/>
                <a:ea typeface="Calibri"/>
                <a:cs typeface="Calibri"/>
                <a:sym typeface="Calibri"/>
              </a:defRPr>
            </a:lvl5pPr>
            <a:lvl6pPr indent="-127000" lvl="5" marL="25146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spcAft>
                <a:spcPts val="0"/>
              </a:spcAft>
              <a:buClr>
                <a:schemeClr val="lt2"/>
              </a:buClr>
              <a:buSzPct val="100000"/>
              <a:buFont typeface="Noto Sans Symbols"/>
              <a:buChar char="▪"/>
              <a:defRPr b="0" i="0" sz="1600" u="none" cap="none" strike="noStrike">
                <a:solidFill>
                  <a:schemeClr val="dk1"/>
                </a:solidFill>
                <a:latin typeface="Calibri"/>
                <a:ea typeface="Calibri"/>
                <a:cs typeface="Calibri"/>
                <a:sym typeface="Calibri"/>
              </a:defRPr>
            </a:lvl9pPr>
          </a:lstStyle>
          <a:p/>
        </p:txBody>
      </p:sp>
      <p:sp>
        <p:nvSpPr>
          <p:cNvPr id="102" name="Shape 102"/>
          <p:cNvSpPr txBox="1"/>
          <p:nvPr>
            <p:ph idx="10" type="dt"/>
          </p:nvPr>
        </p:nvSpPr>
        <p:spPr>
          <a:xfrm>
            <a:off x="4419600" y="6553200"/>
            <a:ext cx="3048000" cy="228600"/>
          </a:xfrm>
          <a:prstGeom prst="rect">
            <a:avLst/>
          </a:prstGeom>
          <a:noFill/>
          <a:ln>
            <a:noFill/>
          </a:ln>
        </p:spPr>
        <p:txBody>
          <a:bodyPr anchorCtr="0" anchor="b" bIns="91425" lIns="91425" rIns="91425" wrap="square" tIns="91425"/>
          <a:lstStyle>
            <a:lvl1pPr indent="0" lvl="0" marL="0" marR="0" rtl="0" algn="r">
              <a:spcBef>
                <a:spcPts val="0"/>
              </a:spcBef>
              <a:spcAft>
                <a:spcPts val="0"/>
              </a:spcAft>
              <a:buNone/>
              <a:defRPr sz="1200">
                <a:solidFill>
                  <a:schemeClr val="dk1"/>
                </a:solidFill>
                <a:latin typeface="Arial"/>
                <a:ea typeface="Arial"/>
                <a:cs typeface="Arial"/>
                <a:sym typeface="Arial"/>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3" name="Shape 103"/>
          <p:cNvSpPr/>
          <p:nvPr/>
        </p:nvSpPr>
        <p:spPr>
          <a:xfrm>
            <a:off x="0" y="-5688"/>
            <a:ext cx="9144000" cy="457200"/>
          </a:xfrm>
          <a:prstGeom prst="rect">
            <a:avLst/>
          </a:prstGeom>
          <a:solidFill>
            <a:srgbClr val="FFC166"/>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04" name="Shape 104"/>
          <p:cNvSpPr txBox="1"/>
          <p:nvPr>
            <p:ph type="title"/>
          </p:nvPr>
        </p:nvSpPr>
        <p:spPr>
          <a:xfrm>
            <a:off x="152400" y="-13648"/>
            <a:ext cx="8229600" cy="533400"/>
          </a:xfrm>
          <a:prstGeom prst="rect">
            <a:avLst/>
          </a:prstGeom>
          <a:noFill/>
          <a:ln>
            <a:noFill/>
          </a:ln>
        </p:spPr>
        <p:txBody>
          <a:bodyPr anchorCtr="0" anchor="ctr" bIns="91425" lIns="91425" rIns="91425" wrap="square" tIns="91425"/>
          <a:lstStyle>
            <a:lvl1pPr indent="0" lvl="0" marL="0" marR="0" rtl="0" algn="l">
              <a:spcBef>
                <a:spcPts val="0"/>
              </a:spcBef>
              <a:spcAft>
                <a:spcPts val="0"/>
              </a:spcAft>
              <a:buNone/>
              <a:defRPr b="0" i="0" sz="2800" u="none" cap="none" strike="noStrike">
                <a:solidFill>
                  <a:srgbClr val="0033CC"/>
                </a:solidFill>
                <a:latin typeface="Calibri"/>
                <a:ea typeface="Calibri"/>
                <a:cs typeface="Calibri"/>
                <a:sym typeface="Calibri"/>
              </a:defRPr>
            </a:lvl1pPr>
            <a:lvl2pPr indent="0" lvl="1" marL="0" marR="0" rtl="0" algn="l">
              <a:spcBef>
                <a:spcPts val="0"/>
              </a:spcBef>
              <a:spcAft>
                <a:spcPts val="0"/>
              </a:spcAft>
              <a:buNone/>
              <a:defRPr b="0" i="0" sz="2800" u="none" cap="none" strike="noStrike">
                <a:solidFill>
                  <a:srgbClr val="FF0000"/>
                </a:solidFill>
                <a:latin typeface="Calibri"/>
                <a:ea typeface="Calibri"/>
                <a:cs typeface="Calibri"/>
                <a:sym typeface="Calibri"/>
              </a:defRPr>
            </a:lvl2pPr>
            <a:lvl3pPr indent="0" lvl="2" marL="0" marR="0" rtl="0" algn="l">
              <a:spcBef>
                <a:spcPts val="0"/>
              </a:spcBef>
              <a:spcAft>
                <a:spcPts val="0"/>
              </a:spcAft>
              <a:buNone/>
              <a:defRPr b="0" i="0" sz="2800" u="none" cap="none" strike="noStrike">
                <a:solidFill>
                  <a:srgbClr val="FF0000"/>
                </a:solidFill>
                <a:latin typeface="Calibri"/>
                <a:ea typeface="Calibri"/>
                <a:cs typeface="Calibri"/>
                <a:sym typeface="Calibri"/>
              </a:defRPr>
            </a:lvl3pPr>
            <a:lvl4pPr indent="0" lvl="3" marL="0" marR="0" rtl="0" algn="l">
              <a:spcBef>
                <a:spcPts val="0"/>
              </a:spcBef>
              <a:spcAft>
                <a:spcPts val="0"/>
              </a:spcAft>
              <a:buNone/>
              <a:defRPr b="0" i="0" sz="2800" u="none" cap="none" strike="noStrike">
                <a:solidFill>
                  <a:srgbClr val="FF0000"/>
                </a:solidFill>
                <a:latin typeface="Calibri"/>
                <a:ea typeface="Calibri"/>
                <a:cs typeface="Calibri"/>
                <a:sym typeface="Calibri"/>
              </a:defRPr>
            </a:lvl4pPr>
            <a:lvl5pPr indent="0" lvl="4" marL="0" marR="0" rtl="0" algn="l">
              <a:spcBef>
                <a:spcPts val="0"/>
              </a:spcBef>
              <a:spcAft>
                <a:spcPts val="0"/>
              </a:spcAft>
              <a:buNone/>
              <a:defRPr b="0" i="0" sz="2800" u="none" cap="none" strike="noStrike">
                <a:solidFill>
                  <a:srgbClr val="FF0000"/>
                </a:solidFill>
                <a:latin typeface="Calibri"/>
                <a:ea typeface="Calibri"/>
                <a:cs typeface="Calibri"/>
                <a:sym typeface="Calibri"/>
              </a:defRPr>
            </a:lvl5pPr>
            <a:lvl6pPr indent="0" lvl="5" marL="457200" marR="0" rtl="0" algn="l">
              <a:spcBef>
                <a:spcPts val="0"/>
              </a:spcBef>
              <a:spcAft>
                <a:spcPts val="0"/>
              </a:spcAft>
              <a:buNone/>
              <a:defRPr b="0" i="0" sz="2800" u="none" cap="none" strike="noStrike">
                <a:solidFill>
                  <a:srgbClr val="FF0000"/>
                </a:solidFill>
                <a:latin typeface="Calibri"/>
                <a:ea typeface="Calibri"/>
                <a:cs typeface="Calibri"/>
                <a:sym typeface="Calibri"/>
              </a:defRPr>
            </a:lvl6pPr>
            <a:lvl7pPr indent="0" lvl="6" marL="914400" marR="0" rtl="0" algn="l">
              <a:spcBef>
                <a:spcPts val="0"/>
              </a:spcBef>
              <a:spcAft>
                <a:spcPts val="0"/>
              </a:spcAft>
              <a:buNone/>
              <a:defRPr b="0" i="0" sz="2800" u="none" cap="none" strike="noStrike">
                <a:solidFill>
                  <a:srgbClr val="FF0000"/>
                </a:solidFill>
                <a:latin typeface="Calibri"/>
                <a:ea typeface="Calibri"/>
                <a:cs typeface="Calibri"/>
                <a:sym typeface="Calibri"/>
              </a:defRPr>
            </a:lvl7pPr>
            <a:lvl8pPr indent="0" lvl="7" marL="1371600" marR="0" rtl="0" algn="l">
              <a:spcBef>
                <a:spcPts val="0"/>
              </a:spcBef>
              <a:spcAft>
                <a:spcPts val="0"/>
              </a:spcAft>
              <a:buNone/>
              <a:defRPr b="0" i="0" sz="2800" u="none" cap="none" strike="noStrike">
                <a:solidFill>
                  <a:srgbClr val="FF0000"/>
                </a:solidFill>
                <a:latin typeface="Calibri"/>
                <a:ea typeface="Calibri"/>
                <a:cs typeface="Calibri"/>
                <a:sym typeface="Calibri"/>
              </a:defRPr>
            </a:lvl8pPr>
            <a:lvl9pPr indent="0" lvl="8" marL="1828800" marR="0" rtl="0" algn="l">
              <a:spcBef>
                <a:spcPts val="0"/>
              </a:spcBef>
              <a:spcAft>
                <a:spcPts val="0"/>
              </a:spcAft>
              <a:buNone/>
              <a:defRPr b="0" i="0" sz="2800" u="none" cap="none" strike="noStrike">
                <a:solidFill>
                  <a:srgbClr val="FF0000"/>
                </a:solidFill>
                <a:latin typeface="Calibri"/>
                <a:ea typeface="Calibri"/>
                <a:cs typeface="Calibri"/>
                <a:sym typeface="Calibri"/>
              </a:defRPr>
            </a:lvl9pPr>
          </a:lstStyle>
          <a:p/>
        </p:txBody>
      </p:sp>
      <p:sp>
        <p:nvSpPr>
          <p:cNvPr id="105" name="Shape 105"/>
          <p:cNvSpPr/>
          <p:nvPr/>
        </p:nvSpPr>
        <p:spPr>
          <a:xfrm>
            <a:off x="0" y="6383968"/>
            <a:ext cx="9144000" cy="640200"/>
          </a:xfrm>
          <a:prstGeom prst="rect">
            <a:avLst/>
          </a:prstGeom>
          <a:solidFill>
            <a:srgbClr val="FFC166"/>
          </a:solidFill>
          <a:ln>
            <a:noFill/>
          </a:ln>
        </p:spPr>
        <p:txBody>
          <a:bodyPr anchorCtr="0" anchor="t" bIns="45700" lIns="91425"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descr="ccg_02" id="106" name="Shape 106"/>
          <p:cNvPicPr preferRelativeResize="0"/>
          <p:nvPr/>
        </p:nvPicPr>
        <p:blipFill rotWithShape="1">
          <a:blip r:embed="rId1">
            <a:alphaModFix/>
          </a:blip>
          <a:srcRect b="0" l="0" r="0" t="0"/>
          <a:stretch/>
        </p:blipFill>
        <p:spPr>
          <a:xfrm>
            <a:off x="0" y="6172200"/>
            <a:ext cx="4174026" cy="731520"/>
          </a:xfrm>
          <a:prstGeom prst="rect">
            <a:avLst/>
          </a:prstGeom>
          <a:noFill/>
          <a:ln>
            <a:noFill/>
          </a:ln>
        </p:spPr>
      </p:pic>
      <p:pic>
        <p:nvPicPr>
          <p:cNvPr descr="UILogoCL1c" id="107" name="Shape 107"/>
          <p:cNvPicPr preferRelativeResize="0"/>
          <p:nvPr/>
        </p:nvPicPr>
        <p:blipFill rotWithShape="1">
          <a:blip r:embed="rId2">
            <a:alphaModFix/>
          </a:blip>
          <a:srcRect b="0" l="0" r="0" t="0"/>
          <a:stretch/>
        </p:blipFill>
        <p:spPr>
          <a:xfrm>
            <a:off x="8534400" y="6412176"/>
            <a:ext cx="371753" cy="41084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10.jpg"/><Relationship Id="rId5" Type="http://schemas.openxmlformats.org/officeDocument/2006/relationships/image" Target="../media/image37.png"/><Relationship Id="rId6"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hyperlink" Target="http://www-formal.stanford.edu/jmc/mrhug.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36.gif"/><Relationship Id="rId5" Type="http://schemas.openxmlformats.org/officeDocument/2006/relationships/image" Target="../media/image33.png"/><Relationship Id="rId6"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85.png"/><Relationship Id="rId5" Type="http://schemas.openxmlformats.org/officeDocument/2006/relationships/image" Target="../media/image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7.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88.png"/><Relationship Id="rId7" Type="http://schemas.openxmlformats.org/officeDocument/2006/relationships/image" Target="../media/image32.png"/><Relationship Id="rId8"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www.youtube.com/watch?v=7NS53icQRrs" TargetMode="External"/><Relationship Id="rId4" Type="http://schemas.openxmlformats.org/officeDocument/2006/relationships/image" Target="../media/image4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1" Type="http://schemas.openxmlformats.org/officeDocument/2006/relationships/image" Target="../media/image61.gif"/><Relationship Id="rId10" Type="http://schemas.openxmlformats.org/officeDocument/2006/relationships/image" Target="../media/image60.jpg"/><Relationship Id="rId13" Type="http://schemas.openxmlformats.org/officeDocument/2006/relationships/image" Target="../media/image63.gif"/><Relationship Id="rId12"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0.jpg"/><Relationship Id="rId4" Type="http://schemas.openxmlformats.org/officeDocument/2006/relationships/image" Target="../media/image51.png"/><Relationship Id="rId9" Type="http://schemas.openxmlformats.org/officeDocument/2006/relationships/image" Target="../media/image59.png"/><Relationship Id="rId15" Type="http://schemas.openxmlformats.org/officeDocument/2006/relationships/image" Target="../media/image65.jpg"/><Relationship Id="rId14" Type="http://schemas.openxmlformats.org/officeDocument/2006/relationships/image" Target="../media/image64.jpg"/><Relationship Id="rId5" Type="http://schemas.openxmlformats.org/officeDocument/2006/relationships/image" Target="../media/image52.jpg"/><Relationship Id="rId6" Type="http://schemas.openxmlformats.org/officeDocument/2006/relationships/image" Target="../media/image56.png"/><Relationship Id="rId7" Type="http://schemas.openxmlformats.org/officeDocument/2006/relationships/image" Target="../media/image57.jpg"/><Relationship Id="rId8" Type="http://schemas.openxmlformats.org/officeDocument/2006/relationships/image" Target="../media/image5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0.jpg"/><Relationship Id="rId4" Type="http://schemas.openxmlformats.org/officeDocument/2006/relationships/image" Target="../media/image71.png"/><Relationship Id="rId5"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 Id="rId3" Type="http://schemas.openxmlformats.org/officeDocument/2006/relationships/image" Target="../media/image73.jpg"/></Relationships>
</file>

<file path=ppt/slides/_rels/slide66.xml.rels><?xml version="1.0" encoding="UTF-8" standalone="yes"?><Relationships xmlns="http://schemas.openxmlformats.org/package/2006/relationships"><Relationship Id="rId11" Type="http://schemas.openxmlformats.org/officeDocument/2006/relationships/image" Target="../media/image14.jpg"/><Relationship Id="rId10" Type="http://schemas.openxmlformats.org/officeDocument/2006/relationships/image" Target="../media/image15.jpg"/><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74.jpg"/><Relationship Id="rId4" Type="http://schemas.openxmlformats.org/officeDocument/2006/relationships/image" Target="../media/image75.png"/><Relationship Id="rId9" Type="http://schemas.openxmlformats.org/officeDocument/2006/relationships/image" Target="../media/image80.jp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jpg"/><Relationship Id="rId8" Type="http://schemas.openxmlformats.org/officeDocument/2006/relationships/image" Target="../media/image7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81.jp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4.jpg"/><Relationship Id="rId5"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chemeClr val="lt1"/>
        </a:solidFill>
      </p:bgPr>
    </p:bg>
    <p:spTree>
      <p:nvGrpSpPr>
        <p:cNvPr id="186" name="Shape 186"/>
        <p:cNvGrpSpPr/>
        <p:nvPr/>
      </p:nvGrpSpPr>
      <p:grpSpPr>
        <a:xfrm>
          <a:off x="0" y="0"/>
          <a:ext cx="0" cy="0"/>
          <a:chOff x="0" y="0"/>
          <a:chExt cx="0" cy="0"/>
        </a:xfrm>
      </p:grpSpPr>
      <p:sp>
        <p:nvSpPr>
          <p:cNvPr id="187" name="Shape 187"/>
          <p:cNvSpPr txBox="1"/>
          <p:nvPr>
            <p:ph type="ctrTitle"/>
          </p:nvPr>
        </p:nvSpPr>
        <p:spPr>
          <a:xfrm>
            <a:off x="609600" y="1828800"/>
            <a:ext cx="7924800" cy="1752600"/>
          </a:xfrm>
          <a:prstGeom prst="rect">
            <a:avLst/>
          </a:prstGeom>
          <a:solidFill>
            <a:srgbClr val="083D7E"/>
          </a:solidFill>
          <a:ln>
            <a:noFill/>
          </a:ln>
        </p:spPr>
        <p:txBody>
          <a:bodyPr anchorCtr="0" anchor="ctr" bIns="45700" lIns="91425" rIns="91425" wrap="square" tIns="45700">
            <a:noAutofit/>
          </a:bodyPr>
          <a:lstStyle/>
          <a:p>
            <a:pPr lvl="0" rtl="0" algn="l">
              <a:spcBef>
                <a:spcPts val="0"/>
              </a:spcBef>
              <a:buSzPct val="25000"/>
              <a:buNone/>
            </a:pPr>
            <a:r>
              <a:rPr b="1" lang="en-US"/>
              <a:t> Reasoning-driven Question Answering</a:t>
            </a:r>
          </a:p>
        </p:txBody>
      </p:sp>
      <p:sp>
        <p:nvSpPr>
          <p:cNvPr id="188" name="Shape 188"/>
          <p:cNvSpPr txBox="1"/>
          <p:nvPr>
            <p:ph idx="1" type="subTitle"/>
          </p:nvPr>
        </p:nvSpPr>
        <p:spPr>
          <a:xfrm>
            <a:off x="990600" y="3962400"/>
            <a:ext cx="7086600" cy="1981200"/>
          </a:xfrm>
          <a:prstGeom prst="rect">
            <a:avLst/>
          </a:prstGeom>
          <a:noFill/>
          <a:ln>
            <a:noFill/>
          </a:ln>
        </p:spPr>
        <p:txBody>
          <a:bodyPr anchorCtr="0" anchor="t" bIns="45700" lIns="91425" rIns="91425" wrap="square" tIns="45700">
            <a:noAutofit/>
          </a:bodyPr>
          <a:lstStyle/>
          <a:p>
            <a:pPr lvl="0" rtl="0">
              <a:spcBef>
                <a:spcPts val="0"/>
              </a:spcBef>
              <a:buClr>
                <a:srgbClr val="FF0000"/>
              </a:buClr>
              <a:buSzPct val="94444"/>
              <a:buFont typeface="Noto Sans Symbols"/>
              <a:buNone/>
            </a:pPr>
            <a:r>
              <a:rPr lang="en-US" sz="1800">
                <a:solidFill>
                  <a:srgbClr val="FF0000"/>
                </a:solidFill>
              </a:rPr>
              <a:t>Daniel Khashabi</a:t>
            </a:r>
            <a:r>
              <a:rPr lang="en-US" sz="1800"/>
              <a:t>, Dan Roth </a:t>
            </a:r>
          </a:p>
          <a:p>
            <a:pPr lvl="0" rtl="0">
              <a:spcBef>
                <a:spcPts val="0"/>
              </a:spcBef>
              <a:buClr>
                <a:srgbClr val="FF0000"/>
              </a:buClr>
              <a:buSzPct val="94444"/>
              <a:buFont typeface="Noto Sans Symbols"/>
              <a:buNone/>
            </a:pPr>
            <a:r>
              <a:rPr lang="en-US" sz="1800"/>
              <a:t>(Cognitive Computation Group, UPenn) </a:t>
            </a:r>
          </a:p>
          <a:p>
            <a:pPr lvl="0" rtl="0">
              <a:spcBef>
                <a:spcPts val="0"/>
              </a:spcBef>
              <a:buClr>
                <a:srgbClr val="FF0000"/>
              </a:buClr>
              <a:buSzPct val="94444"/>
              <a:buFont typeface="Noto Sans Symbols"/>
              <a:buNone/>
            </a:pPr>
            <a:r>
              <a:t/>
            </a:r>
            <a:endParaRPr sz="1800"/>
          </a:p>
          <a:p>
            <a:pPr lvl="0" rtl="0">
              <a:spcBef>
                <a:spcPts val="340"/>
              </a:spcBef>
              <a:buClr>
                <a:schemeClr val="dk1"/>
              </a:buClr>
              <a:buSzPct val="94444"/>
              <a:buFont typeface="Noto Sans Symbols"/>
              <a:buNone/>
            </a:pPr>
            <a:r>
              <a:rPr lang="en-US" sz="1800"/>
              <a:t>Tushar Khot, Ashish Sabharwal </a:t>
            </a:r>
          </a:p>
          <a:p>
            <a:pPr lvl="0" rtl="0">
              <a:spcBef>
                <a:spcPts val="340"/>
              </a:spcBef>
              <a:buClr>
                <a:schemeClr val="dk1"/>
              </a:buClr>
              <a:buSzPct val="94444"/>
              <a:buFont typeface="Noto Sans Symbols"/>
              <a:buNone/>
            </a:pPr>
            <a:r>
              <a:rPr lang="en-US" sz="1800"/>
              <a:t>(Allen Institute for Artificial Intelligence)</a:t>
            </a:r>
          </a:p>
        </p:txBody>
      </p:sp>
      <p:pic>
        <p:nvPicPr>
          <p:cNvPr descr="partial-logo-blue-230x230.png" id="189" name="Shape 189"/>
          <p:cNvPicPr preferRelativeResize="0"/>
          <p:nvPr/>
        </p:nvPicPr>
        <p:blipFill rotWithShape="1">
          <a:blip r:embed="rId3">
            <a:alphaModFix/>
          </a:blip>
          <a:srcRect b="0" l="0" r="0" t="0"/>
          <a:stretch/>
        </p:blipFill>
        <p:spPr>
          <a:xfrm>
            <a:off x="7543800" y="381000"/>
            <a:ext cx="1065289" cy="1065289"/>
          </a:xfrm>
          <a:prstGeom prst="rect">
            <a:avLst/>
          </a:prstGeom>
          <a:noFill/>
          <a:ln>
            <a:noFill/>
          </a:ln>
        </p:spPr>
      </p:pic>
      <p:pic>
        <p:nvPicPr>
          <p:cNvPr descr="logo.png" id="190" name="Shape 190"/>
          <p:cNvPicPr preferRelativeResize="0"/>
          <p:nvPr/>
        </p:nvPicPr>
        <p:blipFill>
          <a:blip r:embed="rId4">
            <a:alphaModFix/>
          </a:blip>
          <a:stretch>
            <a:fillRect/>
          </a:stretch>
        </p:blipFill>
        <p:spPr>
          <a:xfrm>
            <a:off x="364950" y="580500"/>
            <a:ext cx="838600" cy="838600"/>
          </a:xfrm>
          <a:prstGeom prst="rect">
            <a:avLst/>
          </a:prstGeom>
          <a:noFill/>
          <a:ln>
            <a:noFill/>
          </a:ln>
        </p:spPr>
      </p:pic>
      <p:pic>
        <p:nvPicPr>
          <p:cNvPr id="191" name="Shape 191"/>
          <p:cNvPicPr preferRelativeResize="0"/>
          <p:nvPr/>
        </p:nvPicPr>
        <p:blipFill rotWithShape="1">
          <a:blip r:embed="rId5">
            <a:alphaModFix/>
          </a:blip>
          <a:srcRect b="0" l="0" r="0" t="0"/>
          <a:stretch/>
        </p:blipFill>
        <p:spPr>
          <a:xfrm>
            <a:off x="1279750" y="710525"/>
            <a:ext cx="1846375" cy="651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457200" y="152400"/>
            <a:ext cx="8229600" cy="5979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lang="en-US" sz="3300"/>
              <a:t>An Example for NLU … </a:t>
            </a:r>
          </a:p>
        </p:txBody>
      </p:sp>
      <p:pic>
        <p:nvPicPr>
          <p:cNvPr descr="http://www.computerhistory.org/fellowawards/media/img/objects/2-4a.Stanford_University.McCarthy-John.c1967.L062302006.STANFORD_UNIVERSITY.src.jpg" id="362" name="Shape 362"/>
          <p:cNvPicPr preferRelativeResize="0"/>
          <p:nvPr/>
        </p:nvPicPr>
        <p:blipFill rotWithShape="1">
          <a:blip r:embed="rId4">
            <a:alphaModFix/>
          </a:blip>
          <a:srcRect b="0" l="0" r="0" t="0"/>
          <a:stretch/>
        </p:blipFill>
        <p:spPr>
          <a:xfrm>
            <a:off x="6256571" y="846349"/>
            <a:ext cx="2430232" cy="2430250"/>
          </a:xfrm>
          <a:prstGeom prst="rect">
            <a:avLst/>
          </a:prstGeom>
          <a:noFill/>
          <a:ln>
            <a:noFill/>
          </a:ln>
        </p:spPr>
      </p:pic>
      <p:pic>
        <p:nvPicPr>
          <p:cNvPr id="363" name="Shape 363"/>
          <p:cNvPicPr preferRelativeResize="0"/>
          <p:nvPr/>
        </p:nvPicPr>
        <p:blipFill>
          <a:blip r:embed="rId5">
            <a:alphaModFix/>
          </a:blip>
          <a:stretch>
            <a:fillRect/>
          </a:stretch>
        </p:blipFill>
        <p:spPr>
          <a:xfrm>
            <a:off x="457200" y="899000"/>
            <a:ext cx="4867901" cy="2874563"/>
          </a:xfrm>
          <a:prstGeom prst="rect">
            <a:avLst/>
          </a:prstGeom>
          <a:noFill/>
          <a:ln cap="flat" cmpd="sng" w="9525">
            <a:solidFill>
              <a:srgbClr val="FF6200"/>
            </a:solidFill>
            <a:prstDash val="solid"/>
            <a:round/>
            <a:headEnd len="med" w="med" type="none"/>
            <a:tailEnd len="med" w="med" type="none"/>
          </a:ln>
          <a:effectLst>
            <a:outerShdw blurRad="40000" rotWithShape="0" dir="5400000" dist="20000">
              <a:srgbClr val="000000">
                <a:alpha val="37650"/>
              </a:srgbClr>
            </a:outerShdw>
          </a:effectLst>
        </p:spPr>
      </p:pic>
      <p:pic>
        <p:nvPicPr>
          <p:cNvPr id="364" name="Shape 364"/>
          <p:cNvPicPr preferRelativeResize="0"/>
          <p:nvPr/>
        </p:nvPicPr>
        <p:blipFill>
          <a:blip r:embed="rId6">
            <a:alphaModFix/>
          </a:blip>
          <a:stretch>
            <a:fillRect/>
          </a:stretch>
        </p:blipFill>
        <p:spPr>
          <a:xfrm>
            <a:off x="457200" y="3922276"/>
            <a:ext cx="5172702" cy="2354599"/>
          </a:xfrm>
          <a:prstGeom prst="rect">
            <a:avLst/>
          </a:prstGeom>
          <a:noFill/>
          <a:ln>
            <a:noFill/>
          </a:ln>
        </p:spPr>
      </p:pic>
      <p:sp>
        <p:nvSpPr>
          <p:cNvPr id="365" name="Shape 365"/>
          <p:cNvSpPr/>
          <p:nvPr/>
        </p:nvSpPr>
        <p:spPr>
          <a:xfrm>
            <a:off x="2243550" y="5398225"/>
            <a:ext cx="519300" cy="3528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a:off x="457200" y="152400"/>
            <a:ext cx="8229600" cy="5979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lang="en-US" sz="3300"/>
              <a:t>An Example for NLU … </a:t>
            </a:r>
          </a:p>
        </p:txBody>
      </p:sp>
      <p:sp>
        <p:nvSpPr>
          <p:cNvPr id="372" name="Shape 372"/>
          <p:cNvSpPr txBox="1"/>
          <p:nvPr>
            <p:ph idx="1" type="body"/>
          </p:nvPr>
        </p:nvSpPr>
        <p:spPr>
          <a:xfrm>
            <a:off x="412575" y="770150"/>
            <a:ext cx="3706500" cy="7920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dk1"/>
              </a:buClr>
              <a:buSzPct val="25000"/>
              <a:buFont typeface="Noto Sans Symbols"/>
              <a:buNone/>
            </a:pPr>
            <a:r>
              <a:rPr lang="en-US" sz="2000">
                <a:solidFill>
                  <a:srgbClr val="666666"/>
                </a:solidFill>
              </a:rPr>
              <a:t>(John McCarthy, 1976)</a:t>
            </a:r>
          </a:p>
        </p:txBody>
      </p:sp>
      <p:pic>
        <p:nvPicPr>
          <p:cNvPr descr="http://www.computerhistory.org/fellowawards/media/img/objects/2-4a.Stanford_University.McCarthy-John.c1967.L062302006.STANFORD_UNIVERSITY.src.jpg" id="373" name="Shape 373"/>
          <p:cNvPicPr preferRelativeResize="0"/>
          <p:nvPr/>
        </p:nvPicPr>
        <p:blipFill rotWithShape="1">
          <a:blip r:embed="rId3">
            <a:alphaModFix/>
          </a:blip>
          <a:srcRect b="0" l="0" r="0" t="0"/>
          <a:stretch/>
        </p:blipFill>
        <p:spPr>
          <a:xfrm>
            <a:off x="6256571" y="846349"/>
            <a:ext cx="2430232" cy="2430250"/>
          </a:xfrm>
          <a:prstGeom prst="rect">
            <a:avLst/>
          </a:prstGeom>
          <a:noFill/>
          <a:ln>
            <a:noFill/>
          </a:ln>
        </p:spPr>
      </p:pic>
      <p:sp>
        <p:nvSpPr>
          <p:cNvPr id="374" name="Shape 374"/>
          <p:cNvSpPr txBox="1"/>
          <p:nvPr/>
        </p:nvSpPr>
        <p:spPr>
          <a:xfrm>
            <a:off x="360325" y="1238800"/>
            <a:ext cx="5819400" cy="2660400"/>
          </a:xfrm>
          <a:prstGeom prst="rect">
            <a:avLst/>
          </a:prstGeom>
          <a:solidFill>
            <a:srgbClr val="FFFFFF"/>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sz="1600">
                <a:solidFill>
                  <a:srgbClr val="B7B7B7"/>
                </a:solidFill>
                <a:latin typeface="Average"/>
                <a:ea typeface="Average"/>
                <a:cs typeface="Average"/>
                <a:sym typeface="Average"/>
              </a:rPr>
              <a:t>A 61-year old furniture salesman</a:t>
            </a:r>
            <a:r>
              <a:rPr lang="en-US" sz="1600">
                <a:solidFill>
                  <a:schemeClr val="dk1"/>
                </a:solidFill>
                <a:latin typeface="Average"/>
                <a:ea typeface="Average"/>
                <a:cs typeface="Average"/>
                <a:sym typeface="Average"/>
              </a:rPr>
              <a:t> was pushed down the shaft of a freight elevator </a:t>
            </a:r>
            <a:r>
              <a:rPr lang="en-US" sz="1600">
                <a:solidFill>
                  <a:srgbClr val="B7B7B7"/>
                </a:solidFill>
                <a:latin typeface="Average"/>
                <a:ea typeface="Average"/>
                <a:cs typeface="Average"/>
                <a:sym typeface="Average"/>
              </a:rPr>
              <a:t>yesterday in his downtown Brooklyn store</a:t>
            </a:r>
            <a:r>
              <a:rPr lang="en-US" sz="1600">
                <a:solidFill>
                  <a:schemeClr val="dk1"/>
                </a:solidFill>
                <a:latin typeface="Average"/>
                <a:ea typeface="Average"/>
                <a:cs typeface="Average"/>
                <a:sym typeface="Average"/>
              </a:rPr>
              <a:t> by two robbers while a third attempted to crush him with the elevator car because they were dissatisfied with the $1,200 they had forced him to give them.</a:t>
            </a:r>
          </a:p>
          <a:p>
            <a:pPr lvl="0" rtl="0">
              <a:spcBef>
                <a:spcPts val="0"/>
              </a:spcBef>
              <a:buNone/>
            </a:pPr>
            <a:r>
              <a:rPr lang="en-US" sz="1600">
                <a:solidFill>
                  <a:schemeClr val="dk1"/>
                </a:solidFill>
                <a:latin typeface="Average"/>
                <a:ea typeface="Average"/>
                <a:cs typeface="Average"/>
                <a:sym typeface="Average"/>
              </a:rPr>
              <a:t>The buffer springs at the bottom of the shaft prevented the car from crushing the salesman,</a:t>
            </a:r>
            <a:r>
              <a:rPr lang="en-US" sz="1600">
                <a:solidFill>
                  <a:srgbClr val="B7B7B7"/>
                </a:solidFill>
                <a:latin typeface="Average"/>
                <a:ea typeface="Average"/>
                <a:cs typeface="Average"/>
                <a:sym typeface="Average"/>
              </a:rPr>
              <a:t> John J. Hug, after he was pushed from the first floor to the basement. </a:t>
            </a:r>
            <a:r>
              <a:rPr lang="en-US" sz="1600">
                <a:solidFill>
                  <a:schemeClr val="dk1"/>
                </a:solidFill>
                <a:latin typeface="Average"/>
                <a:ea typeface="Average"/>
                <a:cs typeface="Average"/>
                <a:sym typeface="Average"/>
              </a:rPr>
              <a:t>The car stopped about 12 inches above him as he flattened himself at the bottom of the pit.</a:t>
            </a:r>
          </a:p>
          <a:p>
            <a:pPr lvl="0" rtl="0">
              <a:spcBef>
                <a:spcPts val="0"/>
              </a:spcBef>
              <a:buNone/>
            </a:pPr>
            <a:r>
              <a:rPr lang="en-US" sz="1600">
                <a:solidFill>
                  <a:schemeClr val="dk1"/>
                </a:solidFill>
                <a:latin typeface="Average"/>
                <a:ea typeface="Average"/>
                <a:cs typeface="Average"/>
                <a:sym typeface="Average"/>
              </a:rPr>
              <a:t>... </a:t>
            </a:r>
            <a:r>
              <a:rPr lang="en-US" sz="1600" u="sng">
                <a:solidFill>
                  <a:schemeClr val="hlink"/>
                </a:solidFill>
                <a:latin typeface="Average"/>
                <a:ea typeface="Average"/>
                <a:cs typeface="Average"/>
                <a:sym typeface="Average"/>
                <a:hlinkClick r:id="rId4"/>
              </a:rPr>
              <a:t>(McCarthy, 1990, p. 70)</a:t>
            </a:r>
          </a:p>
        </p:txBody>
      </p:sp>
      <p:sp>
        <p:nvSpPr>
          <p:cNvPr id="375" name="Shape 375"/>
          <p:cNvSpPr txBox="1"/>
          <p:nvPr/>
        </p:nvSpPr>
        <p:spPr>
          <a:xfrm>
            <a:off x="381000" y="4134400"/>
            <a:ext cx="5220300" cy="2026500"/>
          </a:xfrm>
          <a:prstGeom prst="rect">
            <a:avLst/>
          </a:prstGeom>
          <a:solidFill>
            <a:srgbClr val="F3F3F3"/>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228600" lvl="0" marL="457200">
              <a:lnSpc>
                <a:spcPct val="150000"/>
              </a:lnSpc>
              <a:spcBef>
                <a:spcPts val="0"/>
              </a:spcBef>
              <a:spcAft>
                <a:spcPts val="0"/>
              </a:spcAft>
              <a:buClr>
                <a:schemeClr val="dk1"/>
              </a:buClr>
              <a:buFont typeface="Average"/>
              <a:buChar char="●"/>
            </a:pPr>
            <a:r>
              <a:rPr lang="en-US">
                <a:solidFill>
                  <a:schemeClr val="dk1"/>
                </a:solidFill>
                <a:latin typeface="Average"/>
                <a:ea typeface="Average"/>
                <a:cs typeface="Average"/>
                <a:sym typeface="Average"/>
              </a:rPr>
              <a:t>Predictions: Who had the money at the end?</a:t>
            </a:r>
          </a:p>
          <a:p>
            <a:pPr indent="-228600" lvl="0" marL="457200" rtl="0">
              <a:lnSpc>
                <a:spcPct val="150000"/>
              </a:lnSpc>
              <a:spcBef>
                <a:spcPts val="0"/>
              </a:spcBef>
              <a:spcAft>
                <a:spcPts val="0"/>
              </a:spcAft>
              <a:buClr>
                <a:schemeClr val="dk1"/>
              </a:buClr>
              <a:buFont typeface="Average"/>
              <a:buChar char="●"/>
            </a:pPr>
            <a:r>
              <a:rPr lang="en-US">
                <a:solidFill>
                  <a:schemeClr val="dk1"/>
                </a:solidFill>
                <a:latin typeface="Average"/>
                <a:ea typeface="Average"/>
                <a:cs typeface="Average"/>
                <a:sym typeface="Average"/>
              </a:rPr>
              <a:t>Yes/No question: Did Mr. Hug want to be crushed?</a:t>
            </a:r>
          </a:p>
          <a:p>
            <a:pPr indent="-228600" lvl="0" marL="457200" rtl="0">
              <a:lnSpc>
                <a:spcPct val="150000"/>
              </a:lnSpc>
              <a:spcBef>
                <a:spcPts val="0"/>
              </a:spcBef>
              <a:buClr>
                <a:schemeClr val="dk1"/>
              </a:buClr>
              <a:buFont typeface="Average"/>
              <a:buChar char="●"/>
            </a:pPr>
            <a:r>
              <a:rPr lang="en-US">
                <a:solidFill>
                  <a:schemeClr val="dk1"/>
                </a:solidFill>
                <a:latin typeface="Average"/>
                <a:ea typeface="Average"/>
                <a:cs typeface="Average"/>
                <a:sym typeface="Average"/>
              </a:rPr>
              <a:t>What if question: What would have happened if Mr. Hug had not flattened himself at the bottom of the pit?</a:t>
            </a:r>
          </a:p>
          <a:p>
            <a:pPr lvl="0" rtl="0">
              <a:lnSpc>
                <a:spcPct val="150000"/>
              </a:lnSpc>
              <a:spcBef>
                <a:spcPts val="0"/>
              </a:spcBef>
              <a:buNone/>
            </a:pPr>
            <a:r>
              <a:rPr lang="en-US">
                <a:solidFill>
                  <a:schemeClr val="dk1"/>
                </a:solidFill>
                <a:latin typeface="Average"/>
                <a:ea typeface="Average"/>
                <a:cs typeface="Average"/>
                <a:sym typeface="Average"/>
              </a:rPr>
              <a:t>… </a:t>
            </a:r>
          </a:p>
        </p:txBody>
      </p:sp>
      <p:sp>
        <p:nvSpPr>
          <p:cNvPr id="376" name="Shape 376"/>
          <p:cNvSpPr/>
          <p:nvPr/>
        </p:nvSpPr>
        <p:spPr>
          <a:xfrm>
            <a:off x="4376975" y="4286800"/>
            <a:ext cx="4596300" cy="348000"/>
          </a:xfrm>
          <a:prstGeom prst="leftArrowCallout">
            <a:avLst>
              <a:gd fmla="val 25000" name="adj1"/>
              <a:gd fmla="val 25000" name="adj2"/>
              <a:gd fmla="val 25000" name="adj3"/>
              <a:gd fmla="val 64734"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a:t>Not mentioned directly. It is implied. </a:t>
            </a:r>
          </a:p>
        </p:txBody>
      </p:sp>
      <p:sp>
        <p:nvSpPr>
          <p:cNvPr id="377" name="Shape 377"/>
          <p:cNvSpPr/>
          <p:nvPr/>
        </p:nvSpPr>
        <p:spPr>
          <a:xfrm>
            <a:off x="3992525" y="788750"/>
            <a:ext cx="1348800" cy="411600"/>
          </a:xfrm>
          <a:prstGeom prst="wedgeRectCallout">
            <a:avLst>
              <a:gd fmla="val -59404" name="adj1"/>
              <a:gd fmla="val 74933" name="adj2"/>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US" sz="1200">
                <a:solidFill>
                  <a:srgbClr val="FFFFFF"/>
                </a:solidFill>
              </a:rPr>
              <a:t>Taken from NYT </a:t>
            </a:r>
          </a:p>
          <a:p>
            <a:pPr lvl="0">
              <a:spcBef>
                <a:spcPts val="0"/>
              </a:spcBef>
              <a:buNone/>
            </a:pPr>
            <a:r>
              <a:rPr lang="en-US" sz="1200">
                <a:solidFill>
                  <a:srgbClr val="FFFFFF"/>
                </a:solidFill>
              </a:rPr>
              <a:t>(natural text)</a:t>
            </a:r>
          </a:p>
        </p:txBody>
      </p:sp>
      <p:sp>
        <p:nvSpPr>
          <p:cNvPr id="378" name="Shape 378"/>
          <p:cNvSpPr/>
          <p:nvPr/>
        </p:nvSpPr>
        <p:spPr>
          <a:xfrm>
            <a:off x="5547800" y="4742800"/>
            <a:ext cx="3425400" cy="792000"/>
          </a:xfrm>
          <a:prstGeom prst="leftArrowCallout">
            <a:avLst>
              <a:gd fmla="val 25000" name="adj1"/>
              <a:gd fmla="val 25000" name="adj2"/>
              <a:gd fmla="val 25000" name="adj3"/>
              <a:gd fmla="val 87053"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a:t>Requires common sense +  changing the knowledge according to the alternative scenario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0" y="0"/>
            <a:ext cx="9144000" cy="533400"/>
          </a:xfrm>
          <a:prstGeom prst="rect">
            <a:avLst/>
          </a:prstGeom>
        </p:spPr>
        <p:txBody>
          <a:bodyPr anchorCtr="0" anchor="ctr" bIns="91425" lIns="91425" rIns="91425" wrap="square" tIns="91425">
            <a:noAutofit/>
          </a:bodyPr>
          <a:lstStyle/>
          <a:p>
            <a:pPr lvl="0">
              <a:spcBef>
                <a:spcPts val="0"/>
              </a:spcBef>
              <a:buNone/>
            </a:pPr>
            <a:r>
              <a:rPr lang="en-US"/>
              <a:t>Where are we? </a:t>
            </a:r>
          </a:p>
        </p:txBody>
      </p:sp>
      <p:sp>
        <p:nvSpPr>
          <p:cNvPr id="385" name="Shape 385"/>
          <p:cNvSpPr txBox="1"/>
          <p:nvPr>
            <p:ph idx="12" type="sldNum"/>
          </p:nvPr>
        </p:nvSpPr>
        <p:spPr>
          <a:xfrm>
            <a:off x="400664" y="6321425"/>
            <a:ext cx="2133600" cy="476100"/>
          </a:xfrm>
          <a:prstGeom prst="rect">
            <a:avLst/>
          </a:prstGeom>
        </p:spPr>
        <p:txBody>
          <a:bodyPr anchorCtr="0" anchor="t"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grpSp>
        <p:nvGrpSpPr>
          <p:cNvPr id="386" name="Shape 386"/>
          <p:cNvGrpSpPr/>
          <p:nvPr/>
        </p:nvGrpSpPr>
        <p:grpSpPr>
          <a:xfrm>
            <a:off x="196250" y="1711474"/>
            <a:ext cx="1450500" cy="1367101"/>
            <a:chOff x="196250" y="1711474"/>
            <a:chExt cx="1450500" cy="1367101"/>
          </a:xfrm>
        </p:grpSpPr>
        <p:sp>
          <p:nvSpPr>
            <p:cNvPr id="387" name="Shape 387"/>
            <p:cNvSpPr/>
            <p:nvPr/>
          </p:nvSpPr>
          <p:spPr>
            <a:xfrm>
              <a:off x="196250" y="2417075"/>
              <a:ext cx="1450500" cy="661500"/>
            </a:xfrm>
            <a:prstGeom prst="upArrowCallout">
              <a:avLst>
                <a:gd fmla="val 6710" name="adj1"/>
                <a:gd fmla="val 11161" name="adj2"/>
                <a:gd fmla="val 16347" name="adj3"/>
                <a:gd fmla="val 59516"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IR-solver (lucene) </a:t>
              </a:r>
            </a:p>
            <a:p>
              <a:pPr lvl="0" algn="ctr">
                <a:spcBef>
                  <a:spcPts val="0"/>
                </a:spcBef>
                <a:buClr>
                  <a:schemeClr val="dk1"/>
                </a:buClr>
                <a:buSzPct val="137500"/>
                <a:buFont typeface="Arial"/>
                <a:buNone/>
              </a:pPr>
              <a:r>
                <a:rPr lang="en-US" sz="800">
                  <a:solidFill>
                    <a:schemeClr val="dk1"/>
                  </a:solidFill>
                </a:rPr>
                <a:t>(Clark et al, 2016)</a:t>
              </a:r>
            </a:p>
          </p:txBody>
        </p:sp>
        <p:sp>
          <p:nvSpPr>
            <p:cNvPr id="388" name="Shape 388"/>
            <p:cNvSpPr/>
            <p:nvPr/>
          </p:nvSpPr>
          <p:spPr>
            <a:xfrm>
              <a:off x="318950" y="1711474"/>
              <a:ext cx="1205100" cy="738600"/>
            </a:xfrm>
            <a:prstGeom prst="downArrowCallout">
              <a:avLst>
                <a:gd fmla="val 4013" name="adj1"/>
                <a:gd fmla="val 9001" name="adj2"/>
                <a:gd fmla="val 15337" name="adj3"/>
                <a:gd fmla="val 50578"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PMI-solver </a:t>
              </a:r>
            </a:p>
            <a:p>
              <a:pPr lvl="0" algn="ctr">
                <a:spcBef>
                  <a:spcPts val="0"/>
                </a:spcBef>
                <a:buClr>
                  <a:schemeClr val="dk1"/>
                </a:buClr>
                <a:buSzPct val="137500"/>
                <a:buFont typeface="Arial"/>
                <a:buNone/>
              </a:pPr>
              <a:r>
                <a:rPr lang="en-US" sz="800">
                  <a:solidFill>
                    <a:schemeClr val="dk1"/>
                  </a:solidFill>
                </a:rPr>
                <a:t>(Clark et al, 2016)</a:t>
              </a:r>
            </a:p>
          </p:txBody>
        </p:sp>
      </p:grpSp>
      <p:grpSp>
        <p:nvGrpSpPr>
          <p:cNvPr id="389" name="Shape 389"/>
          <p:cNvGrpSpPr/>
          <p:nvPr/>
        </p:nvGrpSpPr>
        <p:grpSpPr>
          <a:xfrm>
            <a:off x="762000" y="979375"/>
            <a:ext cx="1839000" cy="1394004"/>
            <a:chOff x="762000" y="979375"/>
            <a:chExt cx="1839000" cy="1394004"/>
          </a:xfrm>
        </p:grpSpPr>
        <p:sp>
          <p:nvSpPr>
            <p:cNvPr id="390" name="Shape 390"/>
            <p:cNvSpPr/>
            <p:nvPr/>
          </p:nvSpPr>
          <p:spPr>
            <a:xfrm>
              <a:off x="762000" y="979375"/>
              <a:ext cx="1839000" cy="1230000"/>
            </a:xfrm>
            <a:prstGeom prst="downArrowCallout">
              <a:avLst>
                <a:gd fmla="val 3445" name="adj1"/>
                <a:gd fmla="val 5225" name="adj2"/>
                <a:gd fmla="val 9086" name="adj3"/>
                <a:gd fmla="val 50662"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Neural networks </a:t>
              </a:r>
            </a:p>
            <a:p>
              <a:pPr lvl="0" rtl="0" algn="ctr">
                <a:spcBef>
                  <a:spcPts val="0"/>
                </a:spcBef>
                <a:buNone/>
              </a:pPr>
              <a:r>
                <a:rPr lang="en-US" sz="1000"/>
                <a:t>sophisticated word-matching ~</a:t>
              </a:r>
              <a:r>
                <a:rPr lang="en-US" sz="1000"/>
                <a:t> </a:t>
              </a:r>
              <a:r>
                <a:rPr lang="en-US" sz="1000"/>
                <a:t>paraphrasing</a:t>
              </a:r>
            </a:p>
          </p:txBody>
        </p:sp>
        <p:sp>
          <p:nvSpPr>
            <p:cNvPr id="391" name="Shape 391"/>
            <p:cNvSpPr/>
            <p:nvPr/>
          </p:nvSpPr>
          <p:spPr>
            <a:xfrm rot="5400000">
              <a:off x="1616100" y="1745929"/>
              <a:ext cx="120300" cy="1134600"/>
            </a:xfrm>
            <a:prstGeom prst="leftBrace">
              <a:avLst>
                <a:gd fmla="val 7998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392" name="Shape 392"/>
          <p:cNvSpPr/>
          <p:nvPr/>
        </p:nvSpPr>
        <p:spPr>
          <a:xfrm>
            <a:off x="776700" y="5320975"/>
            <a:ext cx="7743000" cy="147000"/>
          </a:xfrm>
          <a:prstGeom prst="rightArrow">
            <a:avLst>
              <a:gd fmla="val 50000" name="adj1"/>
              <a:gd fmla="val 92193"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93" name="Shape 393"/>
          <p:cNvSpPr/>
          <p:nvPr/>
        </p:nvSpPr>
        <p:spPr>
          <a:xfrm>
            <a:off x="2407675" y="630021"/>
            <a:ext cx="4419600" cy="413700"/>
          </a:xfrm>
          <a:prstGeom prst="rect">
            <a:avLst/>
          </a:prstGeom>
          <a:solidFill>
            <a:srgbClr val="FAE1AF"/>
          </a:solidFill>
          <a:ln cap="flat" cmpd="sng" w="9525">
            <a:solidFill>
              <a:srgbClr val="A7001B"/>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SzPct val="25000"/>
              <a:buNone/>
            </a:pPr>
            <a:r>
              <a:rPr lang="en-US" sz="1800">
                <a:solidFill>
                  <a:srgbClr val="000080"/>
                </a:solidFill>
                <a:latin typeface="Calibri"/>
                <a:ea typeface="Calibri"/>
                <a:cs typeface="Calibri"/>
                <a:sym typeface="Calibri"/>
              </a:rPr>
              <a:t>How much “reasoning” do models do?</a:t>
            </a:r>
          </a:p>
        </p:txBody>
      </p:sp>
      <p:grpSp>
        <p:nvGrpSpPr>
          <p:cNvPr id="394" name="Shape 394"/>
          <p:cNvGrpSpPr/>
          <p:nvPr/>
        </p:nvGrpSpPr>
        <p:grpSpPr>
          <a:xfrm>
            <a:off x="700500" y="2030963"/>
            <a:ext cx="7922975" cy="788438"/>
            <a:chOff x="700500" y="2030963"/>
            <a:chExt cx="7922975" cy="788438"/>
          </a:xfrm>
        </p:grpSpPr>
        <p:sp>
          <p:nvSpPr>
            <p:cNvPr id="395" name="Shape 395"/>
            <p:cNvSpPr/>
            <p:nvPr/>
          </p:nvSpPr>
          <p:spPr>
            <a:xfrm>
              <a:off x="700500" y="2373630"/>
              <a:ext cx="7743000" cy="110700"/>
            </a:xfrm>
            <a:prstGeom prst="rightArrow">
              <a:avLst>
                <a:gd fmla="val 50000" name="adj1"/>
                <a:gd fmla="val 92193"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96" name="Shape 396"/>
            <p:cNvSpPr txBox="1"/>
            <p:nvPr/>
          </p:nvSpPr>
          <p:spPr>
            <a:xfrm>
              <a:off x="7098575" y="2579100"/>
              <a:ext cx="1524900" cy="240300"/>
            </a:xfrm>
            <a:prstGeom prst="rect">
              <a:avLst/>
            </a:prstGeom>
            <a:solidFill>
              <a:srgbClr val="D9EAD3"/>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solidFill>
                    <a:schemeClr val="dk1"/>
                  </a:solidFill>
                </a:rPr>
                <a:t>More Reasoning </a:t>
              </a:r>
            </a:p>
          </p:txBody>
        </p:sp>
        <p:sp>
          <p:nvSpPr>
            <p:cNvPr id="397" name="Shape 397"/>
            <p:cNvSpPr txBox="1"/>
            <p:nvPr/>
          </p:nvSpPr>
          <p:spPr>
            <a:xfrm>
              <a:off x="7079800" y="2030963"/>
              <a:ext cx="1524900" cy="240300"/>
            </a:xfrm>
            <a:prstGeom prst="rect">
              <a:avLst/>
            </a:prstGeom>
            <a:solidFill>
              <a:srgbClr val="F4CCCC"/>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Reasoning Axis </a:t>
              </a:r>
            </a:p>
          </p:txBody>
        </p:sp>
      </p:grpSp>
      <p:sp>
        <p:nvSpPr>
          <p:cNvPr id="398" name="Shape 398"/>
          <p:cNvSpPr/>
          <p:nvPr/>
        </p:nvSpPr>
        <p:spPr>
          <a:xfrm>
            <a:off x="6119450" y="4529375"/>
            <a:ext cx="1205100" cy="878400"/>
          </a:xfrm>
          <a:prstGeom prst="downArrowCallout">
            <a:avLst>
              <a:gd fmla="val 4013" name="adj1"/>
              <a:gd fmla="val 9001" name="adj2"/>
              <a:gd fmla="val 15337" name="adj3"/>
              <a:gd fmla="val 39455"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PMI-solver </a:t>
            </a:r>
          </a:p>
          <a:p>
            <a:pPr lvl="0" rtl="0" algn="ctr">
              <a:spcBef>
                <a:spcPts val="0"/>
              </a:spcBef>
              <a:buNone/>
            </a:pPr>
            <a:r>
              <a:rPr lang="en-US" sz="800">
                <a:solidFill>
                  <a:schemeClr val="dk1"/>
                </a:solidFill>
              </a:rPr>
              <a:t>(Clark et al, 2016)</a:t>
            </a:r>
          </a:p>
        </p:txBody>
      </p:sp>
      <p:sp>
        <p:nvSpPr>
          <p:cNvPr id="399" name="Shape 399"/>
          <p:cNvSpPr txBox="1"/>
          <p:nvPr/>
        </p:nvSpPr>
        <p:spPr>
          <a:xfrm>
            <a:off x="5483750" y="4956250"/>
            <a:ext cx="3373800" cy="240300"/>
          </a:xfrm>
          <a:prstGeom prst="rect">
            <a:avLst/>
          </a:prstGeom>
          <a:solidFill>
            <a:srgbClr val="F4CCCC"/>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sz="1200">
                <a:solidFill>
                  <a:schemeClr val="dk1"/>
                </a:solidFill>
              </a:rPr>
              <a:t>language Understanding decompoled from QA </a:t>
            </a:r>
          </a:p>
        </p:txBody>
      </p:sp>
      <p:sp>
        <p:nvSpPr>
          <p:cNvPr id="400" name="Shape 400"/>
          <p:cNvSpPr/>
          <p:nvPr/>
        </p:nvSpPr>
        <p:spPr>
          <a:xfrm>
            <a:off x="5996750" y="5407150"/>
            <a:ext cx="1450500" cy="878400"/>
          </a:xfrm>
          <a:prstGeom prst="upArrowCallout">
            <a:avLst>
              <a:gd fmla="val 2646" name="adj1"/>
              <a:gd fmla="val 11161" name="adj2"/>
              <a:gd fmla="val 16347" name="adj3"/>
              <a:gd fmla="val 36953"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IR-solver (lucene) </a:t>
            </a:r>
          </a:p>
          <a:p>
            <a:pPr lvl="0" rtl="0" algn="ctr">
              <a:spcBef>
                <a:spcPts val="0"/>
              </a:spcBef>
              <a:buNone/>
            </a:pPr>
            <a:r>
              <a:rPr lang="en-US" sz="800">
                <a:solidFill>
                  <a:schemeClr val="dk1"/>
                </a:solidFill>
              </a:rPr>
              <a:t>(Clark et al, 2016)</a:t>
            </a:r>
          </a:p>
        </p:txBody>
      </p:sp>
      <p:sp>
        <p:nvSpPr>
          <p:cNvPr id="401" name="Shape 401"/>
          <p:cNvSpPr txBox="1"/>
          <p:nvPr/>
        </p:nvSpPr>
        <p:spPr>
          <a:xfrm>
            <a:off x="7390550" y="5627100"/>
            <a:ext cx="1524900" cy="240300"/>
          </a:xfrm>
          <a:prstGeom prst="rect">
            <a:avLst/>
          </a:prstGeom>
          <a:solidFill>
            <a:srgbClr val="D9EAD3"/>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solidFill>
                  <a:schemeClr val="dk1"/>
                </a:solidFill>
              </a:rPr>
              <a:t>More decoupled</a:t>
            </a:r>
          </a:p>
        </p:txBody>
      </p:sp>
      <p:sp>
        <p:nvSpPr>
          <p:cNvPr id="402" name="Shape 402"/>
          <p:cNvSpPr/>
          <p:nvPr/>
        </p:nvSpPr>
        <p:spPr>
          <a:xfrm>
            <a:off x="2000" y="4691175"/>
            <a:ext cx="1839000" cy="690300"/>
          </a:xfrm>
          <a:prstGeom prst="downArrowCallout">
            <a:avLst>
              <a:gd fmla="val 3445" name="adj1"/>
              <a:gd fmla="val 5225" name="adj2"/>
              <a:gd fmla="val 9086" name="adj3"/>
              <a:gd fmla="val 77817"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Neural networks </a:t>
            </a:r>
          </a:p>
          <a:p>
            <a:pPr lvl="0" rtl="0" algn="ctr">
              <a:spcBef>
                <a:spcPts val="0"/>
              </a:spcBef>
              <a:buNone/>
            </a:pPr>
            <a:r>
              <a:rPr lang="en-US" sz="1000"/>
              <a:t>sophisticated word-matching ~ paraphrasing</a:t>
            </a:r>
          </a:p>
        </p:txBody>
      </p:sp>
      <p:sp>
        <p:nvSpPr>
          <p:cNvPr id="403" name="Shape 403"/>
          <p:cNvSpPr/>
          <p:nvPr/>
        </p:nvSpPr>
        <p:spPr>
          <a:xfrm>
            <a:off x="1493275" y="3678025"/>
            <a:ext cx="6165300" cy="413700"/>
          </a:xfrm>
          <a:prstGeom prst="rect">
            <a:avLst/>
          </a:prstGeom>
          <a:solidFill>
            <a:srgbClr val="FAE1AF"/>
          </a:solidFill>
          <a:ln cap="flat" cmpd="sng" w="9525">
            <a:solidFill>
              <a:srgbClr val="A7001B"/>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SzPct val="25000"/>
              <a:buNone/>
            </a:pPr>
            <a:r>
              <a:rPr lang="en-US" sz="1600">
                <a:solidFill>
                  <a:srgbClr val="000080"/>
                </a:solidFill>
                <a:latin typeface="Calibri"/>
                <a:ea typeface="Calibri"/>
                <a:cs typeface="Calibri"/>
                <a:sym typeface="Calibri"/>
              </a:rPr>
              <a:t>How much do system decouple their language understanding from QA?</a:t>
            </a:r>
          </a:p>
        </p:txBody>
      </p:sp>
      <p:sp>
        <p:nvSpPr>
          <p:cNvPr id="404" name="Shape 404"/>
          <p:cNvSpPr/>
          <p:nvPr/>
        </p:nvSpPr>
        <p:spPr>
          <a:xfrm>
            <a:off x="2755375" y="2408125"/>
            <a:ext cx="1134600" cy="533400"/>
          </a:xfrm>
          <a:prstGeom prst="upArrowCallout">
            <a:avLst>
              <a:gd fmla="val 4029" name="adj1"/>
              <a:gd fmla="val 8540" name="adj2"/>
              <a:gd fmla="val 12048" name="adj3"/>
              <a:gd fmla="val 68101"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MLNSolver</a:t>
            </a:r>
          </a:p>
          <a:p>
            <a:pPr lvl="0" rtl="0" algn="ctr">
              <a:spcBef>
                <a:spcPts val="0"/>
              </a:spcBef>
              <a:buClr>
                <a:schemeClr val="dk1"/>
              </a:buClr>
              <a:buSzPct val="137500"/>
              <a:buFont typeface="Arial"/>
              <a:buNone/>
            </a:pPr>
            <a:r>
              <a:rPr lang="en-US" sz="800">
                <a:solidFill>
                  <a:schemeClr val="dk1"/>
                </a:solidFill>
              </a:rPr>
              <a:t>(Khot  et al, 2015)</a:t>
            </a:r>
          </a:p>
        </p:txBody>
      </p:sp>
      <p:sp>
        <p:nvSpPr>
          <p:cNvPr id="405" name="Shape 405"/>
          <p:cNvSpPr/>
          <p:nvPr/>
        </p:nvSpPr>
        <p:spPr>
          <a:xfrm>
            <a:off x="2286000" y="5454750"/>
            <a:ext cx="1205100" cy="585000"/>
          </a:xfrm>
          <a:prstGeom prst="upArrowCallout">
            <a:avLst>
              <a:gd fmla="val 7854" name="adj1"/>
              <a:gd fmla="val 11734" name="adj2"/>
              <a:gd fmla="val 16347" name="adj3"/>
              <a:gd fmla="val 66081"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MLNSolver</a:t>
            </a:r>
          </a:p>
          <a:p>
            <a:pPr lvl="0" rtl="0" algn="ctr">
              <a:spcBef>
                <a:spcPts val="0"/>
              </a:spcBef>
              <a:buNone/>
            </a:pPr>
            <a:r>
              <a:rPr lang="en-US" sz="800">
                <a:solidFill>
                  <a:schemeClr val="dk1"/>
                </a:solidFill>
              </a:rPr>
              <a:t>(Khot  et al, 2015)</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The Roadmap</a:t>
            </a:r>
          </a:p>
        </p:txBody>
      </p:sp>
      <p:sp>
        <p:nvSpPr>
          <p:cNvPr id="411" name="Shape 411"/>
          <p:cNvSpPr txBox="1"/>
          <p:nvPr>
            <p:ph idx="1" type="body"/>
          </p:nvPr>
        </p:nvSpPr>
        <p:spPr>
          <a:xfrm>
            <a:off x="381000" y="762000"/>
            <a:ext cx="8382000" cy="53643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rgbClr val="999999"/>
              </a:buClr>
              <a:buSzPct val="100000"/>
              <a:buFont typeface="Noto Sans Symbols"/>
              <a:buChar char="▪"/>
            </a:pPr>
            <a:r>
              <a:rPr b="1" lang="en-US" sz="2000">
                <a:solidFill>
                  <a:srgbClr val="999999"/>
                </a:solidFill>
              </a:rPr>
              <a:t>Motivation</a:t>
            </a:r>
            <a:r>
              <a:rPr b="1" i="0" lang="en-US" sz="2000" u="none" cap="none" strike="noStrike">
                <a:solidFill>
                  <a:srgbClr val="999999"/>
                </a:solidFill>
                <a:latin typeface="Arial"/>
                <a:ea typeface="Arial"/>
                <a:cs typeface="Arial"/>
                <a:sym typeface="Arial"/>
              </a:rPr>
              <a:t> </a:t>
            </a:r>
          </a:p>
          <a:p>
            <a:pPr indent="-285750" lvl="1" marL="742950" marR="0" rtl="0" algn="l">
              <a:spcBef>
                <a:spcPts val="400"/>
              </a:spcBef>
              <a:spcAft>
                <a:spcPts val="0"/>
              </a:spcAft>
              <a:buClr>
                <a:srgbClr val="999999"/>
              </a:buClr>
              <a:buSzPct val="111111"/>
              <a:buFont typeface="Noto Sans Symbols"/>
              <a:buChar char="▪"/>
            </a:pPr>
            <a:r>
              <a:rPr lang="en-US" sz="1800">
                <a:solidFill>
                  <a:srgbClr val="999999"/>
                </a:solidFill>
              </a:rPr>
              <a:t>Reasoning: Past and now </a:t>
            </a:r>
          </a:p>
          <a:p>
            <a:pPr indent="-127000" lvl="0" marL="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1" lang="en-US" sz="2000"/>
              <a:t>TableILP: </a:t>
            </a:r>
            <a:r>
              <a:rPr b="0" i="0" lang="en-US" sz="2000" u="none" cap="none" strike="noStrike">
                <a:solidFill>
                  <a:schemeClr val="dk1"/>
                </a:solidFill>
                <a:latin typeface="Arial"/>
                <a:ea typeface="Arial"/>
                <a:cs typeface="Arial"/>
                <a:sym typeface="Arial"/>
              </a:rPr>
              <a:t>science QA </a:t>
            </a:r>
            <a:r>
              <a:rPr lang="en-US" sz="2000"/>
              <a:t>with tables a knowledge </a:t>
            </a:r>
          </a:p>
          <a:p>
            <a:pPr indent="-342900" lvl="1" marL="800100" marR="0" rtl="0" algn="l">
              <a:spcBef>
                <a:spcPts val="360"/>
              </a:spcBef>
              <a:spcAft>
                <a:spcPts val="0"/>
              </a:spcAft>
              <a:buClr>
                <a:schemeClr val="dk1"/>
              </a:buClr>
              <a:buSzPct val="100000"/>
              <a:buFont typeface="Arial"/>
              <a:buAutoNum type="arabicPeriod"/>
            </a:pPr>
            <a:r>
              <a:rPr b="0" i="0" lang="en-US" sz="1800" u="none" cap="none" strike="noStrike">
                <a:solidFill>
                  <a:schemeClr val="dk1"/>
                </a:solidFill>
                <a:latin typeface="Arial"/>
                <a:ea typeface="Arial"/>
                <a:cs typeface="Arial"/>
                <a:sym typeface="Arial"/>
              </a:rPr>
              <a:t>Motivating example</a:t>
            </a:r>
          </a:p>
          <a:p>
            <a:pPr indent="-342900" lvl="1" marL="800100" marR="0" rtl="0" algn="l">
              <a:spcBef>
                <a:spcPts val="360"/>
              </a:spcBef>
              <a:spcAft>
                <a:spcPts val="0"/>
              </a:spcAft>
              <a:buClr>
                <a:schemeClr val="dk1"/>
              </a:buClr>
              <a:buSzPct val="100000"/>
              <a:buFont typeface="Arial"/>
              <a:buAutoNum type="arabicPeriod"/>
            </a:pPr>
            <a:r>
              <a:rPr lang="en-US" sz="1800"/>
              <a:t>Tables as </a:t>
            </a:r>
            <a:r>
              <a:rPr b="0" i="0" lang="en-US" sz="1800" u="none" cap="none" strike="noStrike">
                <a:solidFill>
                  <a:schemeClr val="dk1"/>
                </a:solidFill>
                <a:latin typeface="Arial"/>
                <a:ea typeface="Arial"/>
                <a:cs typeface="Arial"/>
                <a:sym typeface="Arial"/>
              </a:rPr>
              <a:t>Knowledge</a:t>
            </a:r>
            <a:r>
              <a:rPr lang="en-US" sz="1800"/>
              <a:t> </a:t>
            </a:r>
          </a:p>
          <a:p>
            <a:pPr indent="-342900" lvl="1" marL="800100" marR="0" rtl="0" algn="l">
              <a:spcBef>
                <a:spcPts val="360"/>
              </a:spcBef>
              <a:spcAft>
                <a:spcPts val="0"/>
              </a:spcAft>
              <a:buClr>
                <a:schemeClr val="dk1"/>
              </a:buClr>
              <a:buSzPct val="100000"/>
              <a:buFont typeface="Arial"/>
              <a:buAutoNum type="arabicPeriod"/>
            </a:pPr>
            <a:r>
              <a:rPr b="0" i="0" lang="en-US" sz="1800" u="none" cap="none" strike="noStrike">
                <a:solidFill>
                  <a:schemeClr val="dk1"/>
                </a:solidFill>
                <a:latin typeface="Arial"/>
                <a:ea typeface="Arial"/>
                <a:cs typeface="Arial"/>
                <a:sym typeface="Arial"/>
              </a:rPr>
              <a:t>Tables + ILP = TableILP solver</a:t>
            </a:r>
          </a:p>
          <a:p>
            <a:pPr indent="0" lvl="0" marL="457200" marR="0" rtl="0" algn="l">
              <a:spcBef>
                <a:spcPts val="360"/>
              </a:spcBef>
              <a:spcAft>
                <a:spcPts val="0"/>
              </a:spcAft>
              <a:buNone/>
            </a:pPr>
            <a:r>
              <a:t/>
            </a:r>
            <a:endParaRPr sz="1800"/>
          </a:p>
          <a:p>
            <a:pPr indent="0" lvl="0" rtl="0">
              <a:spcBef>
                <a:spcPts val="400"/>
              </a:spcBef>
              <a:buClr>
                <a:schemeClr val="dk1"/>
              </a:buClr>
              <a:buSzPct val="100000"/>
              <a:buFont typeface="Noto Sans Symbols"/>
              <a:buChar char="▪"/>
            </a:pPr>
            <a:r>
              <a:rPr b="1" lang="en-US" sz="2000"/>
              <a:t>SemanticILP: </a:t>
            </a:r>
            <a:r>
              <a:rPr lang="en-US" sz="2000"/>
              <a:t>reasoning with layers of representation </a:t>
            </a:r>
          </a:p>
          <a:p>
            <a:pPr indent="-342900" lvl="1" marL="800100" rtl="0">
              <a:spcBef>
                <a:spcPts val="360"/>
              </a:spcBef>
              <a:buClr>
                <a:schemeClr val="dk1"/>
              </a:buClr>
              <a:buSzPct val="100000"/>
              <a:buFont typeface="Arial"/>
              <a:buAutoNum type="arabicPeriod"/>
            </a:pPr>
            <a:r>
              <a:rPr lang="en-US" sz="1800"/>
              <a:t>Motivating example</a:t>
            </a:r>
          </a:p>
          <a:p>
            <a:pPr indent="-342900" lvl="1" marL="800100" rtl="0">
              <a:spcBef>
                <a:spcPts val="360"/>
              </a:spcBef>
              <a:buClr>
                <a:schemeClr val="dk1"/>
              </a:buClr>
              <a:buSzPct val="100000"/>
              <a:buFont typeface="Arial"/>
              <a:buAutoNum type="arabicPeriod"/>
            </a:pPr>
            <a:r>
              <a:rPr lang="en-US" sz="1800"/>
              <a:t>Text + off-the-shelf annotators as knowledge </a:t>
            </a:r>
          </a:p>
          <a:p>
            <a:pPr indent="-342900" lvl="1" marL="800100" rtl="0">
              <a:spcBef>
                <a:spcPts val="360"/>
              </a:spcBef>
              <a:buClr>
                <a:schemeClr val="dk1"/>
              </a:buClr>
              <a:buSzPct val="100000"/>
              <a:buFont typeface="Arial"/>
              <a:buAutoNum type="arabicPeriod"/>
            </a:pPr>
            <a:r>
              <a:rPr lang="en-US" sz="1800"/>
              <a:t>Layers of semantic representations + ILP = SemanticILP solver</a:t>
            </a:r>
          </a:p>
          <a:p>
            <a:pPr indent="-127000" lvl="0" marL="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1" i="0" lang="en-US" sz="2000" u="none" cap="none" strike="noStrike">
                <a:solidFill>
                  <a:schemeClr val="dk1"/>
                </a:solidFill>
                <a:latin typeface="Arial"/>
                <a:ea typeface="Arial"/>
                <a:cs typeface="Arial"/>
                <a:sym typeface="Arial"/>
              </a:rPr>
              <a:t>Summary</a:t>
            </a:r>
          </a:p>
        </p:txBody>
      </p:sp>
      <p:sp>
        <p:nvSpPr>
          <p:cNvPr id="412" name="Shape 412"/>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pic>
        <p:nvPicPr>
          <p:cNvPr id="413" name="Shape 413"/>
          <p:cNvPicPr preferRelativeResize="0"/>
          <p:nvPr/>
        </p:nvPicPr>
        <p:blipFill rotWithShape="1">
          <a:blip r:embed="rId3">
            <a:alphaModFix/>
          </a:blip>
          <a:srcRect b="0" l="0" r="0" t="0"/>
          <a:stretch/>
        </p:blipFill>
        <p:spPr>
          <a:xfrm>
            <a:off x="6781800" y="749299"/>
            <a:ext cx="1823923" cy="1194280"/>
          </a:xfrm>
          <a:prstGeom prst="rect">
            <a:avLst/>
          </a:prstGeom>
          <a:noFill/>
          <a:ln>
            <a:noFill/>
          </a:ln>
        </p:spPr>
      </p:pic>
      <p:sp>
        <p:nvSpPr>
          <p:cNvPr id="414" name="Shape 414"/>
          <p:cNvSpPr/>
          <p:nvPr/>
        </p:nvSpPr>
        <p:spPr>
          <a:xfrm>
            <a:off x="5105400" y="1240525"/>
            <a:ext cx="1066800" cy="381000"/>
          </a:xfrm>
          <a:prstGeom prst="leftArrow">
            <a:avLst>
              <a:gd fmla="val 50000" name="adj1"/>
              <a:gd fmla="val 50000" name="adj2"/>
            </a:avLst>
          </a:prstGeom>
          <a:solidFill>
            <a:srgbClr val="9BBB59"/>
          </a:solid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Standardized Tests as an AI Challenge</a:t>
            </a:r>
          </a:p>
        </p:txBody>
      </p:sp>
      <p:sp>
        <p:nvSpPr>
          <p:cNvPr id="420" name="Shape 420"/>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grpSp>
        <p:nvGrpSpPr>
          <p:cNvPr id="421" name="Shape 421"/>
          <p:cNvGrpSpPr/>
          <p:nvPr/>
        </p:nvGrpSpPr>
        <p:grpSpPr>
          <a:xfrm>
            <a:off x="685800" y="3352800"/>
            <a:ext cx="7922727" cy="990600"/>
            <a:chOff x="838200" y="2286000"/>
            <a:chExt cx="7922727" cy="990600"/>
          </a:xfrm>
        </p:grpSpPr>
        <p:sp>
          <p:nvSpPr>
            <p:cNvPr id="422" name="Shape 422"/>
            <p:cNvSpPr/>
            <p:nvPr/>
          </p:nvSpPr>
          <p:spPr>
            <a:xfrm>
              <a:off x="838200" y="2286000"/>
              <a:ext cx="6205800" cy="990600"/>
            </a:xfrm>
            <a:prstGeom prst="foldedCorner">
              <a:avLst>
                <a:gd fmla="val 16667" name="adj"/>
              </a:avLst>
            </a:prstGeom>
            <a:solidFill>
              <a:srgbClr val="DAEEF3"/>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Which physical structure would best help a bear to</a:t>
              </a:r>
              <a:br>
                <a:rPr b="0"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survive a winter </a:t>
              </a:r>
              <a:r>
                <a:rPr b="0" lang="en-US" sz="1800">
                  <a:solidFill>
                    <a:schemeClr val="dk1"/>
                  </a:solidFill>
                  <a:latin typeface="Arial"/>
                  <a:ea typeface="Arial"/>
                  <a:cs typeface="Arial"/>
                  <a:sym typeface="Arial"/>
                </a:rPr>
                <a:t>in New York State?</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(A) big ears (B) black nose (C</a:t>
              </a:r>
              <a:r>
                <a:rPr b="1" lang="en-US" sz="1800">
                  <a:solidFill>
                    <a:schemeClr val="dk1"/>
                  </a:solidFill>
                  <a:latin typeface="Arial"/>
                  <a:ea typeface="Arial"/>
                  <a:cs typeface="Arial"/>
                  <a:sym typeface="Arial"/>
                </a:rPr>
                <a:t>) thick fur </a:t>
              </a:r>
              <a:r>
                <a:rPr b="0" lang="en-US" sz="1800">
                  <a:solidFill>
                    <a:schemeClr val="dk1"/>
                  </a:solidFill>
                  <a:latin typeface="Arial"/>
                  <a:ea typeface="Arial"/>
                  <a:cs typeface="Arial"/>
                  <a:sym typeface="Arial"/>
                </a:rPr>
                <a:t>(D) brown eyes</a:t>
              </a:r>
            </a:p>
          </p:txBody>
        </p:sp>
        <p:pic>
          <p:nvPicPr>
            <p:cNvPr id="423" name="Shape 423"/>
            <p:cNvPicPr preferRelativeResize="0"/>
            <p:nvPr/>
          </p:nvPicPr>
          <p:blipFill rotWithShape="1">
            <a:blip r:embed="rId3">
              <a:alphaModFix/>
            </a:blip>
            <a:srcRect b="0" l="0" r="0" t="0"/>
            <a:stretch/>
          </p:blipFill>
          <p:spPr>
            <a:xfrm>
              <a:off x="7467600" y="2286000"/>
              <a:ext cx="1293327" cy="969996"/>
            </a:xfrm>
            <a:prstGeom prst="rect">
              <a:avLst/>
            </a:prstGeom>
            <a:noFill/>
            <a:ln>
              <a:noFill/>
            </a:ln>
          </p:spPr>
        </p:pic>
      </p:grpSp>
      <p:sp>
        <p:nvSpPr>
          <p:cNvPr id="424" name="Shape 424"/>
          <p:cNvSpPr txBox="1"/>
          <p:nvPr/>
        </p:nvSpPr>
        <p:spPr>
          <a:xfrm>
            <a:off x="381000" y="685800"/>
            <a:ext cx="7301100" cy="16005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2000">
                <a:solidFill>
                  <a:schemeClr val="dk1"/>
                </a:solidFill>
                <a:latin typeface="Arial"/>
                <a:ea typeface="Arial"/>
                <a:cs typeface="Arial"/>
                <a:sym typeface="Arial"/>
              </a:rPr>
              <a:t>Build AI systems that demonstrate human-like intelligence</a:t>
            </a:r>
            <a:br>
              <a:rPr b="1" lang="en-US" sz="2000">
                <a:solidFill>
                  <a:schemeClr val="dk1"/>
                </a:solidFill>
                <a:latin typeface="Arial"/>
                <a:ea typeface="Arial"/>
                <a:cs typeface="Arial"/>
                <a:sym typeface="Arial"/>
              </a:rPr>
            </a:br>
            <a:r>
              <a:rPr b="1" lang="en-US" sz="2000">
                <a:solidFill>
                  <a:schemeClr val="dk1"/>
                </a:solidFill>
                <a:latin typeface="Arial"/>
                <a:ea typeface="Arial"/>
                <a:cs typeface="Arial"/>
                <a:sym typeface="Arial"/>
              </a:rPr>
              <a:t>by passing standardized science exams </a:t>
            </a:r>
            <a:r>
              <a:rPr b="1" lang="en-US" sz="2000" u="sng">
                <a:solidFill>
                  <a:schemeClr val="dk1"/>
                </a:solidFill>
                <a:latin typeface="Arial"/>
                <a:ea typeface="Arial"/>
                <a:cs typeface="Arial"/>
                <a:sym typeface="Arial"/>
              </a:rPr>
              <a:t>as written</a:t>
            </a: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0" lvl="0" marL="0" marR="0" rtl="0" algn="l">
              <a:spcBef>
                <a:spcPts val="0"/>
              </a:spcBef>
              <a:spcAft>
                <a:spcPts val="0"/>
              </a:spcAft>
              <a:buSzPct val="25000"/>
              <a:buNone/>
            </a:pPr>
            <a:r>
              <a:rPr b="0" lang="en-US" sz="2000">
                <a:solidFill>
                  <a:schemeClr val="dk1"/>
                </a:solidFill>
                <a:latin typeface="Arial"/>
                <a:ea typeface="Arial"/>
                <a:cs typeface="Arial"/>
                <a:sym typeface="Arial"/>
              </a:rPr>
              <a:t>Many challenges: </a:t>
            </a:r>
            <a:r>
              <a:rPr b="0" lang="en-US" sz="1800">
                <a:solidFill>
                  <a:schemeClr val="dk1"/>
                </a:solidFill>
                <a:latin typeface="Arial"/>
                <a:ea typeface="Arial"/>
                <a:cs typeface="Arial"/>
                <a:sym typeface="Arial"/>
              </a:rPr>
              <a:t>broad knowledge (general and scientific),</a:t>
            </a:r>
            <a:br>
              <a:rPr b="0" lang="en-US" sz="1800">
                <a:solidFill>
                  <a:schemeClr val="dk1"/>
                </a:solidFill>
                <a:latin typeface="Arial"/>
                <a:ea typeface="Arial"/>
                <a:cs typeface="Arial"/>
                <a:sym typeface="Arial"/>
              </a:rPr>
            </a:br>
            <a:r>
              <a:rPr b="0" lang="en-US" sz="1800">
                <a:solidFill>
                  <a:schemeClr val="dk1"/>
                </a:solidFill>
                <a:latin typeface="Arial"/>
                <a:ea typeface="Arial"/>
                <a:cs typeface="Arial"/>
                <a:sym typeface="Arial"/>
              </a:rPr>
              <a:t>question interpretation, reasoning at the right level of granularity, …</a:t>
            </a:r>
          </a:p>
        </p:txBody>
      </p:sp>
      <p:pic>
        <p:nvPicPr>
          <p:cNvPr descr="http://www.ceo.wa.edu.au/home/wattle/images/book_computer.jpg" id="425" name="Shape 425"/>
          <p:cNvPicPr preferRelativeResize="0"/>
          <p:nvPr/>
        </p:nvPicPr>
        <p:blipFill rotWithShape="1">
          <a:blip r:embed="rId4">
            <a:alphaModFix/>
          </a:blip>
          <a:srcRect b="0" l="0" r="0" t="0"/>
          <a:stretch/>
        </p:blipFill>
        <p:spPr>
          <a:xfrm>
            <a:off x="7917299" y="13368"/>
            <a:ext cx="1224585" cy="934696"/>
          </a:xfrm>
          <a:prstGeom prst="rect">
            <a:avLst/>
          </a:prstGeom>
          <a:noFill/>
          <a:ln cap="flat" cmpd="sng" w="9525">
            <a:solidFill>
              <a:schemeClr val="dk2"/>
            </a:solidFill>
            <a:prstDash val="solid"/>
            <a:round/>
            <a:headEnd len="med" w="med" type="none"/>
            <a:tailEnd len="med" w="med"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t/>
            </a:r>
            <a:endParaRPr b="0" i="0" sz="3200" u="none" cap="none" strike="noStrike">
              <a:solidFill>
                <a:schemeClr val="lt1"/>
              </a:solidFill>
              <a:latin typeface="Arial"/>
              <a:ea typeface="Arial"/>
              <a:cs typeface="Arial"/>
              <a:sym typeface="Arial"/>
            </a:endParaRPr>
          </a:p>
        </p:txBody>
      </p:sp>
      <p:sp>
        <p:nvSpPr>
          <p:cNvPr id="432" name="Shape 432"/>
          <p:cNvSpPr/>
          <p:nvPr/>
        </p:nvSpPr>
        <p:spPr>
          <a:xfrm>
            <a:off x="1676400" y="1538657"/>
            <a:ext cx="5410200" cy="1828800"/>
          </a:xfrm>
          <a:prstGeom prst="foldedCorner">
            <a:avLst>
              <a:gd fmla="val 16667" name="adj"/>
            </a:avLst>
          </a:prstGeom>
          <a:solidFill>
            <a:srgbClr val="DAE5F1"/>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800" u="none" cap="none" strike="noStrike">
                <a:solidFill>
                  <a:schemeClr val="dk1"/>
                </a:solidFill>
                <a:latin typeface="Arial"/>
                <a:ea typeface="Arial"/>
                <a:cs typeface="Arial"/>
                <a:sym typeface="Arial"/>
              </a:rPr>
              <a:t>In New York State, the longest period of daylight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occurs during which month?</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(A) June</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(B) March</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(C) December</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(D) September</a:t>
            </a:r>
          </a:p>
          <a:p>
            <a:pPr indent="0" lvl="0" marL="0" marR="0" rtl="0" algn="l">
              <a:spcBef>
                <a:spcPts val="0"/>
              </a:spcBef>
              <a:spcAft>
                <a:spcPts val="0"/>
              </a:spcAft>
              <a:buNone/>
            </a:pPr>
            <a:r>
              <a:t/>
            </a:r>
            <a:endParaRPr b="0" sz="1800">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nvGrpSpPr>
          <p:cNvPr id="433" name="Shape 433"/>
          <p:cNvGrpSpPr/>
          <p:nvPr/>
        </p:nvGrpSpPr>
        <p:grpSpPr>
          <a:xfrm>
            <a:off x="1981200" y="885516"/>
            <a:ext cx="1872000" cy="957941"/>
            <a:chOff x="2057400" y="489859"/>
            <a:chExt cx="1872000" cy="957941"/>
          </a:xfrm>
        </p:grpSpPr>
        <p:cxnSp>
          <p:nvCxnSpPr>
            <p:cNvPr id="434" name="Shape 434"/>
            <p:cNvCxnSpPr/>
            <p:nvPr/>
          </p:nvCxnSpPr>
          <p:spPr>
            <a:xfrm flipH="1" rot="10800000">
              <a:off x="2209800" y="1219200"/>
              <a:ext cx="1371600" cy="228600"/>
            </a:xfrm>
            <a:prstGeom prst="straightConnector1">
              <a:avLst/>
            </a:prstGeom>
            <a:noFill/>
            <a:ln cap="flat" cmpd="sng" w="19050">
              <a:solidFill>
                <a:srgbClr val="FF0000"/>
              </a:solidFill>
              <a:prstDash val="solid"/>
              <a:round/>
              <a:headEnd len="med" w="med" type="none"/>
              <a:tailEnd len="med" w="med" type="none"/>
            </a:ln>
          </p:spPr>
        </p:cxnSp>
        <p:sp>
          <p:nvSpPr>
            <p:cNvPr id="435" name="Shape 435"/>
            <p:cNvSpPr txBox="1"/>
            <p:nvPr/>
          </p:nvSpPr>
          <p:spPr>
            <a:xfrm rot="-627790">
              <a:off x="2075741" y="653427"/>
              <a:ext cx="1835318" cy="3694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Radley"/>
                  <a:ea typeface="Radley"/>
                  <a:cs typeface="Radley"/>
                  <a:sym typeface="Radley"/>
                </a:rPr>
                <a:t>New Zealand</a:t>
              </a:r>
            </a:p>
          </p:txBody>
        </p:sp>
      </p:grpSp>
      <p:grpSp>
        <p:nvGrpSpPr>
          <p:cNvPr id="436" name="Shape 436"/>
          <p:cNvGrpSpPr/>
          <p:nvPr/>
        </p:nvGrpSpPr>
        <p:grpSpPr>
          <a:xfrm>
            <a:off x="3935074" y="1046769"/>
            <a:ext cx="1176300" cy="796688"/>
            <a:chOff x="4011274" y="651112"/>
            <a:chExt cx="1176300" cy="796688"/>
          </a:xfrm>
        </p:grpSpPr>
        <p:cxnSp>
          <p:nvCxnSpPr>
            <p:cNvPr id="437" name="Shape 437"/>
            <p:cNvCxnSpPr/>
            <p:nvPr/>
          </p:nvCxnSpPr>
          <p:spPr>
            <a:xfrm flipH="1" rot="10800000">
              <a:off x="4114800" y="1295400"/>
              <a:ext cx="762000" cy="152400"/>
            </a:xfrm>
            <a:prstGeom prst="straightConnector1">
              <a:avLst/>
            </a:prstGeom>
            <a:noFill/>
            <a:ln cap="flat" cmpd="sng" w="19050">
              <a:solidFill>
                <a:srgbClr val="FF0000"/>
              </a:solidFill>
              <a:prstDash val="solid"/>
              <a:round/>
              <a:headEnd len="med" w="med" type="none"/>
              <a:tailEnd len="med" w="med" type="none"/>
            </a:ln>
          </p:spPr>
        </p:cxnSp>
        <p:sp>
          <p:nvSpPr>
            <p:cNvPr id="438" name="Shape 438"/>
            <p:cNvSpPr txBox="1"/>
            <p:nvPr/>
          </p:nvSpPr>
          <p:spPr>
            <a:xfrm rot="-628023">
              <a:off x="4035490" y="750481"/>
              <a:ext cx="1127868" cy="3694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Radley"/>
                  <a:ea typeface="Radley"/>
                  <a:cs typeface="Radley"/>
                  <a:sym typeface="Radley"/>
                </a:rPr>
                <a:t>shortest</a:t>
              </a:r>
            </a:p>
          </p:txBody>
        </p:sp>
      </p:grpSp>
      <p:grpSp>
        <p:nvGrpSpPr>
          <p:cNvPr id="439" name="Shape 439"/>
          <p:cNvGrpSpPr/>
          <p:nvPr/>
        </p:nvGrpSpPr>
        <p:grpSpPr>
          <a:xfrm>
            <a:off x="5791200" y="1113343"/>
            <a:ext cx="838200" cy="730114"/>
            <a:chOff x="5867400" y="717686"/>
            <a:chExt cx="838200" cy="730114"/>
          </a:xfrm>
        </p:grpSpPr>
        <p:cxnSp>
          <p:nvCxnSpPr>
            <p:cNvPr id="440" name="Shape 440"/>
            <p:cNvCxnSpPr/>
            <p:nvPr/>
          </p:nvCxnSpPr>
          <p:spPr>
            <a:xfrm flipH="1" rot="10800000">
              <a:off x="5943600" y="1295400"/>
              <a:ext cx="762000" cy="152400"/>
            </a:xfrm>
            <a:prstGeom prst="straightConnector1">
              <a:avLst/>
            </a:prstGeom>
            <a:noFill/>
            <a:ln cap="flat" cmpd="sng" w="19050">
              <a:solidFill>
                <a:srgbClr val="FF0000"/>
              </a:solidFill>
              <a:prstDash val="solid"/>
              <a:round/>
              <a:headEnd len="med" w="med" type="none"/>
              <a:tailEnd len="med" w="med" type="none"/>
            </a:ln>
          </p:spPr>
        </p:cxnSp>
        <p:sp>
          <p:nvSpPr>
            <p:cNvPr id="441" name="Shape 441"/>
            <p:cNvSpPr txBox="1"/>
            <p:nvPr/>
          </p:nvSpPr>
          <p:spPr>
            <a:xfrm rot="-627726">
              <a:off x="5894601" y="783777"/>
              <a:ext cx="761747"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Radley"/>
                  <a:ea typeface="Radley"/>
                  <a:cs typeface="Radley"/>
                  <a:sym typeface="Radley"/>
                </a:rPr>
                <a:t>night</a:t>
              </a:r>
            </a:p>
          </p:txBody>
        </p:sp>
      </p:grpSp>
      <p:sp>
        <p:nvSpPr>
          <p:cNvPr id="442" name="Shape 442"/>
          <p:cNvSpPr txBox="1"/>
          <p:nvPr/>
        </p:nvSpPr>
        <p:spPr>
          <a:xfrm>
            <a:off x="1866900" y="4876800"/>
            <a:ext cx="5410200" cy="646331"/>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1" lang="en-US" sz="1800">
                <a:solidFill>
                  <a:srgbClr val="008000"/>
                </a:solidFill>
                <a:latin typeface="Arial"/>
                <a:ea typeface="Arial"/>
                <a:cs typeface="Arial"/>
                <a:sym typeface="Arial"/>
              </a:rPr>
              <a:t>Premise</a:t>
            </a:r>
            <a:r>
              <a:rPr b="0" i="1" lang="en-US" sz="1800">
                <a:solidFill>
                  <a:srgbClr val="008000"/>
                </a:solidFill>
                <a:latin typeface="Arial"/>
                <a:ea typeface="Arial"/>
                <a:cs typeface="Arial"/>
                <a:sym typeface="Arial"/>
              </a:rPr>
              <a:t>:  a system that “understands” this phenomenon can correctly answer many variations!</a:t>
            </a:r>
          </a:p>
        </p:txBody>
      </p:sp>
      <p:sp>
        <p:nvSpPr>
          <p:cNvPr id="443" name="Shape 443"/>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txBox="1"/>
          <p:nvPr>
            <p:ph type="title"/>
          </p:nvPr>
        </p:nvSpPr>
        <p:spPr>
          <a:xfrm>
            <a:off x="0" y="0"/>
            <a:ext cx="9144000" cy="533400"/>
          </a:xfrm>
          <a:prstGeom prst="rect">
            <a:avLst/>
          </a:prstGeom>
        </p:spPr>
        <p:txBody>
          <a:bodyPr anchorCtr="0" anchor="ctr" bIns="91425" lIns="91425" rIns="91425" wrap="square" tIns="91425">
            <a:noAutofit/>
          </a:bodyPr>
          <a:lstStyle/>
          <a:p>
            <a:pPr lvl="0">
              <a:spcBef>
                <a:spcPts val="0"/>
              </a:spcBef>
              <a:buNone/>
            </a:pPr>
            <a:r>
              <a:rPr lang="en-US"/>
              <a:t>Google is missing this behavior </a:t>
            </a:r>
          </a:p>
        </p:txBody>
      </p:sp>
      <p:sp>
        <p:nvSpPr>
          <p:cNvPr id="450" name="Shape 450"/>
          <p:cNvSpPr txBox="1"/>
          <p:nvPr>
            <p:ph idx="1" type="body"/>
          </p:nvPr>
        </p:nvSpPr>
        <p:spPr>
          <a:xfrm>
            <a:off x="381000" y="762000"/>
            <a:ext cx="8382000" cy="5364300"/>
          </a:xfrm>
          <a:prstGeom prst="rect">
            <a:avLst/>
          </a:prstGeom>
        </p:spPr>
        <p:txBody>
          <a:bodyPr anchorCtr="0" anchor="t" bIns="91425" lIns="91425" rIns="91425" wrap="square" tIns="91425">
            <a:noAutofit/>
          </a:bodyPr>
          <a:lstStyle/>
          <a:p>
            <a:pPr lvl="0">
              <a:spcBef>
                <a:spcPts val="0"/>
              </a:spcBef>
              <a:buNone/>
            </a:pPr>
            <a:r>
              <a:t/>
            </a:r>
            <a:endParaRPr/>
          </a:p>
        </p:txBody>
      </p:sp>
      <p:sp>
        <p:nvSpPr>
          <p:cNvPr id="451" name="Shape 451"/>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grpSp>
        <p:nvGrpSpPr>
          <p:cNvPr id="452" name="Shape 452"/>
          <p:cNvGrpSpPr/>
          <p:nvPr/>
        </p:nvGrpSpPr>
        <p:grpSpPr>
          <a:xfrm>
            <a:off x="189365" y="609618"/>
            <a:ext cx="6170135" cy="3654630"/>
            <a:chOff x="189375" y="609600"/>
            <a:chExt cx="5157251" cy="2855626"/>
          </a:xfrm>
        </p:grpSpPr>
        <p:pic>
          <p:nvPicPr>
            <p:cNvPr id="453" name="Shape 453"/>
            <p:cNvPicPr preferRelativeResize="0"/>
            <p:nvPr/>
          </p:nvPicPr>
          <p:blipFill rotWithShape="1">
            <a:blip r:embed="rId3">
              <a:alphaModFix/>
            </a:blip>
            <a:srcRect b="15297" l="0" r="0" t="0"/>
            <a:stretch/>
          </p:blipFill>
          <p:spPr>
            <a:xfrm>
              <a:off x="189375" y="609600"/>
              <a:ext cx="5157251" cy="2855626"/>
            </a:xfrm>
            <a:prstGeom prst="rect">
              <a:avLst/>
            </a:prstGeom>
            <a:noFill/>
            <a:ln cap="flat" cmpd="sng" w="9525">
              <a:solidFill>
                <a:srgbClr val="000000"/>
              </a:solidFill>
              <a:prstDash val="solid"/>
              <a:round/>
              <a:headEnd len="med" w="med" type="none"/>
              <a:tailEnd len="med" w="med" type="none"/>
            </a:ln>
          </p:spPr>
        </p:pic>
        <p:sp>
          <p:nvSpPr>
            <p:cNvPr id="454" name="Shape 454"/>
            <p:cNvSpPr/>
            <p:nvPr/>
          </p:nvSpPr>
          <p:spPr>
            <a:xfrm>
              <a:off x="1418525" y="710200"/>
              <a:ext cx="527700" cy="2346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solidFill>
                  <a:srgbClr val="FF0000"/>
                </a:solidFill>
              </a:endParaRPr>
            </a:p>
          </p:txBody>
        </p:sp>
      </p:grpSp>
      <p:grpSp>
        <p:nvGrpSpPr>
          <p:cNvPr id="455" name="Shape 455"/>
          <p:cNvGrpSpPr/>
          <p:nvPr/>
        </p:nvGrpSpPr>
        <p:grpSpPr>
          <a:xfrm>
            <a:off x="3012007" y="2682278"/>
            <a:ext cx="5750848" cy="3633130"/>
            <a:chOff x="3605750" y="3096974"/>
            <a:chExt cx="5157249" cy="3218577"/>
          </a:xfrm>
        </p:grpSpPr>
        <p:pic>
          <p:nvPicPr>
            <p:cNvPr id="456" name="Shape 456"/>
            <p:cNvPicPr preferRelativeResize="0"/>
            <p:nvPr/>
          </p:nvPicPr>
          <p:blipFill>
            <a:blip r:embed="rId4">
              <a:alphaModFix/>
            </a:blip>
            <a:stretch>
              <a:fillRect/>
            </a:stretch>
          </p:blipFill>
          <p:spPr>
            <a:xfrm>
              <a:off x="3605750" y="3096974"/>
              <a:ext cx="5157249" cy="3218577"/>
            </a:xfrm>
            <a:prstGeom prst="rect">
              <a:avLst/>
            </a:prstGeom>
            <a:noFill/>
            <a:ln cap="flat" cmpd="sng" w="9525">
              <a:solidFill>
                <a:srgbClr val="000000"/>
              </a:solidFill>
              <a:prstDash val="solid"/>
              <a:round/>
              <a:headEnd len="med" w="med" type="none"/>
              <a:tailEnd len="med" w="med" type="none"/>
            </a:ln>
          </p:spPr>
        </p:pic>
        <p:sp>
          <p:nvSpPr>
            <p:cNvPr id="457" name="Shape 457"/>
            <p:cNvSpPr/>
            <p:nvPr/>
          </p:nvSpPr>
          <p:spPr>
            <a:xfrm>
              <a:off x="4876825" y="3218925"/>
              <a:ext cx="527700" cy="2346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Semi-Structured Inference</a:t>
            </a:r>
          </a:p>
        </p:txBody>
      </p:sp>
      <p:sp>
        <p:nvSpPr>
          <p:cNvPr id="464" name="Shape 464"/>
          <p:cNvSpPr txBox="1"/>
          <p:nvPr>
            <p:ph idx="1" type="body"/>
          </p:nvPr>
        </p:nvSpPr>
        <p:spPr>
          <a:xfrm>
            <a:off x="381000" y="3352800"/>
            <a:ext cx="8382000" cy="28956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Structured, Multi-Step Reasoning</a:t>
            </a:r>
          </a:p>
          <a:p>
            <a:pPr indent="-285750" lvl="1" marL="742950" marR="0" rtl="0" algn="l">
              <a:spcBef>
                <a:spcPts val="360"/>
              </a:spcBef>
              <a:spcAft>
                <a:spcPts val="0"/>
              </a:spcAft>
              <a:buClr>
                <a:srgbClr val="008000"/>
              </a:buClr>
              <a:buSzPct val="100000"/>
              <a:buFont typeface="Noto Sans Symbols"/>
              <a:buChar char="▪"/>
            </a:pPr>
            <a:r>
              <a:rPr b="0" i="0" lang="en-US" sz="1800" u="none" cap="none" strike="noStrike">
                <a:solidFill>
                  <a:srgbClr val="008000"/>
                </a:solidFill>
                <a:latin typeface="Arial"/>
                <a:ea typeface="Arial"/>
                <a:cs typeface="Arial"/>
                <a:sym typeface="Arial"/>
              </a:rPr>
              <a:t>science knowledge in small,</a:t>
            </a:r>
            <a:br>
              <a:rPr b="0" i="0" lang="en-US" sz="1800" u="none" cap="none" strike="noStrike">
                <a:solidFill>
                  <a:srgbClr val="008000"/>
                </a:solidFill>
                <a:latin typeface="Arial"/>
                <a:ea typeface="Arial"/>
                <a:cs typeface="Arial"/>
                <a:sym typeface="Arial"/>
              </a:rPr>
            </a:br>
            <a:r>
              <a:rPr b="0" i="0" lang="en-US" sz="1800" u="none" cap="none" strike="noStrike">
                <a:solidFill>
                  <a:srgbClr val="008000"/>
                </a:solidFill>
                <a:latin typeface="Arial"/>
                <a:ea typeface="Arial"/>
                <a:cs typeface="Arial"/>
                <a:sym typeface="Arial"/>
              </a:rPr>
              <a:t>manageable, swappable pieces</a:t>
            </a:r>
            <a:r>
              <a:rPr b="0" i="0" lang="en-US" sz="1800" u="none" cap="none" strike="noStrike">
                <a:solidFill>
                  <a:schemeClr val="dk1"/>
                </a:solidFill>
                <a:latin typeface="Arial"/>
                <a:ea typeface="Arial"/>
                <a:cs typeface="Arial"/>
                <a:sym typeface="Arial"/>
              </a:rPr>
              <a:t>:</a:t>
            </a:r>
            <a:br>
              <a:rPr b="0" i="0" lang="en-US" sz="1800" u="none" cap="none" strike="noStrike">
                <a:solidFill>
                  <a:schemeClr val="dk1"/>
                </a:solidFill>
                <a:latin typeface="Arial"/>
                <a:ea typeface="Arial"/>
                <a:cs typeface="Arial"/>
                <a:sym typeface="Arial"/>
              </a:rPr>
            </a:br>
            <a:r>
              <a:rPr b="0" i="1" lang="en-US" sz="1800" u="none" cap="none" strike="noStrike">
                <a:solidFill>
                  <a:schemeClr val="dk1"/>
                </a:solidFill>
                <a:latin typeface="Arial"/>
                <a:ea typeface="Arial"/>
                <a:cs typeface="Arial"/>
                <a:sym typeface="Arial"/>
              </a:rPr>
              <a:t>regions, hemispheres, solstice</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Goal: </a:t>
            </a:r>
            <a:r>
              <a:rPr b="0" i="0" lang="en-US" sz="1800" u="none" cap="none" strike="noStrike">
                <a:solidFill>
                  <a:srgbClr val="008000"/>
                </a:solidFill>
                <a:latin typeface="Arial"/>
                <a:ea typeface="Arial"/>
                <a:cs typeface="Arial"/>
                <a:sym typeface="Arial"/>
              </a:rPr>
              <a:t>overcome brittleness</a:t>
            </a:r>
          </a:p>
          <a:p>
            <a:pPr indent="-228600" lvl="3" marL="1600200" marR="0" rtl="0" algn="l">
              <a:spcBef>
                <a:spcPts val="240"/>
              </a:spcBef>
              <a:spcAft>
                <a:spcPts val="0"/>
              </a:spcAft>
              <a:buClr>
                <a:schemeClr val="dk1"/>
              </a:buClr>
              <a:buSzPct val="100000"/>
              <a:buFont typeface="Noto Sans Symbols"/>
              <a:buNone/>
            </a:pPr>
            <a:r>
              <a:t/>
            </a:r>
            <a:endParaRPr b="0" i="0" sz="1200" u="none" cap="none" strike="noStrike">
              <a:solidFill>
                <a:schemeClr val="dk1"/>
              </a:solidFill>
              <a:latin typeface="Arial"/>
              <a:ea typeface="Arial"/>
              <a:cs typeface="Arial"/>
              <a:sym typeface="Arial"/>
            </a:endParaRP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principled approach, explainable answers</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robust to variations</a:t>
            </a:r>
          </a:p>
        </p:txBody>
      </p:sp>
      <p:sp>
        <p:nvSpPr>
          <p:cNvPr id="465" name="Shape 465"/>
          <p:cNvSpPr/>
          <p:nvPr/>
        </p:nvSpPr>
        <p:spPr>
          <a:xfrm>
            <a:off x="838200" y="1153592"/>
            <a:ext cx="5410200" cy="1828800"/>
          </a:xfrm>
          <a:prstGeom prst="foldedCorner">
            <a:avLst>
              <a:gd fmla="val 16667" name="adj"/>
            </a:avLst>
          </a:prstGeom>
          <a:solidFill>
            <a:srgbClr val="DAE5F1"/>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In New York State, the longest period of daylight</a:t>
            </a:r>
            <a:br>
              <a:rPr b="0" lang="en-US" sz="1800">
                <a:solidFill>
                  <a:schemeClr val="dk1"/>
                </a:solidFill>
                <a:latin typeface="Arial"/>
                <a:ea typeface="Arial"/>
                <a:cs typeface="Arial"/>
                <a:sym typeface="Arial"/>
              </a:rPr>
            </a:br>
            <a:r>
              <a:rPr b="0" lang="en-US" sz="1800">
                <a:solidFill>
                  <a:schemeClr val="dk1"/>
                </a:solidFill>
                <a:latin typeface="Arial"/>
                <a:ea typeface="Arial"/>
                <a:cs typeface="Arial"/>
                <a:sym typeface="Arial"/>
              </a:rPr>
              <a:t>occurs during which month?</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(A) June</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(B) March</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(C) December</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(D) September</a:t>
            </a:r>
          </a:p>
          <a:p>
            <a:pPr indent="0" lvl="0" marL="0" marR="0" rtl="0" algn="l">
              <a:spcBef>
                <a:spcPts val="0"/>
              </a:spcBef>
              <a:spcAft>
                <a:spcPts val="0"/>
              </a:spcAft>
              <a:buNone/>
            </a:pPr>
            <a:r>
              <a:t/>
            </a:r>
            <a:endParaRPr b="0" sz="1800">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nvGrpSpPr>
          <p:cNvPr id="466" name="Shape 466"/>
          <p:cNvGrpSpPr/>
          <p:nvPr/>
        </p:nvGrpSpPr>
        <p:grpSpPr>
          <a:xfrm>
            <a:off x="1143000" y="479149"/>
            <a:ext cx="1987800" cy="979243"/>
            <a:chOff x="2057400" y="468557"/>
            <a:chExt cx="1987800" cy="979243"/>
          </a:xfrm>
        </p:grpSpPr>
        <p:cxnSp>
          <p:nvCxnSpPr>
            <p:cNvPr id="467" name="Shape 467"/>
            <p:cNvCxnSpPr/>
            <p:nvPr/>
          </p:nvCxnSpPr>
          <p:spPr>
            <a:xfrm flipH="1" rot="10800000">
              <a:off x="2209800" y="1219200"/>
              <a:ext cx="1371600" cy="228600"/>
            </a:xfrm>
            <a:prstGeom prst="straightConnector1">
              <a:avLst/>
            </a:prstGeom>
            <a:noFill/>
            <a:ln cap="flat" cmpd="sng" w="19050">
              <a:solidFill>
                <a:srgbClr val="FF0000"/>
              </a:solidFill>
              <a:prstDash val="solid"/>
              <a:round/>
              <a:headEnd len="med" w="med" type="none"/>
              <a:tailEnd len="med" w="med" type="none"/>
            </a:ln>
          </p:spPr>
        </p:cxnSp>
        <p:sp>
          <p:nvSpPr>
            <p:cNvPr id="468" name="Shape 468"/>
            <p:cNvSpPr txBox="1"/>
            <p:nvPr/>
          </p:nvSpPr>
          <p:spPr>
            <a:xfrm rot="-627642">
              <a:off x="2074770" y="642776"/>
              <a:ext cx="1953061" cy="3694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Radley"/>
                  <a:ea typeface="Radley"/>
                  <a:cs typeface="Radley"/>
                  <a:sym typeface="Radley"/>
                </a:rPr>
                <a:t>New Zealand</a:t>
              </a:r>
            </a:p>
          </p:txBody>
        </p:sp>
      </p:grpSp>
      <p:grpSp>
        <p:nvGrpSpPr>
          <p:cNvPr id="469" name="Shape 469"/>
          <p:cNvGrpSpPr/>
          <p:nvPr/>
        </p:nvGrpSpPr>
        <p:grpSpPr>
          <a:xfrm>
            <a:off x="3096874" y="651202"/>
            <a:ext cx="1233600" cy="807190"/>
            <a:chOff x="4011274" y="640610"/>
            <a:chExt cx="1233600" cy="807190"/>
          </a:xfrm>
        </p:grpSpPr>
        <p:cxnSp>
          <p:nvCxnSpPr>
            <p:cNvPr id="470" name="Shape 470"/>
            <p:cNvCxnSpPr/>
            <p:nvPr/>
          </p:nvCxnSpPr>
          <p:spPr>
            <a:xfrm flipH="1" rot="10800000">
              <a:off x="4114800" y="1295400"/>
              <a:ext cx="762000" cy="152400"/>
            </a:xfrm>
            <a:prstGeom prst="straightConnector1">
              <a:avLst/>
            </a:prstGeom>
            <a:noFill/>
            <a:ln cap="flat" cmpd="sng" w="19050">
              <a:solidFill>
                <a:srgbClr val="FF0000"/>
              </a:solidFill>
              <a:prstDash val="solid"/>
              <a:round/>
              <a:headEnd len="med" w="med" type="none"/>
              <a:tailEnd len="med" w="med" type="none"/>
            </a:ln>
          </p:spPr>
        </p:cxnSp>
        <p:sp>
          <p:nvSpPr>
            <p:cNvPr id="471" name="Shape 471"/>
            <p:cNvSpPr txBox="1"/>
            <p:nvPr/>
          </p:nvSpPr>
          <p:spPr>
            <a:xfrm rot="-627779">
              <a:off x="4035013" y="745228"/>
              <a:ext cx="1186122" cy="36946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Radley"/>
                  <a:ea typeface="Radley"/>
                  <a:cs typeface="Radley"/>
                  <a:sym typeface="Radley"/>
                </a:rPr>
                <a:t>shortest</a:t>
              </a:r>
            </a:p>
          </p:txBody>
        </p:sp>
      </p:grpSp>
      <p:grpSp>
        <p:nvGrpSpPr>
          <p:cNvPr id="472" name="Shape 472"/>
          <p:cNvGrpSpPr/>
          <p:nvPr/>
        </p:nvGrpSpPr>
        <p:grpSpPr>
          <a:xfrm>
            <a:off x="4953000" y="728278"/>
            <a:ext cx="838200" cy="730114"/>
            <a:chOff x="5867400" y="717686"/>
            <a:chExt cx="838200" cy="730114"/>
          </a:xfrm>
        </p:grpSpPr>
        <p:cxnSp>
          <p:nvCxnSpPr>
            <p:cNvPr id="473" name="Shape 473"/>
            <p:cNvCxnSpPr/>
            <p:nvPr/>
          </p:nvCxnSpPr>
          <p:spPr>
            <a:xfrm flipH="1" rot="10800000">
              <a:off x="5943600" y="1295400"/>
              <a:ext cx="762000" cy="152400"/>
            </a:xfrm>
            <a:prstGeom prst="straightConnector1">
              <a:avLst/>
            </a:prstGeom>
            <a:noFill/>
            <a:ln cap="flat" cmpd="sng" w="19050">
              <a:solidFill>
                <a:srgbClr val="FF0000"/>
              </a:solidFill>
              <a:prstDash val="solid"/>
              <a:round/>
              <a:headEnd len="med" w="med" type="none"/>
              <a:tailEnd len="med" w="med" type="none"/>
            </a:ln>
          </p:spPr>
        </p:cxnSp>
        <p:sp>
          <p:nvSpPr>
            <p:cNvPr id="474" name="Shape 474"/>
            <p:cNvSpPr txBox="1"/>
            <p:nvPr/>
          </p:nvSpPr>
          <p:spPr>
            <a:xfrm rot="-627726">
              <a:off x="5894601" y="783777"/>
              <a:ext cx="761747"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Radley"/>
                  <a:ea typeface="Radley"/>
                  <a:cs typeface="Radley"/>
                  <a:sym typeface="Radley"/>
                </a:rPr>
                <a:t>night</a:t>
              </a:r>
            </a:p>
          </p:txBody>
        </p:sp>
      </p:grpSp>
      <p:pic>
        <p:nvPicPr>
          <p:cNvPr id="475" name="Shape 475"/>
          <p:cNvPicPr preferRelativeResize="0"/>
          <p:nvPr/>
        </p:nvPicPr>
        <p:blipFill rotWithShape="1">
          <a:blip r:embed="rId3">
            <a:alphaModFix/>
          </a:blip>
          <a:srcRect b="0" l="0" r="0" t="0"/>
          <a:stretch/>
        </p:blipFill>
        <p:spPr>
          <a:xfrm>
            <a:off x="7391400" y="1371600"/>
            <a:ext cx="1425459" cy="1247276"/>
          </a:xfrm>
          <a:prstGeom prst="rect">
            <a:avLst/>
          </a:prstGeom>
          <a:noFill/>
          <a:ln>
            <a:noFill/>
          </a:ln>
        </p:spPr>
      </p:pic>
      <p:grpSp>
        <p:nvGrpSpPr>
          <p:cNvPr id="476" name="Shape 476"/>
          <p:cNvGrpSpPr/>
          <p:nvPr/>
        </p:nvGrpSpPr>
        <p:grpSpPr>
          <a:xfrm>
            <a:off x="5715000" y="3276600"/>
            <a:ext cx="3200400" cy="381000"/>
            <a:chOff x="5715000" y="3429000"/>
            <a:chExt cx="3200400" cy="381000"/>
          </a:xfrm>
        </p:grpSpPr>
        <p:sp>
          <p:nvSpPr>
            <p:cNvPr id="477" name="Shape 477"/>
            <p:cNvSpPr/>
            <p:nvPr/>
          </p:nvSpPr>
          <p:spPr>
            <a:xfrm>
              <a:off x="7543800" y="3429000"/>
              <a:ext cx="1371600" cy="381000"/>
            </a:xfrm>
            <a:prstGeom prst="roundRect">
              <a:avLst>
                <a:gd fmla="val 16667" name="adj"/>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88900" lvl="0" marL="0" marR="0" rtl="0" algn="ctr">
                <a:lnSpc>
                  <a:spcPct val="100000"/>
                </a:lnSpc>
                <a:spcBef>
                  <a:spcPts val="0"/>
                </a:spcBef>
                <a:spcAft>
                  <a:spcPts val="0"/>
                </a:spcAft>
                <a:buClr>
                  <a:schemeClr val="lt1"/>
                </a:buClr>
                <a:buSzPct val="100000"/>
                <a:buFont typeface="Arial"/>
                <a:buNone/>
              </a:pPr>
              <a:r>
                <a:rPr b="1" i="0" lang="en-US" sz="1400" u="none" cap="none" strike="noStrike">
                  <a:solidFill>
                    <a:schemeClr val="lt1"/>
                  </a:solidFill>
                  <a:latin typeface="Arial"/>
                  <a:ea typeface="Arial"/>
                  <a:cs typeface="Arial"/>
                  <a:sym typeface="Arial"/>
                </a:rPr>
                <a:t>Longest Day</a:t>
              </a:r>
            </a:p>
          </p:txBody>
        </p:sp>
        <p:sp>
          <p:nvSpPr>
            <p:cNvPr id="478" name="Shape 478"/>
            <p:cNvSpPr/>
            <p:nvPr/>
          </p:nvSpPr>
          <p:spPr>
            <a:xfrm>
              <a:off x="5715000" y="3429000"/>
              <a:ext cx="1371600" cy="381000"/>
            </a:xfrm>
            <a:prstGeom prst="roundRect">
              <a:avLst>
                <a:gd fmla="val 16667" name="adj"/>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88900" lvl="0" marL="0" marR="0" rtl="0" algn="ctr">
                <a:lnSpc>
                  <a:spcPct val="100000"/>
                </a:lnSpc>
                <a:spcBef>
                  <a:spcPts val="0"/>
                </a:spcBef>
                <a:spcAft>
                  <a:spcPts val="0"/>
                </a:spcAft>
                <a:buClr>
                  <a:schemeClr val="lt1"/>
                </a:buClr>
                <a:buSzPct val="100000"/>
                <a:buFont typeface="Arial"/>
                <a:buNone/>
              </a:pPr>
              <a:r>
                <a:rPr b="1" i="0" lang="en-US" sz="1400" u="none" cap="none" strike="noStrike">
                  <a:solidFill>
                    <a:schemeClr val="lt1"/>
                  </a:solidFill>
                  <a:latin typeface="Arial"/>
                  <a:ea typeface="Arial"/>
                  <a:cs typeface="Arial"/>
                  <a:sym typeface="Arial"/>
                </a:rPr>
                <a:t>New York</a:t>
              </a:r>
            </a:p>
          </p:txBody>
        </p:sp>
      </p:grpSp>
      <p:grpSp>
        <p:nvGrpSpPr>
          <p:cNvPr id="479" name="Shape 479"/>
          <p:cNvGrpSpPr/>
          <p:nvPr/>
        </p:nvGrpSpPr>
        <p:grpSpPr>
          <a:xfrm>
            <a:off x="5715000" y="3733800"/>
            <a:ext cx="3200400" cy="990600"/>
            <a:chOff x="5715000" y="3886200"/>
            <a:chExt cx="3200400" cy="990600"/>
          </a:xfrm>
        </p:grpSpPr>
        <p:sp>
          <p:nvSpPr>
            <p:cNvPr id="480" name="Shape 480"/>
            <p:cNvSpPr/>
            <p:nvPr/>
          </p:nvSpPr>
          <p:spPr>
            <a:xfrm>
              <a:off x="5715000" y="4343400"/>
              <a:ext cx="1371600" cy="533400"/>
            </a:xfrm>
            <a:prstGeom prst="roundRect">
              <a:avLst>
                <a:gd fmla="val 16667" name="adj"/>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88900" lvl="0" marL="0" marR="0" rtl="0" algn="ctr">
                <a:lnSpc>
                  <a:spcPct val="100000"/>
                </a:lnSpc>
                <a:spcBef>
                  <a:spcPts val="0"/>
                </a:spcBef>
                <a:spcAft>
                  <a:spcPts val="0"/>
                </a:spcAft>
                <a:buClr>
                  <a:schemeClr val="lt1"/>
                </a:buClr>
                <a:buSzPct val="100000"/>
                <a:buFont typeface="Arial"/>
                <a:buNone/>
              </a:pPr>
              <a:r>
                <a:rPr b="1" lang="en-US" sz="1400">
                  <a:solidFill>
                    <a:schemeClr val="lt1"/>
                  </a:solidFill>
                  <a:latin typeface="Arial"/>
                  <a:ea typeface="Arial"/>
                  <a:cs typeface="Arial"/>
                  <a:sym typeface="Arial"/>
                </a:rPr>
                <a:t>Northern</a:t>
              </a:r>
              <a:br>
                <a:rPr b="1" lang="en-US" sz="1400">
                  <a:solidFill>
                    <a:schemeClr val="lt1"/>
                  </a:solidFill>
                  <a:latin typeface="Arial"/>
                  <a:ea typeface="Arial"/>
                  <a:cs typeface="Arial"/>
                  <a:sym typeface="Arial"/>
                </a:rPr>
              </a:br>
              <a:r>
                <a:rPr b="1" lang="en-US" sz="1400">
                  <a:solidFill>
                    <a:schemeClr val="lt1"/>
                  </a:solidFill>
                  <a:latin typeface="Arial"/>
                  <a:ea typeface="Arial"/>
                  <a:cs typeface="Arial"/>
                  <a:sym typeface="Arial"/>
                </a:rPr>
                <a:t>Hemisphere</a:t>
              </a:r>
            </a:p>
          </p:txBody>
        </p:sp>
        <p:sp>
          <p:nvSpPr>
            <p:cNvPr id="481" name="Shape 481"/>
            <p:cNvSpPr/>
            <p:nvPr/>
          </p:nvSpPr>
          <p:spPr>
            <a:xfrm>
              <a:off x="7543800" y="4343400"/>
              <a:ext cx="1371600" cy="533400"/>
            </a:xfrm>
            <a:prstGeom prst="roundRect">
              <a:avLst>
                <a:gd fmla="val 16667" name="adj"/>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88900" lvl="0" marL="0" marR="0" rtl="0" algn="ctr">
                <a:lnSpc>
                  <a:spcPct val="100000"/>
                </a:lnSpc>
                <a:spcBef>
                  <a:spcPts val="0"/>
                </a:spcBef>
                <a:spcAft>
                  <a:spcPts val="0"/>
                </a:spcAft>
                <a:buClr>
                  <a:schemeClr val="lt1"/>
                </a:buClr>
                <a:buSzPct val="100000"/>
                <a:buFont typeface="Arial"/>
                <a:buNone/>
              </a:pPr>
              <a:r>
                <a:rPr b="1" lang="en-US" sz="1400">
                  <a:solidFill>
                    <a:schemeClr val="lt1"/>
                  </a:solidFill>
                  <a:latin typeface="Arial"/>
                  <a:ea typeface="Arial"/>
                  <a:cs typeface="Arial"/>
                  <a:sym typeface="Arial"/>
                </a:rPr>
                <a:t>Summer</a:t>
              </a:r>
              <a:br>
                <a:rPr b="1" lang="en-US" sz="1400">
                  <a:solidFill>
                    <a:schemeClr val="lt1"/>
                  </a:solidFill>
                  <a:latin typeface="Arial"/>
                  <a:ea typeface="Arial"/>
                  <a:cs typeface="Arial"/>
                  <a:sym typeface="Arial"/>
                </a:rPr>
              </a:br>
              <a:r>
                <a:rPr b="1" lang="en-US" sz="1400">
                  <a:solidFill>
                    <a:schemeClr val="lt1"/>
                  </a:solidFill>
                  <a:latin typeface="Arial"/>
                  <a:ea typeface="Arial"/>
                  <a:cs typeface="Arial"/>
                  <a:sym typeface="Arial"/>
                </a:rPr>
                <a:t>Solstice</a:t>
              </a:r>
            </a:p>
          </p:txBody>
        </p:sp>
        <p:sp>
          <p:nvSpPr>
            <p:cNvPr id="482" name="Shape 482"/>
            <p:cNvSpPr/>
            <p:nvPr/>
          </p:nvSpPr>
          <p:spPr>
            <a:xfrm>
              <a:off x="6286500" y="3886200"/>
              <a:ext cx="228600" cy="381000"/>
            </a:xfrm>
            <a:prstGeom prst="downArrow">
              <a:avLst>
                <a:gd fmla="val 50000" name="adj1"/>
                <a:gd fmla="val 50000" name="adj2"/>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483" name="Shape 483"/>
            <p:cNvSpPr/>
            <p:nvPr/>
          </p:nvSpPr>
          <p:spPr>
            <a:xfrm>
              <a:off x="8115300" y="3886200"/>
              <a:ext cx="228600" cy="381000"/>
            </a:xfrm>
            <a:prstGeom prst="downArrow">
              <a:avLst>
                <a:gd fmla="val 50000" name="adj1"/>
                <a:gd fmla="val 50000" name="adj2"/>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grpSp>
      <p:grpSp>
        <p:nvGrpSpPr>
          <p:cNvPr id="484" name="Shape 484"/>
          <p:cNvGrpSpPr/>
          <p:nvPr/>
        </p:nvGrpSpPr>
        <p:grpSpPr>
          <a:xfrm>
            <a:off x="6347884" y="4724400"/>
            <a:ext cx="1934633" cy="1219200"/>
            <a:chOff x="6347884" y="4876800"/>
            <a:chExt cx="1934633" cy="1219200"/>
          </a:xfrm>
        </p:grpSpPr>
        <p:sp>
          <p:nvSpPr>
            <p:cNvPr id="485" name="Shape 485"/>
            <p:cNvSpPr/>
            <p:nvPr/>
          </p:nvSpPr>
          <p:spPr>
            <a:xfrm rot="-5400000">
              <a:off x="7262284" y="4442884"/>
              <a:ext cx="105833" cy="1676398"/>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486" name="Shape 486"/>
            <p:cNvSpPr/>
            <p:nvPr/>
          </p:nvSpPr>
          <p:spPr>
            <a:xfrm>
              <a:off x="6858000" y="5753100"/>
              <a:ext cx="990600" cy="342900"/>
            </a:xfrm>
            <a:prstGeom prst="roundRect">
              <a:avLst>
                <a:gd fmla="val 16667" name="adj"/>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88900" lvl="0" marL="0" marR="0" rtl="0" algn="ctr">
                <a:lnSpc>
                  <a:spcPct val="100000"/>
                </a:lnSpc>
                <a:spcBef>
                  <a:spcPts val="0"/>
                </a:spcBef>
                <a:spcAft>
                  <a:spcPts val="0"/>
                </a:spcAft>
                <a:buClr>
                  <a:schemeClr val="lt1"/>
                </a:buClr>
                <a:buSzPct val="100000"/>
                <a:buFont typeface="Arial"/>
                <a:buNone/>
              </a:pPr>
              <a:r>
                <a:rPr b="1" i="0" lang="en-US" sz="1400" u="none" cap="none" strike="noStrike">
                  <a:solidFill>
                    <a:schemeClr val="lt1"/>
                  </a:solidFill>
                  <a:latin typeface="Arial"/>
                  <a:ea typeface="Arial"/>
                  <a:cs typeface="Arial"/>
                  <a:sym typeface="Arial"/>
                </a:rPr>
                <a:t>(A) June</a:t>
              </a:r>
            </a:p>
          </p:txBody>
        </p:sp>
        <p:sp>
          <p:nvSpPr>
            <p:cNvPr id="487" name="Shape 487"/>
            <p:cNvSpPr/>
            <p:nvPr/>
          </p:nvSpPr>
          <p:spPr>
            <a:xfrm>
              <a:off x="7239000" y="5334000"/>
              <a:ext cx="228600" cy="381000"/>
            </a:xfrm>
            <a:prstGeom prst="downArrow">
              <a:avLst>
                <a:gd fmla="val 50000" name="adj1"/>
                <a:gd fmla="val 50000" name="adj2"/>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488" name="Shape 488"/>
            <p:cNvSpPr/>
            <p:nvPr/>
          </p:nvSpPr>
          <p:spPr>
            <a:xfrm>
              <a:off x="6347884" y="4876800"/>
              <a:ext cx="105833" cy="457200"/>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489" name="Shape 489"/>
            <p:cNvSpPr/>
            <p:nvPr/>
          </p:nvSpPr>
          <p:spPr>
            <a:xfrm>
              <a:off x="8176684" y="4876800"/>
              <a:ext cx="105833" cy="457200"/>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med" w="med" type="none"/>
              <a:tailEnd len="med" w="med" type="none"/>
            </a:ln>
            <a:effectLst>
              <a:outerShdw blurRad="40000" rotWithShape="0" dir="5400000" dist="20000">
                <a:srgbClr val="000000">
                  <a:alpha val="37647"/>
                </a:srgbClr>
              </a:outerShdw>
            </a:effectLst>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490" name="Shape 490"/>
            <p:cNvSpPr txBox="1"/>
            <p:nvPr/>
          </p:nvSpPr>
          <p:spPr>
            <a:xfrm>
              <a:off x="6934200" y="4876800"/>
              <a:ext cx="869048"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month?</a:t>
              </a:r>
            </a:p>
          </p:txBody>
        </p:sp>
      </p:grpSp>
      <p:sp>
        <p:nvSpPr>
          <p:cNvPr id="491" name="Shape 491"/>
          <p:cNvSpPr/>
          <p:nvPr/>
        </p:nvSpPr>
        <p:spPr>
          <a:xfrm>
            <a:off x="5715000" y="3276600"/>
            <a:ext cx="1371600" cy="381000"/>
          </a:xfrm>
          <a:prstGeom prst="roundRect">
            <a:avLst>
              <a:gd fmla="val 16667" name="adj"/>
            </a:avLst>
          </a:prstGeom>
          <a:gradFill>
            <a:gsLst>
              <a:gs pos="0">
                <a:srgbClr val="992D2B"/>
              </a:gs>
              <a:gs pos="80000">
                <a:srgbClr val="C93D39"/>
              </a:gs>
              <a:gs pos="100000">
                <a:srgbClr val="CD3A36"/>
              </a:gs>
            </a:gsLst>
            <a:lin ang="16200000" scaled="0"/>
          </a:gradFill>
          <a:ln cap="flat" cmpd="sng" w="9525">
            <a:solidFill>
              <a:srgbClr val="BD4B48"/>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88900" lvl="0" marL="0" marR="0" rtl="0" algn="ctr">
              <a:lnSpc>
                <a:spcPct val="100000"/>
              </a:lnSpc>
              <a:spcBef>
                <a:spcPts val="0"/>
              </a:spcBef>
              <a:spcAft>
                <a:spcPts val="0"/>
              </a:spcAft>
              <a:buClr>
                <a:schemeClr val="lt1"/>
              </a:buClr>
              <a:buSzPct val="100000"/>
              <a:buFont typeface="Arial"/>
              <a:buNone/>
            </a:pPr>
            <a:r>
              <a:rPr b="1" lang="en-US" sz="1400">
                <a:solidFill>
                  <a:schemeClr val="lt1"/>
                </a:solidFill>
                <a:latin typeface="Arial"/>
                <a:ea typeface="Arial"/>
                <a:cs typeface="Arial"/>
                <a:sym typeface="Arial"/>
              </a:rPr>
              <a:t>New Zealand</a:t>
            </a:r>
          </a:p>
        </p:txBody>
      </p:sp>
      <p:sp>
        <p:nvSpPr>
          <p:cNvPr id="492" name="Shape 492"/>
          <p:cNvSpPr/>
          <p:nvPr/>
        </p:nvSpPr>
        <p:spPr>
          <a:xfrm>
            <a:off x="6858000" y="5600700"/>
            <a:ext cx="990600" cy="342900"/>
          </a:xfrm>
          <a:prstGeom prst="roundRect">
            <a:avLst>
              <a:gd fmla="val 16667" name="adj"/>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88900" lvl="0" marL="0" marR="0" rtl="0" algn="ctr">
              <a:lnSpc>
                <a:spcPct val="100000"/>
              </a:lnSpc>
              <a:spcBef>
                <a:spcPts val="0"/>
              </a:spcBef>
              <a:spcAft>
                <a:spcPts val="0"/>
              </a:spcAft>
              <a:buClr>
                <a:srgbClr val="F7FD09"/>
              </a:buClr>
              <a:buSzPct val="100000"/>
              <a:buFont typeface="Arial"/>
              <a:buNone/>
            </a:pPr>
            <a:r>
              <a:rPr b="1" i="0" lang="en-US" sz="1400" u="none" cap="none" strike="noStrike">
                <a:solidFill>
                  <a:srgbClr val="F7FD09"/>
                </a:solidFill>
                <a:latin typeface="Arial"/>
                <a:ea typeface="Arial"/>
                <a:cs typeface="Arial"/>
                <a:sym typeface="Arial"/>
              </a:rPr>
              <a:t>(C) Dec</a:t>
            </a:r>
          </a:p>
        </p:txBody>
      </p:sp>
      <p:sp>
        <p:nvSpPr>
          <p:cNvPr id="493" name="Shape 493"/>
          <p:cNvSpPr/>
          <p:nvPr/>
        </p:nvSpPr>
        <p:spPr>
          <a:xfrm>
            <a:off x="7543800" y="3276600"/>
            <a:ext cx="1371600" cy="381000"/>
          </a:xfrm>
          <a:prstGeom prst="roundRect">
            <a:avLst>
              <a:gd fmla="val 16667" name="adj"/>
            </a:avLst>
          </a:prstGeom>
          <a:gradFill>
            <a:gsLst>
              <a:gs pos="0">
                <a:srgbClr val="992D2B"/>
              </a:gs>
              <a:gs pos="80000">
                <a:srgbClr val="C93D39"/>
              </a:gs>
              <a:gs pos="100000">
                <a:srgbClr val="CD3A36"/>
              </a:gs>
            </a:gsLst>
            <a:lin ang="16200000" scaled="0"/>
          </a:gradFill>
          <a:ln cap="flat" cmpd="sng" w="9525">
            <a:solidFill>
              <a:srgbClr val="BD4B48"/>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88900" lvl="0" marL="0" marR="0" rtl="0" algn="ctr">
              <a:lnSpc>
                <a:spcPct val="100000"/>
              </a:lnSpc>
              <a:spcBef>
                <a:spcPts val="0"/>
              </a:spcBef>
              <a:spcAft>
                <a:spcPts val="0"/>
              </a:spcAft>
              <a:buClr>
                <a:schemeClr val="lt1"/>
              </a:buClr>
              <a:buSzPct val="100000"/>
              <a:buFont typeface="Arial"/>
              <a:buNone/>
            </a:pPr>
            <a:r>
              <a:rPr b="1" lang="en-US" sz="1400">
                <a:solidFill>
                  <a:schemeClr val="lt1"/>
                </a:solidFill>
                <a:latin typeface="Arial"/>
                <a:ea typeface="Arial"/>
                <a:cs typeface="Arial"/>
                <a:sym typeface="Arial"/>
              </a:rPr>
              <a:t>Shortest</a:t>
            </a:r>
            <a:r>
              <a:rPr b="1" i="0" lang="en-US" sz="1400" u="none" cap="none" strike="noStrike">
                <a:solidFill>
                  <a:schemeClr val="lt1"/>
                </a:solidFill>
                <a:latin typeface="Arial"/>
                <a:ea typeface="Arial"/>
                <a:cs typeface="Arial"/>
                <a:sym typeface="Arial"/>
              </a:rPr>
              <a:t> Day</a:t>
            </a:r>
          </a:p>
        </p:txBody>
      </p:sp>
      <p:sp>
        <p:nvSpPr>
          <p:cNvPr id="494" name="Shape 494"/>
          <p:cNvSpPr/>
          <p:nvPr/>
        </p:nvSpPr>
        <p:spPr>
          <a:xfrm>
            <a:off x="7543800" y="3276600"/>
            <a:ext cx="1371600" cy="381000"/>
          </a:xfrm>
          <a:prstGeom prst="roundRect">
            <a:avLst>
              <a:gd fmla="val 16667" name="adj"/>
            </a:avLst>
          </a:prstGeom>
          <a:gradFill>
            <a:gsLst>
              <a:gs pos="0">
                <a:srgbClr val="992D2B"/>
              </a:gs>
              <a:gs pos="80000">
                <a:srgbClr val="C93D39"/>
              </a:gs>
              <a:gs pos="100000">
                <a:srgbClr val="CD3A36"/>
              </a:gs>
            </a:gsLst>
            <a:lin ang="16200000" scaled="0"/>
          </a:gradFill>
          <a:ln cap="flat" cmpd="sng" w="9525">
            <a:solidFill>
              <a:srgbClr val="BD4B48"/>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88900" lvl="0" marL="0" marR="0" rtl="0" algn="ctr">
              <a:lnSpc>
                <a:spcPct val="100000"/>
              </a:lnSpc>
              <a:spcBef>
                <a:spcPts val="0"/>
              </a:spcBef>
              <a:spcAft>
                <a:spcPts val="0"/>
              </a:spcAft>
              <a:buClr>
                <a:schemeClr val="lt1"/>
              </a:buClr>
              <a:buSzPct val="107692"/>
              <a:buFont typeface="Arial"/>
              <a:buNone/>
            </a:pPr>
            <a:r>
              <a:rPr b="1" lang="en-US" sz="1300">
                <a:solidFill>
                  <a:schemeClr val="lt1"/>
                </a:solidFill>
                <a:latin typeface="Arial"/>
                <a:ea typeface="Arial"/>
                <a:cs typeface="Arial"/>
                <a:sym typeface="Arial"/>
              </a:rPr>
              <a:t>Shortest</a:t>
            </a:r>
            <a:r>
              <a:rPr b="1" i="0" lang="en-US" sz="1300" u="none" cap="none" strike="noStrike">
                <a:solidFill>
                  <a:schemeClr val="lt1"/>
                </a:solidFill>
                <a:latin typeface="Arial"/>
                <a:ea typeface="Arial"/>
                <a:cs typeface="Arial"/>
                <a:sym typeface="Arial"/>
              </a:rPr>
              <a:t> Night</a:t>
            </a:r>
          </a:p>
        </p:txBody>
      </p:sp>
      <p:sp>
        <p:nvSpPr>
          <p:cNvPr id="495" name="Shape 495"/>
          <p:cNvSpPr/>
          <p:nvPr/>
        </p:nvSpPr>
        <p:spPr>
          <a:xfrm>
            <a:off x="5715000" y="4191000"/>
            <a:ext cx="1371600" cy="533400"/>
          </a:xfrm>
          <a:prstGeom prst="roundRect">
            <a:avLst>
              <a:gd fmla="val 16667" name="adj"/>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88900" lvl="0" marL="0" marR="0" rtl="0" algn="ctr">
              <a:lnSpc>
                <a:spcPct val="100000"/>
              </a:lnSpc>
              <a:spcBef>
                <a:spcPts val="0"/>
              </a:spcBef>
              <a:spcAft>
                <a:spcPts val="0"/>
              </a:spcAft>
              <a:buClr>
                <a:srgbClr val="FDE9D8"/>
              </a:buClr>
              <a:buSzPct val="100000"/>
              <a:buFont typeface="Arial"/>
              <a:buNone/>
            </a:pPr>
            <a:r>
              <a:rPr b="1" lang="en-US" sz="1400">
                <a:solidFill>
                  <a:srgbClr val="FDE9D8"/>
                </a:solidFill>
                <a:latin typeface="Arial"/>
                <a:ea typeface="Arial"/>
                <a:cs typeface="Arial"/>
                <a:sym typeface="Arial"/>
              </a:rPr>
              <a:t>Southern</a:t>
            </a:r>
            <a:br>
              <a:rPr b="1" lang="en-US" sz="1400">
                <a:solidFill>
                  <a:srgbClr val="FDE9D8"/>
                </a:solidFill>
                <a:latin typeface="Arial"/>
                <a:ea typeface="Arial"/>
                <a:cs typeface="Arial"/>
                <a:sym typeface="Arial"/>
              </a:rPr>
            </a:br>
            <a:r>
              <a:rPr b="1" lang="en-US" sz="1400">
                <a:solidFill>
                  <a:srgbClr val="FDE9D8"/>
                </a:solidFill>
                <a:latin typeface="Arial"/>
                <a:ea typeface="Arial"/>
                <a:cs typeface="Arial"/>
                <a:sym typeface="Arial"/>
              </a:rPr>
              <a:t>Hemisphere</a:t>
            </a:r>
          </a:p>
        </p:txBody>
      </p:sp>
      <p:sp>
        <p:nvSpPr>
          <p:cNvPr id="496" name="Shape 496"/>
          <p:cNvSpPr/>
          <p:nvPr/>
        </p:nvSpPr>
        <p:spPr>
          <a:xfrm>
            <a:off x="7543800" y="4191000"/>
            <a:ext cx="1371600" cy="533400"/>
          </a:xfrm>
          <a:prstGeom prst="roundRect">
            <a:avLst>
              <a:gd fmla="val 16667" name="adj"/>
            </a:avLst>
          </a:prstGeom>
          <a:gradFill>
            <a:gsLst>
              <a:gs pos="0">
                <a:srgbClr val="2D5C97"/>
              </a:gs>
              <a:gs pos="80000">
                <a:srgbClr val="3C7AC5"/>
              </a:gs>
              <a:gs pos="100000">
                <a:srgbClr val="397BC9"/>
              </a:gs>
            </a:gsLst>
            <a:lin ang="16200000" scaled="0"/>
          </a:gradFill>
          <a:ln cap="flat" cmpd="sng" w="9525">
            <a:solidFill>
              <a:srgbClr val="4A7DBA"/>
            </a:solidFill>
            <a:prstDash val="solid"/>
            <a:round/>
            <a:headEnd len="med" w="med" type="none"/>
            <a:tailEnd len="med" w="med" type="none"/>
          </a:ln>
          <a:effectLst>
            <a:outerShdw blurRad="40000" rotWithShape="0" dir="5400000" dist="23000">
              <a:srgbClr val="000000">
                <a:alpha val="34901"/>
              </a:srgbClr>
            </a:outerShdw>
          </a:effectLst>
        </p:spPr>
        <p:txBody>
          <a:bodyPr anchorCtr="0" anchor="t" bIns="45700" lIns="91425" rIns="91425" wrap="square" tIns="45700">
            <a:noAutofit/>
          </a:bodyPr>
          <a:lstStyle/>
          <a:p>
            <a:pPr indent="-88900" lvl="0" marL="0" marR="0" rtl="0" algn="ctr">
              <a:lnSpc>
                <a:spcPct val="100000"/>
              </a:lnSpc>
              <a:spcBef>
                <a:spcPts val="0"/>
              </a:spcBef>
              <a:spcAft>
                <a:spcPts val="0"/>
              </a:spcAft>
              <a:buClr>
                <a:srgbClr val="FDEADA"/>
              </a:buClr>
              <a:buSzPct val="100000"/>
              <a:buFont typeface="Arial"/>
              <a:buNone/>
            </a:pPr>
            <a:r>
              <a:rPr b="1" lang="en-US" sz="1400">
                <a:solidFill>
                  <a:srgbClr val="FDEADA"/>
                </a:solidFill>
                <a:latin typeface="Arial"/>
                <a:ea typeface="Arial"/>
                <a:cs typeface="Arial"/>
                <a:sym typeface="Arial"/>
              </a:rPr>
              <a:t>Winter</a:t>
            </a:r>
            <a:br>
              <a:rPr b="1" lang="en-US" sz="1400">
                <a:solidFill>
                  <a:srgbClr val="FDEADA"/>
                </a:solidFill>
                <a:latin typeface="Arial"/>
                <a:ea typeface="Arial"/>
                <a:cs typeface="Arial"/>
                <a:sym typeface="Arial"/>
              </a:rPr>
            </a:br>
            <a:r>
              <a:rPr b="1" lang="en-US" sz="1400">
                <a:solidFill>
                  <a:srgbClr val="FDEADA"/>
                </a:solidFill>
                <a:latin typeface="Arial"/>
                <a:ea typeface="Arial"/>
                <a:cs typeface="Arial"/>
                <a:sym typeface="Arial"/>
              </a:rPr>
              <a:t>Solstice</a:t>
            </a:r>
          </a:p>
        </p:txBody>
      </p:sp>
      <p:sp>
        <p:nvSpPr>
          <p:cNvPr id="497" name="Shape 497"/>
          <p:cNvSpPr txBox="1"/>
          <p:nvPr/>
        </p:nvSpPr>
        <p:spPr>
          <a:xfrm>
            <a:off x="990600" y="5943600"/>
            <a:ext cx="3086943"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i="1" lang="en-US" sz="1800">
                <a:solidFill>
                  <a:schemeClr val="dk1"/>
                </a:solidFill>
                <a:latin typeface="Arial"/>
                <a:ea typeface="Arial"/>
                <a:cs typeface="Arial"/>
                <a:sym typeface="Arial"/>
              </a:rPr>
              <a:t>How can we achieve this?</a:t>
            </a:r>
          </a:p>
        </p:txBody>
      </p:sp>
      <p:sp>
        <p:nvSpPr>
          <p:cNvPr id="498" name="Shape 498"/>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par>
                                <p:cTn fill="hold" nodeType="withEffect" presetClass="exit" presetID="10" presetSubtype="0">
                                  <p:stCondLst>
                                    <p:cond delay="0"/>
                                  </p:stCondLst>
                                  <p:childTnLst>
                                    <p:animEffect filter="fade" transition="out">
                                      <p:cBhvr>
                                        <p:cTn dur="500"/>
                                        <p:tgtEl>
                                          <p:spTgt spid="492"/>
                                        </p:tgtEl>
                                      </p:cBhvr>
                                    </p:animEffect>
                                    <p:set>
                                      <p:cBhvr>
                                        <p:cTn dur="1" fill="hold">
                                          <p:stCondLst>
                                            <p:cond delay="500"/>
                                          </p:stCondLst>
                                        </p:cTn>
                                        <p:tgtEl>
                                          <p:spTgt spid="4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par>
                                <p:cTn fill="hold" nodeType="withEffect" presetClass="exit" presetID="10" presetSubtype="0">
                                  <p:stCondLst>
                                    <p:cond delay="0"/>
                                  </p:stCondLst>
                                  <p:childTnLst>
                                    <p:animEffect filter="fade" transition="out">
                                      <p:cBhvr>
                                        <p:cTn dur="500"/>
                                        <p:tgtEl>
                                          <p:spTgt spid="496"/>
                                        </p:tgtEl>
                                      </p:cBhvr>
                                    </p:animEffect>
                                    <p:set>
                                      <p:cBhvr>
                                        <p:cTn dur="1" fill="hold">
                                          <p:stCondLst>
                                            <p:cond delay="500"/>
                                          </p:stCondLst>
                                        </p:cTn>
                                        <p:tgtEl>
                                          <p:spTgt spid="4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Knowledge as Relational Tables</a:t>
            </a:r>
          </a:p>
        </p:txBody>
      </p:sp>
      <p:grpSp>
        <p:nvGrpSpPr>
          <p:cNvPr id="505" name="Shape 505"/>
          <p:cNvGrpSpPr/>
          <p:nvPr/>
        </p:nvGrpSpPr>
        <p:grpSpPr>
          <a:xfrm>
            <a:off x="990600" y="685800"/>
            <a:ext cx="7841302" cy="2064841"/>
            <a:chOff x="1313309" y="1219200"/>
            <a:chExt cx="7841302" cy="2064841"/>
          </a:xfrm>
        </p:grpSpPr>
        <p:sp>
          <p:nvSpPr>
            <p:cNvPr id="506" name="Shape 506"/>
            <p:cNvSpPr/>
            <p:nvPr/>
          </p:nvSpPr>
          <p:spPr>
            <a:xfrm>
              <a:off x="1828800" y="1579602"/>
              <a:ext cx="6172200" cy="304800"/>
            </a:xfrm>
            <a:prstGeom prst="leftRightArrow">
              <a:avLst>
                <a:gd fmla="val 50000" name="adj1"/>
                <a:gd fmla="val 50000" name="adj2"/>
              </a:avLst>
            </a:prstGeom>
            <a:gradFill>
              <a:gsLst>
                <a:gs pos="0">
                  <a:schemeClr val="dk2"/>
                </a:gs>
                <a:gs pos="100000">
                  <a:srgbClr val="8CB3E3"/>
                </a:gs>
              </a:gsLst>
              <a:lin ang="10800000" scaled="0"/>
            </a:gra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grpSp>
          <p:nvGrpSpPr>
            <p:cNvPr id="507" name="Shape 507"/>
            <p:cNvGrpSpPr/>
            <p:nvPr/>
          </p:nvGrpSpPr>
          <p:grpSpPr>
            <a:xfrm>
              <a:off x="1313309" y="1219200"/>
              <a:ext cx="2212246" cy="2064841"/>
              <a:chOff x="1313309" y="1219200"/>
              <a:chExt cx="2212246" cy="2064841"/>
            </a:xfrm>
          </p:grpSpPr>
          <p:sp>
            <p:nvSpPr>
              <p:cNvPr id="508" name="Shape 508"/>
              <p:cNvSpPr txBox="1"/>
              <p:nvPr/>
            </p:nvSpPr>
            <p:spPr>
              <a:xfrm>
                <a:off x="1313309" y="1219200"/>
                <a:ext cx="1506091"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Unstructured</a:t>
                </a:r>
              </a:p>
            </p:txBody>
          </p:sp>
          <p:sp>
            <p:nvSpPr>
              <p:cNvPr id="509" name="Shape 509"/>
              <p:cNvSpPr txBox="1"/>
              <p:nvPr/>
            </p:nvSpPr>
            <p:spPr>
              <a:xfrm>
                <a:off x="1371600" y="1960602"/>
                <a:ext cx="2153955" cy="1323439"/>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e.g., free form text</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from books, web</a:t>
                </a:r>
              </a:p>
              <a:p>
                <a:pPr indent="0" lvl="0" marL="0" marR="0" rtl="0" algn="l">
                  <a:spcBef>
                    <a:spcPts val="0"/>
                  </a:spcBef>
                  <a:spcAft>
                    <a:spcPts val="0"/>
                  </a:spcAft>
                  <a:buNone/>
                </a:pPr>
                <a:r>
                  <a:t/>
                </a:r>
                <a:endParaRPr b="0" sz="1600">
                  <a:solidFill>
                    <a:schemeClr val="dk1"/>
                  </a:solidFill>
                  <a:latin typeface="Arial"/>
                  <a:ea typeface="Arial"/>
                  <a:cs typeface="Arial"/>
                  <a:sym typeface="Arial"/>
                </a:endParaRPr>
              </a:p>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easy to acquire,</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difficult to reason with</a:t>
                </a:r>
              </a:p>
            </p:txBody>
          </p:sp>
        </p:grpSp>
        <p:grpSp>
          <p:nvGrpSpPr>
            <p:cNvPr id="510" name="Shape 510"/>
            <p:cNvGrpSpPr/>
            <p:nvPr/>
          </p:nvGrpSpPr>
          <p:grpSpPr>
            <a:xfrm>
              <a:off x="6494909" y="1219200"/>
              <a:ext cx="2659702" cy="2064841"/>
              <a:chOff x="6494909" y="1219200"/>
              <a:chExt cx="2659702" cy="2064841"/>
            </a:xfrm>
          </p:grpSpPr>
          <p:sp>
            <p:nvSpPr>
              <p:cNvPr id="511" name="Shape 511"/>
              <p:cNvSpPr txBox="1"/>
              <p:nvPr/>
            </p:nvSpPr>
            <p:spPr>
              <a:xfrm>
                <a:off x="7056239" y="1219200"/>
                <a:ext cx="1249561"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Structured</a:t>
                </a:r>
              </a:p>
            </p:txBody>
          </p:sp>
          <p:sp>
            <p:nvSpPr>
              <p:cNvPr id="512" name="Shape 512"/>
              <p:cNvSpPr txBox="1"/>
              <p:nvPr/>
            </p:nvSpPr>
            <p:spPr>
              <a:xfrm>
                <a:off x="6494909" y="1960602"/>
                <a:ext cx="2659702" cy="1323439"/>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e.g., probabilistic first-order</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logic rules, ontologies</a:t>
                </a:r>
              </a:p>
              <a:p>
                <a:pPr indent="0" lvl="0" marL="0" marR="0" rtl="0" algn="l">
                  <a:spcBef>
                    <a:spcPts val="0"/>
                  </a:spcBef>
                  <a:spcAft>
                    <a:spcPts val="0"/>
                  </a:spcAft>
                  <a:buNone/>
                </a:pPr>
                <a:r>
                  <a:t/>
                </a:r>
                <a:endParaRPr b="0" sz="1600">
                  <a:solidFill>
                    <a:schemeClr val="dk1"/>
                  </a:solidFill>
                  <a:latin typeface="Arial"/>
                  <a:ea typeface="Arial"/>
                  <a:cs typeface="Arial"/>
                  <a:sym typeface="Arial"/>
                </a:endParaRPr>
              </a:p>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“easy” to reason with,</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difficult to acquire</a:t>
                </a:r>
              </a:p>
            </p:txBody>
          </p:sp>
        </p:grpSp>
      </p:grpSp>
      <p:sp>
        <p:nvSpPr>
          <p:cNvPr id="513" name="Shape 513"/>
          <p:cNvSpPr txBox="1"/>
          <p:nvPr/>
        </p:nvSpPr>
        <p:spPr>
          <a:xfrm>
            <a:off x="3285069" y="1436132"/>
            <a:ext cx="2548968" cy="1323439"/>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0" i="1" lang="en-US" sz="1600">
                <a:solidFill>
                  <a:srgbClr val="3366FF"/>
                </a:solidFill>
                <a:latin typeface="Arial"/>
                <a:ea typeface="Arial"/>
                <a:cs typeface="Arial"/>
                <a:sym typeface="Arial"/>
              </a:rPr>
              <a:t>Relational Tables</a:t>
            </a:r>
            <a:br>
              <a:rPr b="0" i="1" lang="en-US" sz="1600">
                <a:solidFill>
                  <a:srgbClr val="3366FF"/>
                </a:solidFill>
                <a:latin typeface="Arial"/>
                <a:ea typeface="Arial"/>
                <a:cs typeface="Arial"/>
                <a:sym typeface="Arial"/>
              </a:rPr>
            </a:br>
            <a:r>
              <a:rPr b="0" i="1" lang="en-US" sz="1600">
                <a:solidFill>
                  <a:srgbClr val="3366FF"/>
                </a:solidFill>
                <a:latin typeface="Arial"/>
                <a:ea typeface="Arial"/>
                <a:cs typeface="Arial"/>
                <a:sym typeface="Arial"/>
              </a:rPr>
              <a:t>with free form text</a:t>
            </a:r>
          </a:p>
          <a:p>
            <a:pPr indent="0" lvl="0" marL="0" marR="0" rtl="0" algn="ctr">
              <a:spcBef>
                <a:spcPts val="0"/>
              </a:spcBef>
              <a:spcAft>
                <a:spcPts val="0"/>
              </a:spcAft>
              <a:buNone/>
            </a:pPr>
            <a:r>
              <a:t/>
            </a:r>
            <a:endParaRPr b="0" i="1" sz="1600">
              <a:solidFill>
                <a:srgbClr val="3366FF"/>
              </a:solidFill>
              <a:latin typeface="Arial"/>
              <a:ea typeface="Arial"/>
              <a:cs typeface="Arial"/>
              <a:sym typeface="Arial"/>
            </a:endParaRPr>
          </a:p>
          <a:p>
            <a:pPr indent="0" lvl="0" marL="0" marR="0" rtl="0" algn="ctr">
              <a:spcBef>
                <a:spcPts val="0"/>
              </a:spcBef>
              <a:spcAft>
                <a:spcPts val="0"/>
              </a:spcAft>
              <a:buSzPct val="25000"/>
              <a:buNone/>
            </a:pPr>
            <a:r>
              <a:rPr b="0" i="1" lang="en-US" sz="1600">
                <a:solidFill>
                  <a:srgbClr val="3366FF"/>
                </a:solidFill>
                <a:latin typeface="Arial"/>
                <a:ea typeface="Arial"/>
                <a:cs typeface="Arial"/>
                <a:sym typeface="Arial"/>
              </a:rPr>
              <a:t>collections of recurring,</a:t>
            </a:r>
            <a:br>
              <a:rPr b="0" i="1" lang="en-US" sz="1600">
                <a:solidFill>
                  <a:srgbClr val="3366FF"/>
                </a:solidFill>
                <a:latin typeface="Arial"/>
                <a:ea typeface="Arial"/>
                <a:cs typeface="Arial"/>
                <a:sym typeface="Arial"/>
              </a:rPr>
            </a:br>
            <a:r>
              <a:rPr b="0" i="1" lang="en-US" sz="1600">
                <a:solidFill>
                  <a:srgbClr val="3366FF"/>
                </a:solidFill>
                <a:latin typeface="Arial"/>
                <a:ea typeface="Arial"/>
                <a:cs typeface="Arial"/>
                <a:sym typeface="Arial"/>
              </a:rPr>
              <a:t>related, science concepts</a:t>
            </a:r>
          </a:p>
        </p:txBody>
      </p:sp>
      <p:sp>
        <p:nvSpPr>
          <p:cNvPr id="514" name="Shape 514"/>
          <p:cNvSpPr/>
          <p:nvPr/>
        </p:nvSpPr>
        <p:spPr>
          <a:xfrm>
            <a:off x="3682559" y="970002"/>
            <a:ext cx="1752600" cy="457200"/>
          </a:xfrm>
          <a:prstGeom prst="roundRect">
            <a:avLst>
              <a:gd fmla="val 16667" name="adj"/>
            </a:avLst>
          </a:prstGeom>
          <a:solidFill>
            <a:srgbClr val="F2DADA">
              <a:alpha val="49803"/>
            </a:srgbClr>
          </a:solidFill>
          <a:ln cap="flat" cmpd="sng" w="9525">
            <a:solidFill>
              <a:schemeClr val="accen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pic>
        <p:nvPicPr>
          <p:cNvPr id="515" name="Shape 515"/>
          <p:cNvPicPr preferRelativeResize="0"/>
          <p:nvPr/>
        </p:nvPicPr>
        <p:blipFill rotWithShape="1">
          <a:blip r:embed="rId3">
            <a:alphaModFix/>
          </a:blip>
          <a:srcRect b="0" l="0" r="0" t="0"/>
          <a:stretch/>
        </p:blipFill>
        <p:spPr>
          <a:xfrm>
            <a:off x="1295400" y="2895600"/>
            <a:ext cx="4631466" cy="1794922"/>
          </a:xfrm>
          <a:prstGeom prst="rect">
            <a:avLst/>
          </a:prstGeom>
          <a:noFill/>
          <a:ln>
            <a:noFill/>
          </a:ln>
        </p:spPr>
      </p:pic>
      <p:sp>
        <p:nvSpPr>
          <p:cNvPr id="516" name="Shape 516"/>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517" name="Shape 517"/>
          <p:cNvSpPr txBox="1"/>
          <p:nvPr/>
        </p:nvSpPr>
        <p:spPr>
          <a:xfrm>
            <a:off x="6172200" y="3110805"/>
            <a:ext cx="1671276" cy="138499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400">
                <a:solidFill>
                  <a:schemeClr val="dk1"/>
                </a:solidFill>
                <a:latin typeface="Arial"/>
                <a:ea typeface="Arial"/>
                <a:cs typeface="Arial"/>
                <a:sym typeface="Arial"/>
              </a:rPr>
              <a:t>Energy, Forces,</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Adaptation,</a:t>
            </a:r>
          </a:p>
          <a:p>
            <a:pPr indent="0" lvl="0" marL="0" marR="0" rtl="0" algn="l">
              <a:spcBef>
                <a:spcPts val="0"/>
              </a:spcBef>
              <a:spcAft>
                <a:spcPts val="0"/>
              </a:spcAft>
              <a:buSzPct val="25000"/>
              <a:buNone/>
            </a:pPr>
            <a:r>
              <a:rPr b="1" lang="en-US" sz="1400">
                <a:solidFill>
                  <a:schemeClr val="dk1"/>
                </a:solidFill>
                <a:latin typeface="Arial"/>
                <a:ea typeface="Arial"/>
                <a:cs typeface="Arial"/>
                <a:sym typeface="Arial"/>
              </a:rPr>
              <a:t>Phase Transition,</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Organ Function,</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Tools, Units,</a:t>
            </a: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Evolution, …</a:t>
            </a:r>
          </a:p>
        </p:txBody>
      </p:sp>
      <p:sp>
        <p:nvSpPr>
          <p:cNvPr id="518" name="Shape 518"/>
          <p:cNvSpPr txBox="1"/>
          <p:nvPr/>
        </p:nvSpPr>
        <p:spPr>
          <a:xfrm>
            <a:off x="791002" y="5029200"/>
            <a:ext cx="7039106" cy="646331"/>
          </a:xfrm>
          <a:prstGeom prst="rect">
            <a:avLst/>
          </a:prstGeom>
          <a:solidFill>
            <a:srgbClr val="DAE5F1"/>
          </a:solid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chemeClr val="dk1"/>
                </a:solidFill>
                <a:latin typeface="Arial"/>
                <a:ea typeface="Arial"/>
                <a:cs typeface="Arial"/>
                <a:sym typeface="Arial"/>
              </a:rPr>
              <a:t>Simple structure, flexible content</a:t>
            </a:r>
          </a:p>
          <a:p>
            <a:pPr indent="-285750" lvl="0" marL="285750" marR="0" rtl="0" algn="l">
              <a:spcBef>
                <a:spcPts val="0"/>
              </a:spcBef>
              <a:spcAft>
                <a:spcPts val="0"/>
              </a:spcAft>
              <a:buClr>
                <a:schemeClr val="dk1"/>
              </a:buClr>
              <a:buSzPct val="100000"/>
              <a:buFont typeface="Noto Sans Symbols"/>
              <a:buChar char="▪"/>
            </a:pPr>
            <a:r>
              <a:rPr b="0" lang="en-US" sz="1800">
                <a:solidFill>
                  <a:schemeClr val="dk1"/>
                </a:solidFill>
                <a:latin typeface="Arial"/>
                <a:ea typeface="Arial"/>
                <a:cs typeface="Arial"/>
                <a:sym typeface="Arial"/>
              </a:rPr>
              <a:t>Can acquire knowledge in automated and semi-automated ways</a:t>
            </a:r>
          </a:p>
        </p:txBody>
      </p:sp>
      <p:sp>
        <p:nvSpPr>
          <p:cNvPr id="519" name="Shape 519"/>
          <p:cNvSpPr txBox="1"/>
          <p:nvPr/>
        </p:nvSpPr>
        <p:spPr>
          <a:xfrm rot="-988198">
            <a:off x="7781963" y="4184572"/>
            <a:ext cx="1543846" cy="70757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rgbClr val="FF0000"/>
                </a:solidFill>
                <a:latin typeface="Average"/>
                <a:ea typeface="Average"/>
                <a:cs typeface="Average"/>
                <a:sym typeface="Average"/>
              </a:rPr>
              <a:t>Available at</a:t>
            </a:r>
            <a:br>
              <a:rPr b="1" lang="en-US" sz="1600">
                <a:solidFill>
                  <a:srgbClr val="FF0000"/>
                </a:solidFill>
                <a:latin typeface="Average"/>
                <a:ea typeface="Average"/>
                <a:cs typeface="Average"/>
                <a:sym typeface="Average"/>
              </a:rPr>
            </a:br>
            <a:r>
              <a:rPr b="1" lang="en-US" sz="1600">
                <a:solidFill>
                  <a:srgbClr val="FF0000"/>
                </a:solidFill>
                <a:latin typeface="Average"/>
                <a:ea typeface="Average"/>
                <a:cs typeface="Average"/>
                <a:sym typeface="Average"/>
              </a:rPr>
              <a:t>allenai.org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id="524" name="Shape 524"/>
          <p:cNvPicPr preferRelativeResize="0"/>
          <p:nvPr/>
        </p:nvPicPr>
        <p:blipFill rotWithShape="1">
          <a:blip r:embed="rId3">
            <a:alphaModFix/>
          </a:blip>
          <a:srcRect b="0" l="0" r="0" t="0"/>
          <a:stretch/>
        </p:blipFill>
        <p:spPr>
          <a:xfrm>
            <a:off x="685800" y="2039928"/>
            <a:ext cx="7913789" cy="4353604"/>
          </a:xfrm>
          <a:prstGeom prst="rect">
            <a:avLst/>
          </a:prstGeom>
          <a:noFill/>
          <a:ln>
            <a:noFill/>
          </a:ln>
        </p:spPr>
      </p:pic>
      <p:sp>
        <p:nvSpPr>
          <p:cNvPr id="525" name="Shape 525"/>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TableILP: Main Idea</a:t>
            </a:r>
          </a:p>
        </p:txBody>
      </p:sp>
      <p:sp>
        <p:nvSpPr>
          <p:cNvPr id="526" name="Shape 526"/>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527" name="Shape 527"/>
          <p:cNvSpPr txBox="1"/>
          <p:nvPr/>
        </p:nvSpPr>
        <p:spPr>
          <a:xfrm>
            <a:off x="250026" y="762000"/>
            <a:ext cx="6003900" cy="764400"/>
          </a:xfrm>
          <a:prstGeom prst="rect">
            <a:avLst/>
          </a:prstGeom>
          <a:solidFill>
            <a:srgbClr val="DAE5F1"/>
          </a:solidFill>
          <a:ln>
            <a:noFill/>
          </a:ln>
        </p:spPr>
        <p:txBody>
          <a:bodyPr anchorCtr="0" anchor="t" bIns="45700" lIns="91425" rIns="91425" wrap="square" tIns="45700">
            <a:noAutofit/>
          </a:bodyPr>
          <a:lstStyle/>
          <a:p>
            <a:pPr indent="0" lvl="0" marL="0" marR="0" rtl="0" algn="l">
              <a:lnSpc>
                <a:spcPct val="110000"/>
              </a:lnSpc>
              <a:spcBef>
                <a:spcPts val="0"/>
              </a:spcBef>
              <a:spcAft>
                <a:spcPts val="0"/>
              </a:spcAft>
              <a:buSzPct val="25000"/>
              <a:buNone/>
            </a:pPr>
            <a:r>
              <a:rPr b="0" lang="en-US" sz="2000">
                <a:solidFill>
                  <a:schemeClr val="dk1"/>
                </a:solidFill>
                <a:latin typeface="Arial"/>
                <a:ea typeface="Arial"/>
                <a:cs typeface="Arial"/>
                <a:sym typeface="Arial"/>
              </a:rPr>
              <a:t>Search for the best </a:t>
            </a:r>
            <a:r>
              <a:rPr b="1" lang="en-US" sz="2000">
                <a:solidFill>
                  <a:schemeClr val="dk1"/>
                </a:solidFill>
                <a:latin typeface="Arial"/>
                <a:ea typeface="Arial"/>
                <a:cs typeface="Arial"/>
                <a:sym typeface="Arial"/>
              </a:rPr>
              <a:t>Support Graph</a:t>
            </a:r>
            <a:r>
              <a:rPr b="0" lang="en-US" sz="2000">
                <a:solidFill>
                  <a:schemeClr val="dk1"/>
                </a:solidFill>
                <a:latin typeface="Arial"/>
                <a:ea typeface="Arial"/>
                <a:cs typeface="Arial"/>
                <a:sym typeface="Arial"/>
              </a:rPr>
              <a:t> connecting</a:t>
            </a:r>
            <a:br>
              <a:rPr b="0" lang="en-US" sz="2000">
                <a:solidFill>
                  <a:schemeClr val="dk1"/>
                </a:solidFill>
                <a:latin typeface="Arial"/>
                <a:ea typeface="Arial"/>
                <a:cs typeface="Arial"/>
                <a:sym typeface="Arial"/>
              </a:rPr>
            </a:br>
            <a:r>
              <a:rPr b="0" lang="en-US" sz="2000">
                <a:solidFill>
                  <a:schemeClr val="dk1"/>
                </a:solidFill>
                <a:latin typeface="Arial"/>
                <a:ea typeface="Arial"/>
                <a:cs typeface="Arial"/>
                <a:sym typeface="Arial"/>
              </a:rPr>
              <a:t>the Question to an Answer through Tables.</a:t>
            </a:r>
          </a:p>
        </p:txBody>
      </p:sp>
      <p:sp>
        <p:nvSpPr>
          <p:cNvPr id="528" name="Shape 528"/>
          <p:cNvSpPr/>
          <p:nvPr/>
        </p:nvSpPr>
        <p:spPr>
          <a:xfrm>
            <a:off x="747729" y="2438400"/>
            <a:ext cx="6553200" cy="3962400"/>
          </a:xfrm>
          <a:prstGeom prst="rect">
            <a:avLst/>
          </a:prstGeom>
          <a:solidFill>
            <a:schemeClr val="lt1"/>
          </a:solidFill>
          <a:ln>
            <a:noFill/>
          </a:ln>
        </p:spPr>
        <p:txBody>
          <a:bodyPr anchorCtr="0" anchor="ctr" bIns="45700" lIns="91425" rIns="91425" wrap="square" tIns="45700">
            <a:noAutofit/>
          </a:bodyPr>
          <a:lstStyle/>
          <a:p>
            <a:pPr indent="-101600" lvl="0" marL="0" marR="0" rtl="0" algn="ctr">
              <a:lnSpc>
                <a:spcPct val="100000"/>
              </a:lnSpc>
              <a:spcBef>
                <a:spcPts val="0"/>
              </a:spcBef>
              <a:spcAft>
                <a:spcPts val="0"/>
              </a:spcAft>
              <a:buClr>
                <a:schemeClr val="dk1"/>
              </a:buClr>
              <a:buFont typeface="Arial"/>
              <a:buNone/>
            </a:pPr>
            <a:r>
              <a:t/>
            </a:r>
            <a:endParaRPr b="1" i="0" sz="1600" u="none" cap="none" strike="noStrike">
              <a:solidFill>
                <a:schemeClr val="dk1"/>
              </a:solidFill>
              <a:latin typeface="Arial"/>
              <a:ea typeface="Arial"/>
              <a:cs typeface="Arial"/>
              <a:sym typeface="Arial"/>
            </a:endParaRPr>
          </a:p>
        </p:txBody>
      </p:sp>
      <p:sp>
        <p:nvSpPr>
          <p:cNvPr id="529" name="Shape 529"/>
          <p:cNvSpPr/>
          <p:nvPr/>
        </p:nvSpPr>
        <p:spPr>
          <a:xfrm>
            <a:off x="914400" y="4114800"/>
            <a:ext cx="2362200" cy="1752600"/>
          </a:xfrm>
          <a:prstGeom prst="rect">
            <a:avLst/>
          </a:prstGeom>
          <a:solidFill>
            <a:schemeClr val="lt1"/>
          </a:solidFill>
          <a:ln cap="flat" cmpd="sng" w="19050">
            <a:solidFill>
              <a:srgbClr val="C5D8F1"/>
            </a:solidFill>
            <a:prstDash val="solid"/>
            <a:round/>
            <a:headEnd len="med" w="med" type="none"/>
            <a:tailEnd len="med" w="med" type="none"/>
          </a:ln>
        </p:spPr>
        <p:txBody>
          <a:bodyPr anchorCtr="0" anchor="ctr" bIns="45700" lIns="91425" rIns="91425" wrap="square" tIns="45700">
            <a:noAutofit/>
          </a:bodyPr>
          <a:lstStyle/>
          <a:p>
            <a:pPr indent="-101600" lvl="0" marL="0" marR="0" rtl="0" algn="ctr">
              <a:lnSpc>
                <a:spcPct val="110000"/>
              </a:lnSpc>
              <a:spcBef>
                <a:spcPts val="0"/>
              </a:spcBef>
              <a:spcAft>
                <a:spcPts val="0"/>
              </a:spcAft>
              <a:buClr>
                <a:srgbClr val="008000"/>
              </a:buClr>
              <a:buSzPct val="100000"/>
              <a:buFont typeface="Arial"/>
              <a:buNone/>
            </a:pPr>
            <a:r>
              <a:rPr b="1" i="1" lang="en-US" sz="1600">
                <a:solidFill>
                  <a:srgbClr val="008000"/>
                </a:solidFill>
                <a:latin typeface="Arial"/>
                <a:ea typeface="Arial"/>
                <a:cs typeface="Arial"/>
                <a:sym typeface="Arial"/>
              </a:rPr>
              <a:t>Potential Link:</a:t>
            </a:r>
            <a:br>
              <a:rPr b="1" i="0" lang="en-US" sz="1600" u="none" cap="none" strike="noStrike">
                <a:solidFill>
                  <a:srgbClr val="008000"/>
                </a:solidFill>
                <a:latin typeface="Arial"/>
                <a:ea typeface="Arial"/>
                <a:cs typeface="Arial"/>
                <a:sym typeface="Arial"/>
              </a:rPr>
            </a:br>
          </a:p>
          <a:p>
            <a:pPr indent="-101600" lvl="0" marL="0" marR="0" rtl="0" algn="ctr">
              <a:lnSpc>
                <a:spcPct val="110000"/>
              </a:lnSpc>
              <a:spcBef>
                <a:spcPts val="0"/>
              </a:spcBef>
              <a:spcAft>
                <a:spcPts val="0"/>
              </a:spcAft>
              <a:buClr>
                <a:srgbClr val="008000"/>
              </a:buClr>
              <a:buSzPct val="100000"/>
              <a:buFont typeface="Arial"/>
              <a:buNone/>
            </a:pPr>
            <a:r>
              <a:rPr b="1" i="0" lang="en-US" sz="1600" u="none" cap="none" strike="noStrike">
                <a:solidFill>
                  <a:srgbClr val="008000"/>
                </a:solidFill>
                <a:latin typeface="Arial"/>
                <a:ea typeface="Arial"/>
                <a:cs typeface="Arial"/>
                <a:sym typeface="Arial"/>
              </a:rPr>
              <a:t>Regions </a:t>
            </a:r>
            <a:r>
              <a:rPr b="1" i="0" lang="en-US" sz="1600" u="none" cap="none" strike="noStrike">
                <a:solidFill>
                  <a:srgbClr val="008000"/>
                </a:solidFill>
                <a:latin typeface="Arial"/>
                <a:ea typeface="Arial"/>
                <a:cs typeface="Arial"/>
                <a:sym typeface="Arial"/>
              </a:rPr>
              <a:t>and</a:t>
            </a:r>
            <a:br>
              <a:rPr b="1" i="0" lang="en-US" sz="1600" u="none" cap="none" strike="noStrike">
                <a:solidFill>
                  <a:srgbClr val="008000"/>
                </a:solidFill>
                <a:latin typeface="Arial"/>
                <a:ea typeface="Arial"/>
                <a:cs typeface="Arial"/>
                <a:sym typeface="Arial"/>
              </a:rPr>
            </a:br>
            <a:r>
              <a:rPr b="1" i="0" lang="en-US" sz="1600" u="none" cap="none" strike="noStrike">
                <a:solidFill>
                  <a:srgbClr val="008000"/>
                </a:solidFill>
                <a:latin typeface="Arial"/>
                <a:ea typeface="Arial"/>
                <a:cs typeface="Arial"/>
                <a:sym typeface="Arial"/>
              </a:rPr>
              <a:t>Hemispheres</a:t>
            </a:r>
          </a:p>
        </p:txBody>
      </p:sp>
      <p:sp>
        <p:nvSpPr>
          <p:cNvPr id="530" name="Shape 530"/>
          <p:cNvSpPr txBox="1"/>
          <p:nvPr/>
        </p:nvSpPr>
        <p:spPr>
          <a:xfrm>
            <a:off x="1447800" y="3733800"/>
            <a:ext cx="5268242"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1" lang="en-US" sz="1800">
                <a:solidFill>
                  <a:schemeClr val="dk1"/>
                </a:solidFill>
                <a:latin typeface="Arial"/>
                <a:ea typeface="Arial"/>
                <a:cs typeface="Arial"/>
                <a:sym typeface="Arial"/>
              </a:rPr>
              <a:t>How is relevant information expressed in my KB?</a:t>
            </a:r>
          </a:p>
        </p:txBody>
      </p:sp>
      <p:grpSp>
        <p:nvGrpSpPr>
          <p:cNvPr id="531" name="Shape 531"/>
          <p:cNvGrpSpPr/>
          <p:nvPr/>
        </p:nvGrpSpPr>
        <p:grpSpPr>
          <a:xfrm>
            <a:off x="914400" y="2590800"/>
            <a:ext cx="6248400" cy="3276600"/>
            <a:chOff x="914400" y="2438400"/>
            <a:chExt cx="6248400" cy="3276600"/>
          </a:xfrm>
        </p:grpSpPr>
        <p:sp>
          <p:nvSpPr>
            <p:cNvPr id="532" name="Shape 532"/>
            <p:cNvSpPr/>
            <p:nvPr/>
          </p:nvSpPr>
          <p:spPr>
            <a:xfrm>
              <a:off x="914400" y="2438400"/>
              <a:ext cx="2362200" cy="1524000"/>
            </a:xfrm>
            <a:prstGeom prst="rect">
              <a:avLst/>
            </a:prstGeom>
            <a:solidFill>
              <a:schemeClr val="lt1"/>
            </a:solidFill>
            <a:ln cap="flat" cmpd="sng" w="19050">
              <a:solidFill>
                <a:srgbClr val="C5D8F1"/>
              </a:solidFill>
              <a:prstDash val="solid"/>
              <a:round/>
              <a:headEnd len="med" w="med" type="none"/>
              <a:tailEnd len="med" w="med" type="none"/>
            </a:ln>
          </p:spPr>
          <p:txBody>
            <a:bodyPr anchorCtr="0" anchor="ctr" bIns="45700" lIns="91425" rIns="91425" wrap="square" tIns="45700">
              <a:noAutofit/>
            </a:bodyPr>
            <a:lstStyle/>
            <a:p>
              <a:pPr indent="-101600" lvl="0" marL="0" marR="0" rtl="0" algn="ctr">
                <a:lnSpc>
                  <a:spcPct val="100000"/>
                </a:lnSpc>
                <a:spcBef>
                  <a:spcPts val="0"/>
                </a:spcBef>
                <a:spcAft>
                  <a:spcPts val="0"/>
                </a:spcAft>
                <a:buClr>
                  <a:schemeClr val="dk1"/>
                </a:buClr>
                <a:buSzPct val="100000"/>
                <a:buFont typeface="Arial"/>
                <a:buNone/>
              </a:pPr>
              <a:r>
                <a:rPr b="1" i="0" lang="en-US" sz="1600" u="none" cap="none" strike="noStrike">
                  <a:solidFill>
                    <a:schemeClr val="dk1"/>
                  </a:solidFill>
                  <a:latin typeface="Arial"/>
                  <a:ea typeface="Arial"/>
                  <a:cs typeface="Arial"/>
                  <a:sym typeface="Arial"/>
                </a:rPr>
                <a:t>Cities,</a:t>
              </a:r>
              <a:br>
                <a:rPr b="1" i="0" lang="en-US" sz="1600" u="none" cap="none" strike="noStrike">
                  <a:solidFill>
                    <a:schemeClr val="dk1"/>
                  </a:solidFill>
                  <a:latin typeface="Arial"/>
                  <a:ea typeface="Arial"/>
                  <a:cs typeface="Arial"/>
                  <a:sym typeface="Arial"/>
                </a:rPr>
              </a:br>
              <a:r>
                <a:rPr b="1" i="0" lang="en-US" sz="1600" u="none" cap="none" strike="noStrike">
                  <a:solidFill>
                    <a:schemeClr val="dk1"/>
                  </a:solidFill>
                  <a:latin typeface="Arial"/>
                  <a:ea typeface="Arial"/>
                  <a:cs typeface="Arial"/>
                  <a:sym typeface="Arial"/>
                </a:rPr>
                <a:t>States,</a:t>
              </a:r>
              <a:br>
                <a:rPr b="1" i="0" lang="en-US" sz="1600" u="none" cap="none" strike="noStrike">
                  <a:solidFill>
                    <a:schemeClr val="dk1"/>
                  </a:solidFill>
                  <a:latin typeface="Arial"/>
                  <a:ea typeface="Arial"/>
                  <a:cs typeface="Arial"/>
                  <a:sym typeface="Arial"/>
                </a:rPr>
              </a:br>
              <a:r>
                <a:rPr b="1" i="0" lang="en-US" sz="1600" u="none" cap="none" strike="noStrike">
                  <a:solidFill>
                    <a:schemeClr val="dk1"/>
                  </a:solidFill>
                  <a:latin typeface="Arial"/>
                  <a:ea typeface="Arial"/>
                  <a:cs typeface="Arial"/>
                  <a:sym typeface="Arial"/>
                </a:rPr>
                <a:t>Countries</a:t>
              </a:r>
            </a:p>
          </p:txBody>
        </p:sp>
        <p:sp>
          <p:nvSpPr>
            <p:cNvPr id="533" name="Shape 533"/>
            <p:cNvSpPr/>
            <p:nvPr/>
          </p:nvSpPr>
          <p:spPr>
            <a:xfrm>
              <a:off x="3276600" y="2438400"/>
              <a:ext cx="3886200" cy="3276600"/>
            </a:xfrm>
            <a:prstGeom prst="rect">
              <a:avLst/>
            </a:prstGeom>
            <a:solidFill>
              <a:schemeClr val="lt1"/>
            </a:solidFill>
            <a:ln cap="flat" cmpd="sng" w="19050">
              <a:solidFill>
                <a:srgbClr val="C5D8F1"/>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10000"/>
                </a:lnSpc>
                <a:spcBef>
                  <a:spcPts val="0"/>
                </a:spcBef>
                <a:spcAft>
                  <a:spcPts val="0"/>
                </a:spcAft>
                <a:buSzPct val="25000"/>
                <a:buNone/>
              </a:pPr>
              <a:r>
                <a:rPr b="1" lang="en-US" sz="1600">
                  <a:solidFill>
                    <a:schemeClr val="dk1"/>
                  </a:solidFill>
                  <a:latin typeface="Arial"/>
                  <a:ea typeface="Arial"/>
                  <a:cs typeface="Arial"/>
                  <a:sym typeface="Arial"/>
                </a:rPr>
                <a:t>Orbital Events:</a:t>
              </a:r>
            </a:p>
            <a:p>
              <a:pPr indent="-101600" lvl="0" marL="0" marR="0" rtl="0" algn="ctr">
                <a:lnSpc>
                  <a:spcPct val="110000"/>
                </a:lnSpc>
                <a:spcBef>
                  <a:spcPts val="0"/>
                </a:spcBef>
                <a:spcAft>
                  <a:spcPts val="0"/>
                </a:spcAft>
                <a:buClr>
                  <a:schemeClr val="dk1"/>
                </a:buClr>
                <a:buSzPct val="100000"/>
                <a:buFont typeface="Arial"/>
                <a:buNone/>
              </a:pPr>
              <a:br>
                <a:rPr b="1" i="0" lang="en-US" sz="1600" u="none" cap="none" strike="noStrike">
                  <a:solidFill>
                    <a:schemeClr val="dk1"/>
                  </a:solidFill>
                  <a:latin typeface="Arial"/>
                  <a:ea typeface="Arial"/>
                  <a:cs typeface="Arial"/>
                  <a:sym typeface="Arial"/>
                </a:rPr>
              </a:br>
              <a:r>
                <a:rPr b="1" i="0" lang="en-US" sz="1600" u="none" cap="none" strike="noStrike">
                  <a:solidFill>
                    <a:schemeClr val="dk1"/>
                  </a:solidFill>
                  <a:latin typeface="Arial"/>
                  <a:ea typeface="Arial"/>
                  <a:cs typeface="Arial"/>
                  <a:sym typeface="Arial"/>
                </a:rPr>
                <a:t>Geographical properties</a:t>
              </a:r>
              <a:br>
                <a:rPr b="1" i="0" lang="en-US" sz="1600" u="none" cap="none" strike="noStrike">
                  <a:solidFill>
                    <a:schemeClr val="dk1"/>
                  </a:solidFill>
                  <a:latin typeface="Arial"/>
                  <a:ea typeface="Arial"/>
                  <a:cs typeface="Arial"/>
                  <a:sym typeface="Arial"/>
                </a:rPr>
              </a:br>
              <a:r>
                <a:rPr b="1" i="0" lang="en-US" sz="1600" u="none" cap="none" strike="noStrike">
                  <a:solidFill>
                    <a:schemeClr val="dk1"/>
                  </a:solidFill>
                  <a:latin typeface="Arial"/>
                  <a:ea typeface="Arial"/>
                  <a:cs typeface="Arial"/>
                  <a:sym typeface="Arial"/>
                </a:rPr>
                <a:t>&amp; Timing</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lang="en-US"/>
              <a:t>QA protocol and the magic box </a:t>
            </a:r>
          </a:p>
        </p:txBody>
      </p:sp>
      <p:sp>
        <p:nvSpPr>
          <p:cNvPr id="198" name="Shape 198"/>
          <p:cNvSpPr/>
          <p:nvPr/>
        </p:nvSpPr>
        <p:spPr>
          <a:xfrm>
            <a:off x="2990444" y="762000"/>
            <a:ext cx="2038800" cy="534600"/>
          </a:xfrm>
          <a:prstGeom prst="roundRect">
            <a:avLst>
              <a:gd fmla="val 16667" name="adj"/>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Natural Input</a:t>
            </a:r>
          </a:p>
        </p:txBody>
      </p:sp>
      <p:sp>
        <p:nvSpPr>
          <p:cNvPr id="199" name="Shape 199"/>
          <p:cNvSpPr/>
          <p:nvPr/>
        </p:nvSpPr>
        <p:spPr>
          <a:xfrm>
            <a:off x="2990444" y="5713863"/>
            <a:ext cx="2038800" cy="458400"/>
          </a:xfrm>
          <a:prstGeom prst="roundRect">
            <a:avLst>
              <a:gd fmla="val 16667" name="adj"/>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Natural Output</a:t>
            </a:r>
          </a:p>
        </p:txBody>
      </p:sp>
      <p:sp>
        <p:nvSpPr>
          <p:cNvPr id="200" name="Shape 200"/>
          <p:cNvSpPr/>
          <p:nvPr/>
        </p:nvSpPr>
        <p:spPr>
          <a:xfrm>
            <a:off x="2990444" y="1969882"/>
            <a:ext cx="2038800" cy="3234900"/>
          </a:xfrm>
          <a:prstGeom prst="roundRect">
            <a:avLst>
              <a:gd fmla="val 16667" name="adj"/>
            </a:avLst>
          </a:prstGeom>
          <a:solidFill>
            <a:schemeClr val="accent1">
              <a:alpha val="16860"/>
            </a:schemeClr>
          </a:solidFill>
          <a:ln cap="flat" cmpd="sng" w="25400">
            <a:solidFill>
              <a:srgbClr val="395E89"/>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AI System</a:t>
            </a:r>
          </a:p>
        </p:txBody>
      </p:sp>
      <p:sp>
        <p:nvSpPr>
          <p:cNvPr id="201" name="Shape 201"/>
          <p:cNvSpPr/>
          <p:nvPr/>
        </p:nvSpPr>
        <p:spPr>
          <a:xfrm>
            <a:off x="3853100" y="1369875"/>
            <a:ext cx="313500" cy="600000"/>
          </a:xfrm>
          <a:prstGeom prst="downArrow">
            <a:avLst>
              <a:gd fmla="val 50000" name="adj1"/>
              <a:gd fmla="val 50000" name="adj2"/>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sp>
        <p:nvSpPr>
          <p:cNvPr id="202" name="Shape 202"/>
          <p:cNvSpPr/>
          <p:nvPr/>
        </p:nvSpPr>
        <p:spPr>
          <a:xfrm>
            <a:off x="3853100" y="5230125"/>
            <a:ext cx="313500" cy="458400"/>
          </a:xfrm>
          <a:prstGeom prst="downArrow">
            <a:avLst>
              <a:gd fmla="val 50000" name="adj1"/>
              <a:gd fmla="val 50000" name="adj2"/>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sp>
        <p:nvSpPr>
          <p:cNvPr id="203" name="Shape 203"/>
          <p:cNvSpPr txBox="1"/>
          <p:nvPr/>
        </p:nvSpPr>
        <p:spPr>
          <a:xfrm>
            <a:off x="5029975" y="762000"/>
            <a:ext cx="3987600" cy="10584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200">
                <a:solidFill>
                  <a:schemeClr val="dk1"/>
                </a:solidFill>
                <a:latin typeface="Arial"/>
                <a:ea typeface="Arial"/>
                <a:cs typeface="Arial"/>
                <a:sym typeface="Arial"/>
              </a:rPr>
              <a:t>“</a:t>
            </a:r>
            <a:r>
              <a:rPr b="1" lang="en-US" sz="1200">
                <a:solidFill>
                  <a:schemeClr val="dk1"/>
                </a:solidFill>
              </a:rPr>
              <a:t>A student leaves a bucket of water outside on a warm, sunny day. The water disappeared after a few hours. What phenomena describes this?</a:t>
            </a:r>
            <a:r>
              <a:rPr b="1" lang="en-US" sz="1200">
                <a:solidFill>
                  <a:schemeClr val="dk1"/>
                </a:solidFill>
                <a:latin typeface="Arial"/>
                <a:ea typeface="Arial"/>
                <a:cs typeface="Arial"/>
                <a:sym typeface="Arial"/>
              </a:rPr>
              <a:t>”</a:t>
            </a:r>
          </a:p>
        </p:txBody>
      </p:sp>
      <p:sp>
        <p:nvSpPr>
          <p:cNvPr id="204" name="Shape 204"/>
          <p:cNvSpPr txBox="1"/>
          <p:nvPr/>
        </p:nvSpPr>
        <p:spPr>
          <a:xfrm>
            <a:off x="5372607" y="5791200"/>
            <a:ext cx="1746000" cy="307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400">
                <a:solidFill>
                  <a:schemeClr val="dk1"/>
                </a:solidFill>
                <a:latin typeface="Arial"/>
                <a:ea typeface="Arial"/>
                <a:cs typeface="Arial"/>
                <a:sym typeface="Arial"/>
              </a:rPr>
              <a:t>“</a:t>
            </a:r>
            <a:r>
              <a:rPr b="1" lang="en-US">
                <a:solidFill>
                  <a:schemeClr val="dk1"/>
                </a:solidFill>
              </a:rPr>
              <a:t>Evaporation</a:t>
            </a:r>
            <a:r>
              <a:rPr b="1" lang="en-US" sz="1400">
                <a:solidFill>
                  <a:schemeClr val="dk1"/>
                </a:solidFill>
                <a:latin typeface="Arial"/>
                <a:ea typeface="Arial"/>
                <a:cs typeface="Arial"/>
                <a:sym typeface="Arial"/>
              </a:rPr>
              <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Shape 538"/>
          <p:cNvPicPr preferRelativeResize="0"/>
          <p:nvPr/>
        </p:nvPicPr>
        <p:blipFill rotWithShape="1">
          <a:blip r:embed="rId3">
            <a:alphaModFix/>
          </a:blip>
          <a:srcRect b="0" l="0" r="0" t="0"/>
          <a:stretch/>
        </p:blipFill>
        <p:spPr>
          <a:xfrm>
            <a:off x="685800" y="2039928"/>
            <a:ext cx="7913789" cy="4353604"/>
          </a:xfrm>
          <a:prstGeom prst="rect">
            <a:avLst/>
          </a:prstGeom>
          <a:noFill/>
          <a:ln>
            <a:noFill/>
          </a:ln>
        </p:spPr>
      </p:pic>
      <p:sp>
        <p:nvSpPr>
          <p:cNvPr id="539" name="Shape 539"/>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TableILP: Main Idea</a:t>
            </a:r>
          </a:p>
        </p:txBody>
      </p:sp>
      <p:sp>
        <p:nvSpPr>
          <p:cNvPr id="540" name="Shape 540"/>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541" name="Shape 541"/>
          <p:cNvSpPr txBox="1"/>
          <p:nvPr/>
        </p:nvSpPr>
        <p:spPr>
          <a:xfrm>
            <a:off x="250025" y="838200"/>
            <a:ext cx="5780100" cy="1083000"/>
          </a:xfrm>
          <a:prstGeom prst="rect">
            <a:avLst/>
          </a:prstGeom>
          <a:solidFill>
            <a:srgbClr val="DAE5F1"/>
          </a:solidFill>
          <a:ln>
            <a:noFill/>
          </a:ln>
        </p:spPr>
        <p:txBody>
          <a:bodyPr anchorCtr="0" anchor="t" bIns="45700" lIns="91425" rIns="91425" wrap="square" tIns="45700">
            <a:noAutofit/>
          </a:bodyPr>
          <a:lstStyle/>
          <a:p>
            <a:pPr indent="0" lvl="0" marL="0" marR="0" rtl="0" algn="l">
              <a:lnSpc>
                <a:spcPct val="110000"/>
              </a:lnSpc>
              <a:spcBef>
                <a:spcPts val="0"/>
              </a:spcBef>
              <a:spcAft>
                <a:spcPts val="0"/>
              </a:spcAft>
              <a:buSzPct val="25000"/>
              <a:buNone/>
            </a:pPr>
            <a:r>
              <a:rPr b="0" lang="en-US" sz="2000">
                <a:solidFill>
                  <a:schemeClr val="dk1"/>
                </a:solidFill>
                <a:latin typeface="Arial"/>
                <a:ea typeface="Arial"/>
                <a:cs typeface="Arial"/>
                <a:sym typeface="Arial"/>
              </a:rPr>
              <a:t>Search for the best </a:t>
            </a:r>
            <a:r>
              <a:rPr b="1" lang="en-US" sz="2000">
                <a:solidFill>
                  <a:schemeClr val="dk1"/>
                </a:solidFill>
                <a:latin typeface="Arial"/>
                <a:ea typeface="Arial"/>
                <a:cs typeface="Arial"/>
                <a:sym typeface="Arial"/>
              </a:rPr>
              <a:t>Support Graph</a:t>
            </a:r>
            <a:r>
              <a:rPr b="0" lang="en-US" sz="2000">
                <a:solidFill>
                  <a:schemeClr val="dk1"/>
                </a:solidFill>
                <a:latin typeface="Arial"/>
                <a:ea typeface="Arial"/>
                <a:cs typeface="Arial"/>
                <a:sym typeface="Arial"/>
              </a:rPr>
              <a:t> connecting</a:t>
            </a:r>
            <a:br>
              <a:rPr b="0" lang="en-US" sz="2000">
                <a:solidFill>
                  <a:schemeClr val="dk1"/>
                </a:solidFill>
                <a:latin typeface="Arial"/>
                <a:ea typeface="Arial"/>
                <a:cs typeface="Arial"/>
                <a:sym typeface="Arial"/>
              </a:rPr>
            </a:br>
            <a:r>
              <a:rPr b="0" lang="en-US" sz="2000">
                <a:solidFill>
                  <a:schemeClr val="dk1"/>
                </a:solidFill>
                <a:latin typeface="Arial"/>
                <a:ea typeface="Arial"/>
                <a:cs typeface="Arial"/>
                <a:sym typeface="Arial"/>
              </a:rPr>
              <a:t>the Question to an Answer through Tables</a:t>
            </a:r>
            <a:r>
              <a:rPr lang="en-US" sz="2000">
                <a:solidFill>
                  <a:schemeClr val="dk1"/>
                </a:solidFill>
              </a:rPr>
              <a:t> </a:t>
            </a:r>
            <a:r>
              <a:rPr b="0" lang="en-US" sz="2000">
                <a:solidFill>
                  <a:schemeClr val="dk1"/>
                </a:solidFill>
                <a:latin typeface="Arial"/>
                <a:ea typeface="Arial"/>
                <a:cs typeface="Arial"/>
                <a:sym typeface="Arial"/>
              </a:rPr>
              <a:t> (i.e be</a:t>
            </a:r>
            <a:r>
              <a:rPr lang="en-US" sz="2000">
                <a:solidFill>
                  <a:schemeClr val="dk1"/>
                </a:solidFill>
              </a:rPr>
              <a:t>st explanation</a:t>
            </a:r>
            <a:r>
              <a:rPr b="0" lang="en-US" sz="2000">
                <a:solidFill>
                  <a:schemeClr val="dk1"/>
                </a:solidFill>
                <a:latin typeface="Arial"/>
                <a:ea typeface="Arial"/>
                <a:cs typeface="Arial"/>
                <a:sym typeface="Arial"/>
              </a:rPr>
              <a:t>)</a:t>
            </a:r>
          </a:p>
        </p:txBody>
      </p:sp>
      <p:sp>
        <p:nvSpPr>
          <p:cNvPr id="542" name="Shape 542"/>
          <p:cNvSpPr txBox="1"/>
          <p:nvPr/>
        </p:nvSpPr>
        <p:spPr>
          <a:xfrm rot="-627526">
            <a:off x="6633186" y="743556"/>
            <a:ext cx="2736769" cy="1015599"/>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rgbClr val="FF0000"/>
                </a:solidFill>
                <a:latin typeface="Radley"/>
                <a:ea typeface="Radley"/>
                <a:cs typeface="Radley"/>
                <a:sym typeface="Radley"/>
              </a:rPr>
              <a:t>Link this information</a:t>
            </a:r>
            <a:br>
              <a:rPr b="1" lang="en-US" sz="1600">
                <a:solidFill>
                  <a:srgbClr val="FF0000"/>
                </a:solidFill>
                <a:latin typeface="Radley"/>
                <a:ea typeface="Radley"/>
                <a:cs typeface="Radley"/>
                <a:sym typeface="Radley"/>
              </a:rPr>
            </a:br>
            <a:r>
              <a:rPr b="1" lang="en-US" sz="1600">
                <a:solidFill>
                  <a:srgbClr val="FF0000"/>
                </a:solidFill>
                <a:latin typeface="Radley"/>
                <a:ea typeface="Radley"/>
                <a:cs typeface="Radley"/>
                <a:sym typeface="Radley"/>
              </a:rPr>
              <a:t>to identify the best</a:t>
            </a:r>
            <a:br>
              <a:rPr b="1" lang="en-US" sz="1600">
                <a:solidFill>
                  <a:srgbClr val="FF0000"/>
                </a:solidFill>
                <a:latin typeface="Radley"/>
                <a:ea typeface="Radley"/>
                <a:cs typeface="Radley"/>
                <a:sym typeface="Radley"/>
              </a:rPr>
            </a:br>
            <a:r>
              <a:rPr b="1" lang="en-US" sz="1600">
                <a:solidFill>
                  <a:srgbClr val="FF0000"/>
                </a:solidFill>
                <a:latin typeface="Radley"/>
                <a:ea typeface="Radley"/>
                <a:cs typeface="Radley"/>
                <a:sym typeface="Radley"/>
              </a:rPr>
              <a:t>supported answer!</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TableILP: Main Idea</a:t>
            </a:r>
          </a:p>
        </p:txBody>
      </p:sp>
      <p:sp>
        <p:nvSpPr>
          <p:cNvPr id="548" name="Shape 548"/>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pic>
        <p:nvPicPr>
          <p:cNvPr id="549" name="Shape 549"/>
          <p:cNvPicPr preferRelativeResize="0"/>
          <p:nvPr/>
        </p:nvPicPr>
        <p:blipFill rotWithShape="1">
          <a:blip r:embed="rId3">
            <a:alphaModFix/>
          </a:blip>
          <a:srcRect b="0" l="0" r="0" t="0"/>
          <a:stretch/>
        </p:blipFill>
        <p:spPr>
          <a:xfrm>
            <a:off x="721461" y="1955217"/>
            <a:ext cx="7900397" cy="4362101"/>
          </a:xfrm>
          <a:prstGeom prst="rect">
            <a:avLst/>
          </a:prstGeom>
          <a:noFill/>
          <a:ln>
            <a:noFill/>
          </a:ln>
        </p:spPr>
      </p:pic>
      <p:sp>
        <p:nvSpPr>
          <p:cNvPr id="550" name="Shape 550"/>
          <p:cNvSpPr txBox="1"/>
          <p:nvPr/>
        </p:nvSpPr>
        <p:spPr>
          <a:xfrm>
            <a:off x="250025" y="762000"/>
            <a:ext cx="5780100" cy="764400"/>
          </a:xfrm>
          <a:prstGeom prst="rect">
            <a:avLst/>
          </a:prstGeom>
          <a:solidFill>
            <a:srgbClr val="DAE5F1"/>
          </a:solidFill>
          <a:ln>
            <a:noFill/>
          </a:ln>
        </p:spPr>
        <p:txBody>
          <a:bodyPr anchorCtr="0" anchor="t" bIns="45700" lIns="91425" rIns="91425" wrap="square" tIns="45700">
            <a:noAutofit/>
          </a:bodyPr>
          <a:lstStyle/>
          <a:p>
            <a:pPr indent="0" lvl="0" marL="0" marR="0" rtl="0" algn="l">
              <a:lnSpc>
                <a:spcPct val="110000"/>
              </a:lnSpc>
              <a:spcBef>
                <a:spcPts val="0"/>
              </a:spcBef>
              <a:spcAft>
                <a:spcPts val="0"/>
              </a:spcAft>
              <a:buSzPct val="25000"/>
              <a:buNone/>
            </a:pPr>
            <a:r>
              <a:rPr b="0" lang="en-US" sz="2000">
                <a:solidFill>
                  <a:schemeClr val="dk1"/>
                </a:solidFill>
                <a:latin typeface="Arial"/>
                <a:ea typeface="Arial"/>
                <a:cs typeface="Arial"/>
                <a:sym typeface="Arial"/>
              </a:rPr>
              <a:t>Search for the best </a:t>
            </a:r>
            <a:r>
              <a:rPr b="1" lang="en-US" sz="2000">
                <a:solidFill>
                  <a:schemeClr val="dk1"/>
                </a:solidFill>
                <a:latin typeface="Arial"/>
                <a:ea typeface="Arial"/>
                <a:cs typeface="Arial"/>
                <a:sym typeface="Arial"/>
              </a:rPr>
              <a:t>Support Graph</a:t>
            </a:r>
            <a:r>
              <a:rPr b="0" lang="en-US" sz="2000">
                <a:solidFill>
                  <a:schemeClr val="dk1"/>
                </a:solidFill>
                <a:latin typeface="Arial"/>
                <a:ea typeface="Arial"/>
                <a:cs typeface="Arial"/>
                <a:sym typeface="Arial"/>
              </a:rPr>
              <a:t> connecting</a:t>
            </a:r>
            <a:br>
              <a:rPr b="0" lang="en-US" sz="2000">
                <a:solidFill>
                  <a:schemeClr val="dk1"/>
                </a:solidFill>
                <a:latin typeface="Arial"/>
                <a:ea typeface="Arial"/>
                <a:cs typeface="Arial"/>
                <a:sym typeface="Arial"/>
              </a:rPr>
            </a:br>
            <a:r>
              <a:rPr b="0" lang="en-US" sz="2000">
                <a:solidFill>
                  <a:schemeClr val="dk1"/>
                </a:solidFill>
                <a:latin typeface="Arial"/>
                <a:ea typeface="Arial"/>
                <a:cs typeface="Arial"/>
                <a:sym typeface="Arial"/>
              </a:rPr>
              <a:t>the Question to an Answer through Tables.</a:t>
            </a:r>
          </a:p>
        </p:txBody>
      </p:sp>
      <p:sp>
        <p:nvSpPr>
          <p:cNvPr id="551" name="Shape 551"/>
          <p:cNvSpPr txBox="1"/>
          <p:nvPr/>
        </p:nvSpPr>
        <p:spPr>
          <a:xfrm rot="-627526">
            <a:off x="6404586" y="743556"/>
            <a:ext cx="2736769" cy="1015599"/>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rgbClr val="FF0000"/>
                </a:solidFill>
                <a:latin typeface="Radley"/>
                <a:ea typeface="Radley"/>
                <a:cs typeface="Radley"/>
                <a:sym typeface="Radley"/>
              </a:rPr>
              <a:t>Link this information</a:t>
            </a:r>
            <a:br>
              <a:rPr b="1" lang="en-US" sz="1600">
                <a:solidFill>
                  <a:srgbClr val="FF0000"/>
                </a:solidFill>
                <a:latin typeface="Radley"/>
                <a:ea typeface="Radley"/>
                <a:cs typeface="Radley"/>
                <a:sym typeface="Radley"/>
              </a:rPr>
            </a:br>
            <a:r>
              <a:rPr b="1" lang="en-US" sz="1600">
                <a:solidFill>
                  <a:srgbClr val="FF0000"/>
                </a:solidFill>
                <a:latin typeface="Radley"/>
                <a:ea typeface="Radley"/>
                <a:cs typeface="Radley"/>
                <a:sym typeface="Radley"/>
              </a:rPr>
              <a:t>to identify the best</a:t>
            </a:r>
            <a:br>
              <a:rPr b="1" lang="en-US" sz="1600">
                <a:solidFill>
                  <a:srgbClr val="FF0000"/>
                </a:solidFill>
                <a:latin typeface="Radley"/>
                <a:ea typeface="Radley"/>
                <a:cs typeface="Radley"/>
                <a:sym typeface="Radley"/>
              </a:rPr>
            </a:br>
            <a:r>
              <a:rPr b="1" lang="en-US" sz="1600">
                <a:solidFill>
                  <a:srgbClr val="FF0000"/>
                </a:solidFill>
                <a:latin typeface="Radley"/>
                <a:ea typeface="Radley"/>
                <a:cs typeface="Radley"/>
                <a:sym typeface="Radley"/>
              </a:rPr>
              <a:t>supported answer!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TableILP Solver: Overview</a:t>
            </a:r>
          </a:p>
        </p:txBody>
      </p:sp>
      <p:sp>
        <p:nvSpPr>
          <p:cNvPr id="558" name="Shape 558"/>
          <p:cNvSpPr txBox="1"/>
          <p:nvPr>
            <p:ph idx="1" type="body"/>
          </p:nvPr>
        </p:nvSpPr>
        <p:spPr>
          <a:xfrm>
            <a:off x="76200" y="762000"/>
            <a:ext cx="8991600" cy="609600"/>
          </a:xfrm>
          <a:prstGeom prst="rect">
            <a:avLst/>
          </a:prstGeom>
          <a:noFill/>
          <a:ln>
            <a:noFill/>
          </a:ln>
        </p:spPr>
        <p:txBody>
          <a:bodyPr anchorCtr="0" anchor="t" bIns="45700" lIns="91425" rIns="91425" wrap="square" tIns="45700">
            <a:noAutofit/>
          </a:bodyPr>
          <a:lstStyle/>
          <a:p>
            <a:pPr indent="-120650" lvl="0" marL="0" marR="0" rtl="0" algn="l">
              <a:spcBef>
                <a:spcPts val="0"/>
              </a:spcBef>
              <a:spcAft>
                <a:spcPts val="0"/>
              </a:spcAft>
              <a:buClr>
                <a:schemeClr val="dk1"/>
              </a:buClr>
              <a:buSzPct val="100000"/>
              <a:buFont typeface="Noto Sans Symbols"/>
              <a:buNone/>
            </a:pPr>
            <a:r>
              <a:rPr b="0" i="0" lang="en-US" sz="1900" u="none" cap="none" strike="noStrike">
                <a:solidFill>
                  <a:schemeClr val="dk1"/>
                </a:solidFill>
                <a:latin typeface="Arial"/>
                <a:ea typeface="Arial"/>
                <a:cs typeface="Arial"/>
                <a:sym typeface="Arial"/>
              </a:rPr>
              <a:t>A discrete constrained </a:t>
            </a:r>
            <a:r>
              <a:rPr b="1" i="0" lang="en-US" sz="1900" u="none" cap="none" strike="noStrike">
                <a:solidFill>
                  <a:schemeClr val="dk1"/>
                </a:solidFill>
                <a:latin typeface="Arial"/>
                <a:ea typeface="Arial"/>
                <a:cs typeface="Arial"/>
                <a:sym typeface="Arial"/>
              </a:rPr>
              <a:t>optimization</a:t>
            </a:r>
            <a:r>
              <a:rPr b="0" i="0" lang="en-US" sz="1900" u="none" cap="none" strike="noStrike">
                <a:solidFill>
                  <a:schemeClr val="dk1"/>
                </a:solidFill>
                <a:latin typeface="Arial"/>
                <a:ea typeface="Arial"/>
                <a:cs typeface="Arial"/>
                <a:sym typeface="Arial"/>
              </a:rPr>
              <a:t> approach to QA for multiple-choice questions</a:t>
            </a:r>
          </a:p>
          <a:p>
            <a:pPr indent="-342900" lvl="0" marL="342900" marR="0" rtl="0" algn="l">
              <a:spcBef>
                <a:spcPts val="320"/>
              </a:spcBef>
              <a:spcAft>
                <a:spcPts val="0"/>
              </a:spcAft>
              <a:buClr>
                <a:schemeClr val="dk1"/>
              </a:buClr>
              <a:buSzPct val="100000"/>
              <a:buFont typeface="Noto Sans Symbols"/>
              <a:buChar char="▪"/>
            </a:pPr>
            <a:r>
              <a:rPr b="0" i="0" lang="en-US" sz="1600" u="none" cap="none" strike="noStrike">
                <a:solidFill>
                  <a:schemeClr val="dk1"/>
                </a:solidFill>
                <a:latin typeface="Arial"/>
                <a:ea typeface="Arial"/>
                <a:cs typeface="Arial"/>
                <a:sym typeface="Arial"/>
              </a:rPr>
              <a:t>for each given question and candidate answers, we automatically generate a corresponding ILP objective and a set of constraints. </a:t>
            </a:r>
          </a:p>
          <a:p>
            <a:pPr indent="-114300" lvl="0" marL="0" marR="0" rtl="0" algn="l">
              <a:spcBef>
                <a:spcPts val="360"/>
              </a:spcBef>
              <a:spcAft>
                <a:spcPts val="0"/>
              </a:spcAft>
              <a:buClr>
                <a:schemeClr val="dk1"/>
              </a:buClr>
              <a:buSzPct val="100000"/>
              <a:buFont typeface="Noto Sans Symbols"/>
              <a:buNone/>
            </a:pPr>
            <a:r>
              <a:t/>
            </a:r>
            <a:endParaRPr b="0" i="0" sz="1800" u="none" cap="none" strike="noStrike">
              <a:solidFill>
                <a:schemeClr val="dk1"/>
              </a:solidFill>
              <a:latin typeface="Arial"/>
              <a:ea typeface="Arial"/>
              <a:cs typeface="Arial"/>
              <a:sym typeface="Arial"/>
            </a:endParaRPr>
          </a:p>
        </p:txBody>
      </p:sp>
      <p:sp>
        <p:nvSpPr>
          <p:cNvPr id="559" name="Shape 559"/>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grpSp>
        <p:nvGrpSpPr>
          <p:cNvPr id="560" name="Shape 560"/>
          <p:cNvGrpSpPr/>
          <p:nvPr/>
        </p:nvGrpSpPr>
        <p:grpSpPr>
          <a:xfrm>
            <a:off x="457200" y="1752600"/>
            <a:ext cx="8229600" cy="3048000"/>
            <a:chOff x="457200" y="1524000"/>
            <a:chExt cx="8229600" cy="3048000"/>
          </a:xfrm>
        </p:grpSpPr>
        <p:sp>
          <p:nvSpPr>
            <p:cNvPr id="561" name="Shape 561"/>
            <p:cNvSpPr/>
            <p:nvPr/>
          </p:nvSpPr>
          <p:spPr>
            <a:xfrm>
              <a:off x="457200" y="1524000"/>
              <a:ext cx="8229600" cy="3048000"/>
            </a:xfrm>
            <a:prstGeom prst="rect">
              <a:avLst/>
            </a:prstGeom>
            <a:solidFill>
              <a:srgbClr val="DAE5F1"/>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62" name="Shape 562"/>
            <p:cNvSpPr/>
            <p:nvPr/>
          </p:nvSpPr>
          <p:spPr>
            <a:xfrm>
              <a:off x="3581400" y="1777424"/>
              <a:ext cx="1371600" cy="965776"/>
            </a:xfrm>
            <a:prstGeom prst="rect">
              <a:avLst/>
            </a:prstGeom>
            <a:solidFill>
              <a:schemeClr val="accent1"/>
            </a:solidFill>
            <a:ln cap="flat" cmpd="sng" w="9525">
              <a:solidFill>
                <a:schemeClr val="dk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800">
                  <a:solidFill>
                    <a:schemeClr val="lt1"/>
                  </a:solidFill>
                  <a:latin typeface="Arial"/>
                  <a:ea typeface="Arial"/>
                  <a:cs typeface="Arial"/>
                  <a:sym typeface="Arial"/>
                </a:rPr>
                <a:t>ILP model builder</a:t>
              </a:r>
            </a:p>
          </p:txBody>
        </p:sp>
        <p:sp>
          <p:nvSpPr>
            <p:cNvPr id="563" name="Shape 563"/>
            <p:cNvSpPr/>
            <p:nvPr/>
          </p:nvSpPr>
          <p:spPr>
            <a:xfrm rot="-5400000">
              <a:off x="2895599" y="1828800"/>
              <a:ext cx="228601" cy="1143000"/>
            </a:xfrm>
            <a:prstGeom prst="downArrow">
              <a:avLst>
                <a:gd fmla="val 50000" name="adj1"/>
                <a:gd fmla="val 50000" name="adj2"/>
              </a:avLst>
            </a:prstGeom>
            <a:solidFill>
              <a:schemeClr val="accent1"/>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64" name="Shape 564"/>
            <p:cNvSpPr/>
            <p:nvPr/>
          </p:nvSpPr>
          <p:spPr>
            <a:xfrm>
              <a:off x="2133600" y="2590801"/>
              <a:ext cx="685800" cy="1066800"/>
            </a:xfrm>
            <a:prstGeom prst="can">
              <a:avLst>
                <a:gd fmla="val 25000" name="adj"/>
              </a:avLst>
            </a:prstGeom>
            <a:solidFill>
              <a:schemeClr val="accent1"/>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65" name="Shape 565"/>
            <p:cNvSpPr txBox="1"/>
            <p:nvPr/>
          </p:nvSpPr>
          <p:spPr>
            <a:xfrm>
              <a:off x="558859" y="1524000"/>
              <a:ext cx="1879541" cy="584776"/>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1" lang="en-US" sz="1600">
                  <a:solidFill>
                    <a:schemeClr val="dk1"/>
                  </a:solidFill>
                  <a:latin typeface="Arial"/>
                  <a:ea typeface="Arial"/>
                  <a:cs typeface="Arial"/>
                  <a:sym typeface="Arial"/>
                </a:rPr>
                <a:t>Question Q with</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answer options A</a:t>
              </a:r>
            </a:p>
          </p:txBody>
        </p:sp>
        <p:sp>
          <p:nvSpPr>
            <p:cNvPr id="566" name="Shape 566"/>
            <p:cNvSpPr txBox="1"/>
            <p:nvPr/>
          </p:nvSpPr>
          <p:spPr>
            <a:xfrm>
              <a:off x="838200" y="2819400"/>
              <a:ext cx="1279016" cy="584776"/>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1" lang="en-US" sz="1600">
                  <a:solidFill>
                    <a:schemeClr val="dk1"/>
                  </a:solidFill>
                  <a:latin typeface="Arial"/>
                  <a:ea typeface="Arial"/>
                  <a:cs typeface="Arial"/>
                  <a:sym typeface="Arial"/>
                </a:rPr>
                <a:t>Knowledge</a:t>
              </a:r>
              <a:br>
                <a:rPr b="1" lang="en-US" sz="1600">
                  <a:solidFill>
                    <a:schemeClr val="dk1"/>
                  </a:solidFill>
                  <a:latin typeface="Arial"/>
                  <a:ea typeface="Arial"/>
                  <a:cs typeface="Arial"/>
                  <a:sym typeface="Arial"/>
                </a:rPr>
              </a:br>
              <a:r>
                <a:rPr b="1" lang="en-US" sz="1600">
                  <a:solidFill>
                    <a:schemeClr val="dk1"/>
                  </a:solidFill>
                  <a:latin typeface="Arial"/>
                  <a:ea typeface="Arial"/>
                  <a:cs typeface="Arial"/>
                  <a:sym typeface="Arial"/>
                </a:rPr>
                <a:t>Tables T</a:t>
              </a:r>
            </a:p>
          </p:txBody>
        </p:sp>
        <p:sp>
          <p:nvSpPr>
            <p:cNvPr id="567" name="Shape 567"/>
            <p:cNvSpPr/>
            <p:nvPr/>
          </p:nvSpPr>
          <p:spPr>
            <a:xfrm>
              <a:off x="6175023" y="1828800"/>
              <a:ext cx="990600" cy="914400"/>
            </a:xfrm>
            <a:prstGeom prst="rect">
              <a:avLst/>
            </a:prstGeom>
            <a:solidFill>
              <a:srgbClr val="7F7F7F"/>
            </a:solidFill>
            <a:ln>
              <a:noFill/>
            </a:ln>
          </p:spPr>
          <p:txBody>
            <a:bodyPr anchorCtr="0" anchor="ctr" bIns="45700" lIns="91425" rIns="91425" wrap="square" tIns="45700">
              <a:noAutofit/>
            </a:bodyPr>
            <a:lstStyle/>
            <a:p>
              <a:pPr indent="0" lvl="0" marL="0" marR="0" rtl="0" algn="ctr">
                <a:spcBef>
                  <a:spcPts val="0"/>
                </a:spcBef>
                <a:spcAft>
                  <a:spcPts val="0"/>
                </a:spcAft>
                <a:buSzPct val="25000"/>
                <a:buNone/>
              </a:pPr>
              <a:r>
                <a:rPr b="0" lang="en-US" sz="1800">
                  <a:solidFill>
                    <a:schemeClr val="lt1"/>
                  </a:solidFill>
                  <a:latin typeface="Arial"/>
                  <a:ea typeface="Arial"/>
                  <a:cs typeface="Arial"/>
                  <a:sym typeface="Arial"/>
                </a:rPr>
                <a:t>ILP</a:t>
              </a:r>
              <a:br>
                <a:rPr b="0" lang="en-US" sz="1800">
                  <a:solidFill>
                    <a:schemeClr val="lt1"/>
                  </a:solidFill>
                  <a:latin typeface="Arial"/>
                  <a:ea typeface="Arial"/>
                  <a:cs typeface="Arial"/>
                  <a:sym typeface="Arial"/>
                </a:rPr>
              </a:br>
              <a:r>
                <a:rPr b="0" lang="en-US" sz="1800">
                  <a:solidFill>
                    <a:schemeClr val="lt1"/>
                  </a:solidFill>
                  <a:latin typeface="Arial"/>
                  <a:ea typeface="Arial"/>
                  <a:cs typeface="Arial"/>
                  <a:sym typeface="Arial"/>
                </a:rPr>
                <a:t>engine</a:t>
              </a:r>
            </a:p>
          </p:txBody>
        </p:sp>
        <p:sp>
          <p:nvSpPr>
            <p:cNvPr id="568" name="Shape 568"/>
            <p:cNvSpPr/>
            <p:nvPr/>
          </p:nvSpPr>
          <p:spPr>
            <a:xfrm rot="-5400000">
              <a:off x="5448300" y="1714500"/>
              <a:ext cx="228600" cy="1219200"/>
            </a:xfrm>
            <a:prstGeom prst="downArrow">
              <a:avLst>
                <a:gd fmla="val 50000" name="adj1"/>
                <a:gd fmla="val 50000" name="adj2"/>
              </a:avLst>
            </a:prstGeom>
            <a:solidFill>
              <a:schemeClr val="accent1"/>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69" name="Shape 569"/>
            <p:cNvSpPr/>
            <p:nvPr/>
          </p:nvSpPr>
          <p:spPr>
            <a:xfrm>
              <a:off x="7713134" y="2226728"/>
              <a:ext cx="287866" cy="973672"/>
            </a:xfrm>
            <a:prstGeom prst="downArrow">
              <a:avLst>
                <a:gd fmla="val 50000" name="adj1"/>
                <a:gd fmla="val 50000" name="adj2"/>
              </a:avLst>
            </a:prstGeom>
            <a:solidFill>
              <a:srgbClr val="7F7F7F"/>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70" name="Shape 570"/>
            <p:cNvSpPr/>
            <p:nvPr/>
          </p:nvSpPr>
          <p:spPr>
            <a:xfrm rot="-5400000">
              <a:off x="2895600" y="1371601"/>
              <a:ext cx="228600" cy="1143000"/>
            </a:xfrm>
            <a:prstGeom prst="downArrow">
              <a:avLst>
                <a:gd fmla="val 50000" name="adj1"/>
                <a:gd fmla="val 50000" name="adj2"/>
              </a:avLst>
            </a:prstGeom>
            <a:solidFill>
              <a:schemeClr val="accent1"/>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71" name="Shape 571"/>
            <p:cNvSpPr/>
            <p:nvPr/>
          </p:nvSpPr>
          <p:spPr>
            <a:xfrm>
              <a:off x="2438400" y="2362199"/>
              <a:ext cx="152400" cy="304801"/>
            </a:xfrm>
            <a:prstGeom prst="rect">
              <a:avLst/>
            </a:prstGeom>
            <a:solidFill>
              <a:schemeClr val="accent1"/>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72" name="Shape 572"/>
            <p:cNvSpPr txBox="1"/>
            <p:nvPr/>
          </p:nvSpPr>
          <p:spPr>
            <a:xfrm>
              <a:off x="7102882" y="3200400"/>
              <a:ext cx="1574470" cy="830997"/>
            </a:xfrm>
            <a:prstGeom prst="rect">
              <a:avLst/>
            </a:prstGeom>
            <a:blipFill rotWithShape="1">
              <a:blip r:embed="rId3">
                <a:alphaModFix/>
              </a:blip>
              <a:stretch>
                <a:fillRect b="-8822" l="-1162" r="-1549" t="-2203"/>
              </a:stretch>
            </a:blip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latin typeface="Arial"/>
                  <a:ea typeface="Arial"/>
                  <a:cs typeface="Arial"/>
                  <a:sym typeface="Arial"/>
                </a:rPr>
                <a:t> </a:t>
              </a:r>
            </a:p>
          </p:txBody>
        </p:sp>
        <p:sp>
          <p:nvSpPr>
            <p:cNvPr id="573" name="Shape 573"/>
            <p:cNvSpPr txBox="1"/>
            <p:nvPr/>
          </p:nvSpPr>
          <p:spPr>
            <a:xfrm>
              <a:off x="5047967" y="1828800"/>
              <a:ext cx="1048033"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2000">
                  <a:solidFill>
                    <a:schemeClr val="dk1"/>
                  </a:solidFill>
                  <a:latin typeface="Arial"/>
                  <a:ea typeface="Arial"/>
                  <a:cs typeface="Arial"/>
                  <a:sym typeface="Arial"/>
                </a:rPr>
                <a:t>M</a:t>
              </a:r>
              <a:r>
                <a:rPr b="0" lang="en-US" sz="1600">
                  <a:solidFill>
                    <a:schemeClr val="dk1"/>
                  </a:solidFill>
                  <a:latin typeface="Arial"/>
                  <a:ea typeface="Arial"/>
                  <a:cs typeface="Arial"/>
                  <a:sym typeface="Arial"/>
                </a:rPr>
                <a:t>(T,Q,A)</a:t>
              </a:r>
            </a:p>
          </p:txBody>
        </p:sp>
        <p:sp>
          <p:nvSpPr>
            <p:cNvPr id="574" name="Shape 574"/>
            <p:cNvSpPr/>
            <p:nvPr/>
          </p:nvSpPr>
          <p:spPr>
            <a:xfrm rot="10800000">
              <a:off x="3810000" y="2743200"/>
              <a:ext cx="228600" cy="381000"/>
            </a:xfrm>
            <a:prstGeom prst="downArrow">
              <a:avLst>
                <a:gd fmla="val 50000" name="adj1"/>
                <a:gd fmla="val 50000" name="adj2"/>
              </a:avLst>
            </a:prstGeom>
            <a:solidFill>
              <a:schemeClr val="accent4"/>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75" name="Shape 575"/>
            <p:cNvSpPr/>
            <p:nvPr/>
          </p:nvSpPr>
          <p:spPr>
            <a:xfrm>
              <a:off x="3124200" y="3124200"/>
              <a:ext cx="1371600" cy="685800"/>
            </a:xfrm>
            <a:prstGeom prst="rect">
              <a:avLst/>
            </a:prstGeom>
            <a:solidFill>
              <a:schemeClr val="accent4"/>
            </a:solidFill>
            <a:ln>
              <a:noFill/>
            </a:ln>
          </p:spPr>
          <p:txBody>
            <a:bodyPr anchorCtr="0" anchor="ctr" bIns="45700" lIns="91425" rIns="91425" wrap="square" tIns="45700">
              <a:noAutofit/>
            </a:bodyPr>
            <a:lstStyle/>
            <a:p>
              <a:pPr indent="0" lvl="0" marL="0" marR="0" rtl="0" algn="ctr">
                <a:spcBef>
                  <a:spcPts val="0"/>
                </a:spcBef>
                <a:spcAft>
                  <a:spcPts val="0"/>
                </a:spcAft>
                <a:buSzPct val="25000"/>
                <a:buNone/>
              </a:pPr>
              <a:r>
                <a:rPr b="0" lang="en-US" sz="1800">
                  <a:solidFill>
                    <a:schemeClr val="lt1"/>
                  </a:solidFill>
                  <a:latin typeface="Arial"/>
                  <a:ea typeface="Arial"/>
                  <a:cs typeface="Arial"/>
                  <a:sym typeface="Arial"/>
                </a:rPr>
                <a:t>Alignment component</a:t>
              </a:r>
            </a:p>
          </p:txBody>
        </p:sp>
        <p:sp>
          <p:nvSpPr>
            <p:cNvPr id="576" name="Shape 576"/>
            <p:cNvSpPr/>
            <p:nvPr/>
          </p:nvSpPr>
          <p:spPr>
            <a:xfrm rot="-5400000">
              <a:off x="7470423" y="1905000"/>
              <a:ext cx="152401" cy="762002"/>
            </a:xfrm>
            <a:prstGeom prst="rect">
              <a:avLst/>
            </a:prstGeom>
            <a:solidFill>
              <a:srgbClr val="7F7F7F"/>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77" name="Shape 577"/>
            <p:cNvSpPr txBox="1"/>
            <p:nvPr/>
          </p:nvSpPr>
          <p:spPr>
            <a:xfrm>
              <a:off x="2609994" y="3810000"/>
              <a:ext cx="2579252" cy="584776"/>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0" lang="en-US" sz="1600">
                  <a:solidFill>
                    <a:schemeClr val="dk1"/>
                  </a:solidFill>
                  <a:latin typeface="Arial"/>
                  <a:ea typeface="Arial"/>
                  <a:cs typeface="Arial"/>
                  <a:sym typeface="Arial"/>
                </a:rPr>
                <a:t>Word and short-phrase</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level entailment / similarity</a:t>
              </a:r>
            </a:p>
          </p:txBody>
        </p:sp>
      </p:grpSp>
      <p:grpSp>
        <p:nvGrpSpPr>
          <p:cNvPr id="578" name="Shape 578"/>
          <p:cNvGrpSpPr/>
          <p:nvPr/>
        </p:nvGrpSpPr>
        <p:grpSpPr>
          <a:xfrm>
            <a:off x="838200" y="4953000"/>
            <a:ext cx="7482763" cy="1391533"/>
            <a:chOff x="838200" y="4953000"/>
            <a:chExt cx="7482763" cy="1391533"/>
          </a:xfrm>
        </p:grpSpPr>
        <p:pic>
          <p:nvPicPr>
            <p:cNvPr id="579" name="Shape 579"/>
            <p:cNvPicPr preferRelativeResize="0"/>
            <p:nvPr/>
          </p:nvPicPr>
          <p:blipFill rotWithShape="1">
            <a:blip r:embed="rId4">
              <a:alphaModFix/>
            </a:blip>
            <a:srcRect b="0" l="0" r="0" t="0"/>
            <a:stretch/>
          </p:blipFill>
          <p:spPr>
            <a:xfrm>
              <a:off x="2743200" y="4953000"/>
              <a:ext cx="2965195" cy="1391533"/>
            </a:xfrm>
            <a:prstGeom prst="rect">
              <a:avLst/>
            </a:prstGeom>
            <a:noFill/>
            <a:ln>
              <a:noFill/>
            </a:ln>
          </p:spPr>
        </p:pic>
        <p:sp>
          <p:nvSpPr>
            <p:cNvPr id="580" name="Shape 580"/>
            <p:cNvSpPr txBox="1"/>
            <p:nvPr/>
          </p:nvSpPr>
          <p:spPr>
            <a:xfrm>
              <a:off x="838200" y="5448862"/>
              <a:ext cx="1048033" cy="40011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2000">
                  <a:solidFill>
                    <a:schemeClr val="dk1"/>
                  </a:solidFill>
                  <a:latin typeface="Arial"/>
                  <a:ea typeface="Arial"/>
                  <a:cs typeface="Arial"/>
                  <a:sym typeface="Arial"/>
                </a:rPr>
                <a:t>M</a:t>
              </a:r>
              <a:r>
                <a:rPr b="0" lang="en-US" sz="1600">
                  <a:solidFill>
                    <a:schemeClr val="dk1"/>
                  </a:solidFill>
                  <a:latin typeface="Arial"/>
                  <a:ea typeface="Arial"/>
                  <a:cs typeface="Arial"/>
                  <a:sym typeface="Arial"/>
                </a:rPr>
                <a:t>(T,Q,A)</a:t>
              </a:r>
            </a:p>
          </p:txBody>
        </p:sp>
        <p:sp>
          <p:nvSpPr>
            <p:cNvPr id="581" name="Shape 581"/>
            <p:cNvSpPr/>
            <p:nvPr/>
          </p:nvSpPr>
          <p:spPr>
            <a:xfrm rot="-5400000">
              <a:off x="2095500" y="5344118"/>
              <a:ext cx="228600" cy="609600"/>
            </a:xfrm>
            <a:prstGeom prst="downArrow">
              <a:avLst>
                <a:gd fmla="val 50000" name="adj1"/>
                <a:gd fmla="val 50000" name="adj2"/>
              </a:avLst>
            </a:prstGeom>
            <a:solidFill>
              <a:srgbClr val="7F7F7F"/>
            </a:soli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82" name="Shape 582"/>
            <p:cNvSpPr txBox="1"/>
            <p:nvPr/>
          </p:nvSpPr>
          <p:spPr>
            <a:xfrm>
              <a:off x="6096000" y="5257800"/>
              <a:ext cx="2224963" cy="92333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Optimization using</a:t>
              </a:r>
              <a:br>
                <a:rPr b="0" lang="en-US" sz="1800">
                  <a:solidFill>
                    <a:schemeClr val="dk1"/>
                  </a:solidFill>
                  <a:latin typeface="Arial"/>
                  <a:ea typeface="Arial"/>
                  <a:cs typeface="Arial"/>
                  <a:sym typeface="Arial"/>
                </a:rPr>
              </a:br>
              <a:r>
                <a:rPr b="0" lang="en-US" sz="1800">
                  <a:solidFill>
                    <a:schemeClr val="dk1"/>
                  </a:solidFill>
                  <a:latin typeface="Arial"/>
                  <a:ea typeface="Arial"/>
                  <a:cs typeface="Arial"/>
                  <a:sym typeface="Arial"/>
                </a:rPr>
                <a:t>Integer Linear Prog.</a:t>
              </a:r>
              <a:br>
                <a:rPr b="0" lang="en-US" sz="1800">
                  <a:solidFill>
                    <a:schemeClr val="dk1"/>
                  </a:solidFill>
                  <a:latin typeface="Arial"/>
                  <a:ea typeface="Arial"/>
                  <a:cs typeface="Arial"/>
                  <a:sym typeface="Arial"/>
                </a:rPr>
              </a:br>
              <a:r>
                <a:rPr b="0" lang="en-US" sz="1800">
                  <a:solidFill>
                    <a:schemeClr val="dk1"/>
                  </a:solidFill>
                  <a:latin typeface="Arial"/>
                  <a:ea typeface="Arial"/>
                  <a:cs typeface="Arial"/>
                  <a:sym typeface="Arial"/>
                </a:rPr>
                <a:t>formalism</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Approach: Integer Linear Program (ILP) Model</a:t>
            </a:r>
          </a:p>
        </p:txBody>
      </p:sp>
      <p:sp>
        <p:nvSpPr>
          <p:cNvPr id="588" name="Shape 588"/>
          <p:cNvSpPr txBox="1"/>
          <p:nvPr>
            <p:ph idx="1" type="body"/>
          </p:nvPr>
        </p:nvSpPr>
        <p:spPr>
          <a:xfrm>
            <a:off x="76200" y="762000"/>
            <a:ext cx="8991600" cy="5791200"/>
          </a:xfrm>
          <a:prstGeom prst="rect">
            <a:avLst/>
          </a:prstGeom>
          <a:noFill/>
          <a:ln>
            <a:noFill/>
          </a:ln>
        </p:spPr>
        <p:txBody>
          <a:bodyPr anchorCtr="0" anchor="t" bIns="45700" lIns="91425" rIns="91425" wrap="square" tIns="45700">
            <a:noAutofit/>
          </a:bodyPr>
          <a:lstStyle/>
          <a:p>
            <a:pPr indent="-133350" lvl="1" marL="400050" marR="0" rtl="0" algn="l">
              <a:spcBef>
                <a:spcPts val="0"/>
              </a:spcBef>
              <a:spcAft>
                <a:spcPts val="0"/>
              </a:spcAft>
              <a:buClr>
                <a:schemeClr val="dk1"/>
              </a:buClr>
              <a:buSzPct val="100000"/>
              <a:buFont typeface="Noto Sans Symbols"/>
              <a:buNone/>
            </a:pPr>
            <a:r>
              <a:rPr b="1" i="1" lang="en-US" sz="2000" u="none" cap="none" strike="noStrike">
                <a:solidFill>
                  <a:schemeClr val="dk1"/>
                </a:solidFill>
                <a:latin typeface="Arial"/>
                <a:ea typeface="Arial"/>
                <a:cs typeface="Arial"/>
                <a:sym typeface="Arial"/>
              </a:rPr>
              <a:t>Goal: Design ILP constraints C and objective function F, s.t.</a:t>
            </a:r>
            <a:br>
              <a:rPr b="1" i="1" lang="en-US" sz="2000" u="none" cap="none" strike="noStrike">
                <a:solidFill>
                  <a:schemeClr val="dk1"/>
                </a:solidFill>
                <a:latin typeface="Arial"/>
                <a:ea typeface="Arial"/>
                <a:cs typeface="Arial"/>
                <a:sym typeface="Arial"/>
              </a:rPr>
            </a:br>
            <a:r>
              <a:rPr b="1" i="1" lang="en-US" sz="2000" u="none" cap="none" strike="noStrike">
                <a:solidFill>
                  <a:schemeClr val="dk1"/>
                </a:solidFill>
                <a:latin typeface="Arial"/>
                <a:ea typeface="Arial"/>
                <a:cs typeface="Arial"/>
                <a:sym typeface="Arial"/>
              </a:rPr>
              <a:t>maximizing F subject to C yields a “desirable” support graph</a:t>
            </a:r>
          </a:p>
          <a:p>
            <a:pPr indent="-133350" lvl="0" marL="5715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127000" lvl="0" marL="0" marR="0" rtl="0" algn="l">
              <a:spcBef>
                <a:spcPts val="400"/>
              </a:spcBef>
              <a:spcAft>
                <a:spcPts val="0"/>
              </a:spcAft>
              <a:buClr>
                <a:schemeClr val="dk1"/>
              </a:buClr>
              <a:buSzPct val="100000"/>
              <a:buFont typeface="Noto Sans Symbols"/>
              <a:buNone/>
            </a:pPr>
            <a:r>
              <a:rPr b="1" i="0" lang="en-US" sz="2000" u="none" cap="none" strike="noStrike">
                <a:solidFill>
                  <a:schemeClr val="dk1"/>
                </a:solidFill>
                <a:latin typeface="Arial"/>
                <a:ea typeface="Arial"/>
                <a:cs typeface="Arial"/>
                <a:sym typeface="Arial"/>
              </a:rPr>
              <a:t>Variables</a:t>
            </a:r>
            <a:r>
              <a:rPr b="0" i="0" lang="en-US" sz="2000" u="none" cap="none" strike="noStrike">
                <a:solidFill>
                  <a:schemeClr val="dk1"/>
                </a:solidFill>
                <a:latin typeface="Arial"/>
                <a:ea typeface="Arial"/>
                <a:cs typeface="Arial"/>
                <a:sym typeface="Arial"/>
              </a:rPr>
              <a:t> define the space of “support graphs”</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Which nodes + edges between lexical units are </a:t>
            </a:r>
            <a:r>
              <a:rPr b="0" i="0" lang="en-US" sz="1800" u="sng" cap="none" strike="noStrike">
                <a:solidFill>
                  <a:schemeClr val="dk1"/>
                </a:solidFill>
                <a:latin typeface="Arial"/>
                <a:ea typeface="Arial"/>
                <a:cs typeface="Arial"/>
                <a:sym typeface="Arial"/>
              </a:rPr>
              <a:t>active</a:t>
            </a:r>
            <a:r>
              <a:rPr b="0" i="0" lang="en-US" sz="1800" u="none" cap="none" strike="noStrike">
                <a:solidFill>
                  <a:schemeClr val="dk1"/>
                </a:solidFill>
                <a:latin typeface="Arial"/>
                <a:ea typeface="Arial"/>
                <a:cs typeface="Arial"/>
                <a:sym typeface="Arial"/>
              </a:rPr>
              <a:t>?</a:t>
            </a:r>
          </a:p>
          <a:p>
            <a:pPr indent="-127000" lvl="0" marL="0" marR="0" rtl="0" algn="l">
              <a:spcBef>
                <a:spcPts val="400"/>
              </a:spcBef>
              <a:spcAft>
                <a:spcPts val="0"/>
              </a:spcAft>
              <a:buClr>
                <a:schemeClr val="dk1"/>
              </a:buClr>
              <a:buSzPct val="100000"/>
              <a:buFont typeface="Noto Sans Symbols"/>
              <a:buNone/>
            </a:pPr>
            <a:r>
              <a:t/>
            </a:r>
            <a:endParaRPr b="1" i="0" sz="2000" u="none" cap="none" strike="noStrike">
              <a:solidFill>
                <a:schemeClr val="dk1"/>
              </a:solidFill>
              <a:latin typeface="Arial"/>
              <a:ea typeface="Arial"/>
              <a:cs typeface="Arial"/>
              <a:sym typeface="Arial"/>
            </a:endParaRPr>
          </a:p>
          <a:p>
            <a:pPr indent="-127000" lvl="0" marL="0" marR="0" rtl="0" algn="l">
              <a:spcBef>
                <a:spcPts val="400"/>
              </a:spcBef>
              <a:spcAft>
                <a:spcPts val="0"/>
              </a:spcAft>
              <a:buClr>
                <a:schemeClr val="dk1"/>
              </a:buClr>
              <a:buSzPct val="100000"/>
              <a:buFont typeface="Noto Sans Symbols"/>
              <a:buNone/>
            </a:pPr>
            <a:r>
              <a:rPr b="1" i="0" lang="en-US" sz="2000" u="none" cap="none" strike="noStrike">
                <a:solidFill>
                  <a:schemeClr val="dk1"/>
                </a:solidFill>
                <a:latin typeface="Arial"/>
                <a:ea typeface="Arial"/>
                <a:cs typeface="Arial"/>
                <a:sym typeface="Arial"/>
              </a:rPr>
              <a:t>Objective Function: </a:t>
            </a:r>
            <a:r>
              <a:rPr b="0" i="0" lang="en-US" sz="2000" u="none" cap="none" strike="noStrike">
                <a:solidFill>
                  <a:schemeClr val="dk1"/>
                </a:solidFill>
                <a:latin typeface="Arial"/>
                <a:ea typeface="Arial"/>
                <a:cs typeface="Arial"/>
                <a:sym typeface="Arial"/>
              </a:rPr>
              <a:t>“better” support graphs = higher objective value</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Reward active units, high lexical match links, column header match, …</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Penalize spurious overuse of frequently occurring terms</a:t>
            </a:r>
          </a:p>
          <a:p>
            <a:pPr indent="-127000" lvl="0" marL="0" marR="0" rtl="0" algn="l">
              <a:spcBef>
                <a:spcPts val="400"/>
              </a:spcBef>
              <a:spcAft>
                <a:spcPts val="0"/>
              </a:spcAft>
              <a:buClr>
                <a:schemeClr val="dk1"/>
              </a:buClr>
              <a:buSzPct val="100000"/>
              <a:buFont typeface="Noto Sans Symbols"/>
              <a:buNone/>
            </a:pPr>
            <a:r>
              <a:t/>
            </a:r>
            <a:endParaRPr b="1" i="0" sz="2000" u="none" cap="none" strike="noStrike">
              <a:solidFill>
                <a:schemeClr val="dk1"/>
              </a:solidFill>
              <a:latin typeface="Arial"/>
              <a:ea typeface="Arial"/>
              <a:cs typeface="Arial"/>
              <a:sym typeface="Arial"/>
            </a:endParaRPr>
          </a:p>
          <a:p>
            <a:pPr indent="-127000" lvl="0" marL="0" marR="0" rtl="0" algn="l">
              <a:spcBef>
                <a:spcPts val="400"/>
              </a:spcBef>
              <a:spcAft>
                <a:spcPts val="0"/>
              </a:spcAft>
              <a:buClr>
                <a:schemeClr val="dk1"/>
              </a:buClr>
              <a:buSzPct val="100000"/>
              <a:buFont typeface="Noto Sans Symbols"/>
              <a:buNone/>
            </a:pPr>
            <a:r>
              <a:rPr b="1" i="0" lang="en-US" sz="2000" u="none" cap="none" strike="noStrike">
                <a:solidFill>
                  <a:schemeClr val="dk1"/>
                </a:solidFill>
                <a:latin typeface="Arial"/>
                <a:ea typeface="Arial"/>
                <a:cs typeface="Arial"/>
                <a:sym typeface="Arial"/>
              </a:rPr>
              <a:t>Constraints</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~50 high-level constraints </a:t>
            </a:r>
          </a:p>
          <a:p>
            <a:pPr indent="-228600" lvl="2" marL="1143000" marR="0" rtl="0" algn="l">
              <a:spcBef>
                <a:spcPts val="320"/>
              </a:spcBef>
              <a:spcAft>
                <a:spcPts val="0"/>
              </a:spcAft>
              <a:buClr>
                <a:schemeClr val="dk1"/>
              </a:buClr>
              <a:buSzPct val="100000"/>
              <a:buFont typeface="Noto Sans Symbols"/>
              <a:buChar char="▪"/>
            </a:pPr>
            <a:r>
              <a:rPr b="0" i="0" lang="en-US" sz="1600" u="none" cap="none" strike="noStrike">
                <a:solidFill>
                  <a:schemeClr val="dk1"/>
                </a:solidFill>
                <a:latin typeface="Arial"/>
                <a:ea typeface="Arial"/>
                <a:cs typeface="Arial"/>
                <a:sym typeface="Arial"/>
              </a:rPr>
              <a:t>Basic Lookup, Parallel Evidence, Evidence Chaining, Semantic Relation Matching</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Examples: connectedness, question coverage, appropriate table use</a:t>
            </a:r>
          </a:p>
          <a:p>
            <a:pPr indent="-120650" lvl="1" marL="400050" marR="0" rtl="0" algn="l">
              <a:spcBef>
                <a:spcPts val="360"/>
              </a:spcBef>
              <a:spcAft>
                <a:spcPts val="0"/>
              </a:spcAft>
              <a:buClr>
                <a:schemeClr val="dk1"/>
              </a:buClr>
              <a:buSzPct val="100000"/>
              <a:buFont typeface="Noto Sans Symbols"/>
              <a:buNone/>
            </a:pPr>
            <a:r>
              <a:t/>
            </a:r>
            <a:endParaRPr b="1" i="0" sz="1800" u="none" cap="none" strike="noStrike">
              <a:solidFill>
                <a:schemeClr val="dk1"/>
              </a:solidFill>
              <a:latin typeface="Arial"/>
              <a:ea typeface="Arial"/>
              <a:cs typeface="Arial"/>
              <a:sym typeface="Arial"/>
            </a:endParaRPr>
          </a:p>
          <a:p>
            <a:pPr indent="-114300" lvl="0" marL="0" marR="0" rtl="0" algn="l">
              <a:spcBef>
                <a:spcPts val="360"/>
              </a:spcBef>
              <a:spcAft>
                <a:spcPts val="0"/>
              </a:spcAft>
              <a:buClr>
                <a:schemeClr val="dk1"/>
              </a:buClr>
              <a:buSzPct val="100000"/>
              <a:buFont typeface="Noto Sans Symbols"/>
              <a:buNone/>
            </a:pPr>
            <a:r>
              <a:t/>
            </a:r>
            <a:endParaRPr b="1" i="0" sz="1800" u="none" cap="none" strike="noStrike">
              <a:solidFill>
                <a:schemeClr val="dk1"/>
              </a:solidFill>
              <a:latin typeface="Arial"/>
              <a:ea typeface="Arial"/>
              <a:cs typeface="Arial"/>
              <a:sym typeface="Arial"/>
            </a:endParaRPr>
          </a:p>
          <a:p>
            <a:pPr indent="-114300" lvl="0" marL="0" marR="0" rtl="0" algn="l">
              <a:spcBef>
                <a:spcPts val="360"/>
              </a:spcBef>
              <a:spcAft>
                <a:spcPts val="0"/>
              </a:spcAft>
              <a:buClr>
                <a:schemeClr val="dk1"/>
              </a:buClr>
              <a:buSzPct val="100000"/>
              <a:buFont typeface="Noto Sans Symbols"/>
              <a:buNone/>
            </a:pPr>
            <a:r>
              <a:t/>
            </a:r>
            <a:endParaRPr b="1" i="0" sz="1800" u="none" cap="none" strike="noStrike">
              <a:solidFill>
                <a:schemeClr val="dk1"/>
              </a:solidFill>
              <a:latin typeface="Arial"/>
              <a:ea typeface="Arial"/>
              <a:cs typeface="Arial"/>
              <a:sym typeface="Arial"/>
            </a:endParaRPr>
          </a:p>
          <a:p>
            <a:pPr indent="-285750" lvl="1" marL="74295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p:txBody>
      </p:sp>
      <p:sp>
        <p:nvSpPr>
          <p:cNvPr id="589" name="Shape 589"/>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Shape 594"/>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Evaluation</a:t>
            </a:r>
          </a:p>
        </p:txBody>
      </p:sp>
      <p:sp>
        <p:nvSpPr>
          <p:cNvPr id="595" name="Shape 595"/>
          <p:cNvSpPr txBox="1"/>
          <p:nvPr>
            <p:ph idx="1" type="body"/>
          </p:nvPr>
        </p:nvSpPr>
        <p:spPr>
          <a:xfrm>
            <a:off x="181916" y="685800"/>
            <a:ext cx="8504884" cy="6035675"/>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Char char="▪"/>
            </a:pPr>
            <a:r>
              <a:rPr b="1" i="0" lang="en-US" sz="2000" u="none" cap="none" strike="noStrike">
                <a:solidFill>
                  <a:schemeClr val="dk1"/>
                </a:solidFill>
                <a:latin typeface="Arial"/>
                <a:ea typeface="Arial"/>
                <a:cs typeface="Arial"/>
                <a:sym typeface="Arial"/>
              </a:rPr>
              <a:t>4</a:t>
            </a:r>
            <a:r>
              <a:rPr b="1" baseline="30000" i="0" lang="en-US" sz="2000" u="none" cap="none" strike="noStrike">
                <a:solidFill>
                  <a:schemeClr val="dk1"/>
                </a:solidFill>
                <a:latin typeface="Arial"/>
                <a:ea typeface="Arial"/>
                <a:cs typeface="Arial"/>
                <a:sym typeface="Arial"/>
              </a:rPr>
              <a:t>th</a:t>
            </a:r>
            <a:r>
              <a:rPr b="1" i="0" lang="en-US" sz="2000" u="none" cap="none" strike="noStrike">
                <a:solidFill>
                  <a:schemeClr val="dk1"/>
                </a:solidFill>
                <a:latin typeface="Arial"/>
                <a:ea typeface="Arial"/>
                <a:cs typeface="Arial"/>
                <a:sym typeface="Arial"/>
              </a:rPr>
              <a:t> Grade NY Regents Science Exam</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Focus on non-diagram multiple-choice </a:t>
            </a:r>
            <a:r>
              <a:rPr b="0" i="0" lang="en-US" sz="1800" u="none" cap="none" strike="noStrike">
                <a:solidFill>
                  <a:schemeClr val="dk1"/>
                </a:solidFill>
                <a:latin typeface="Arial"/>
                <a:ea typeface="Arial"/>
                <a:cs typeface="Arial"/>
                <a:sym typeface="Arial"/>
              </a:rPr>
              <a:t>(4-way)</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129 questions in completely unseen Test set</a:t>
            </a:r>
          </a:p>
          <a:p>
            <a:pPr indent="-228600" lvl="2" marL="1143000" marR="0" rtl="0" algn="l">
              <a:spcBef>
                <a:spcPts val="320"/>
              </a:spcBef>
              <a:spcAft>
                <a:spcPts val="0"/>
              </a:spcAft>
              <a:buClr>
                <a:schemeClr val="dk1"/>
              </a:buClr>
              <a:buSzPct val="100000"/>
              <a:buFont typeface="Noto Sans Symbols"/>
              <a:buChar char="▪"/>
            </a:pPr>
            <a:r>
              <a:rPr b="0" i="0" lang="en-US" sz="1600" u="none" cap="none" strike="noStrike">
                <a:solidFill>
                  <a:schemeClr val="dk1"/>
                </a:solidFill>
                <a:latin typeface="Arial"/>
                <a:ea typeface="Arial"/>
                <a:cs typeface="Arial"/>
                <a:sym typeface="Arial"/>
              </a:rPr>
              <a:t>6 years of exams;  95% C.I. = 9%</a:t>
            </a:r>
          </a:p>
          <a:p>
            <a:pPr indent="-285750" lvl="1" marL="742950" marR="0" rtl="0" algn="l">
              <a:spcBef>
                <a:spcPts val="400"/>
              </a:spcBef>
              <a:spcAft>
                <a:spcPts val="0"/>
              </a:spcAft>
              <a:buClr>
                <a:srgbClr val="008000"/>
              </a:buClr>
              <a:buSzPct val="100000"/>
              <a:buFont typeface="Noto Sans Symbols"/>
              <a:buChar char="▪"/>
            </a:pPr>
            <a:r>
              <a:rPr b="0" i="0" lang="en-US" sz="2000" u="none" cap="none" strike="noStrike">
                <a:solidFill>
                  <a:srgbClr val="008000"/>
                </a:solidFill>
                <a:latin typeface="Arial"/>
                <a:ea typeface="Arial"/>
                <a:cs typeface="Arial"/>
                <a:sym typeface="Arial"/>
              </a:rPr>
              <a:t>Score</a:t>
            </a:r>
            <a:r>
              <a:rPr b="0" i="0" lang="en-US" sz="2000" u="none" cap="none" strike="noStrike">
                <a:solidFill>
                  <a:schemeClr val="dk1"/>
                </a:solidFill>
                <a:latin typeface="Arial"/>
                <a:ea typeface="Arial"/>
                <a:cs typeface="Arial"/>
                <a:sym typeface="Arial"/>
              </a:rPr>
              <a:t>: 1 point per question </a:t>
            </a:r>
            <a:r>
              <a:rPr b="0" i="0" lang="en-US" sz="1800" u="none" cap="none" strike="noStrike">
                <a:solidFill>
                  <a:schemeClr val="dk1"/>
                </a:solidFill>
                <a:latin typeface="Arial"/>
                <a:ea typeface="Arial"/>
                <a:cs typeface="Arial"/>
                <a:sym typeface="Arial"/>
              </a:rPr>
              <a:t>(1/k for k-way tie including correct answer)</a:t>
            </a: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1" i="0" lang="en-US" sz="2000" u="none" cap="none" strike="noStrike">
                <a:solidFill>
                  <a:schemeClr val="dk1"/>
                </a:solidFill>
                <a:latin typeface="Arial"/>
                <a:ea typeface="Arial"/>
                <a:cs typeface="Arial"/>
                <a:sym typeface="Arial"/>
              </a:rPr>
              <a:t>Baselines: </a:t>
            </a:r>
          </a:p>
          <a:p>
            <a:pPr indent="-285750" lvl="1" marL="742950" marR="0" rtl="0" algn="l">
              <a:spcBef>
                <a:spcPts val="400"/>
              </a:spcBef>
              <a:spcAft>
                <a:spcPts val="0"/>
              </a:spcAft>
              <a:buClr>
                <a:srgbClr val="FF0000"/>
              </a:buClr>
              <a:buSzPct val="100000"/>
              <a:buFont typeface="Noto Sans Symbols"/>
              <a:buChar char="▪"/>
            </a:pPr>
            <a:r>
              <a:rPr b="0" i="0" lang="en-US" sz="2000" u="none" cap="none" strike="noStrike">
                <a:solidFill>
                  <a:srgbClr val="FF0000"/>
                </a:solidFill>
                <a:latin typeface="Arial"/>
                <a:ea typeface="Arial"/>
                <a:cs typeface="Arial"/>
                <a:sym typeface="Arial"/>
              </a:rPr>
              <a:t>IR Solver: </a:t>
            </a:r>
            <a:r>
              <a:rPr b="0" i="0" lang="en-US" sz="2000" u="none" cap="none" strike="noStrike">
                <a:solidFill>
                  <a:srgbClr val="000000"/>
                </a:solidFill>
                <a:latin typeface="Arial"/>
                <a:ea typeface="Arial"/>
                <a:cs typeface="Arial"/>
                <a:sym typeface="Arial"/>
              </a:rPr>
              <a:t>Information Retrieval using Lucene search</a:t>
            </a:r>
          </a:p>
          <a:p>
            <a:pPr indent="-228600" lvl="2" marL="1143000" marR="0" rtl="0" algn="l">
              <a:spcBef>
                <a:spcPts val="320"/>
              </a:spcBef>
              <a:spcAft>
                <a:spcPts val="0"/>
              </a:spcAft>
              <a:buClr>
                <a:schemeClr val="dk1"/>
              </a:buClr>
              <a:buSzPct val="100000"/>
              <a:buFont typeface="Noto Sans Symbols"/>
              <a:buChar char="▪"/>
            </a:pPr>
            <a:r>
              <a:rPr b="0" i="0" lang="en-US" sz="1600" u="none" cap="none" strike="noStrike">
                <a:solidFill>
                  <a:schemeClr val="dk1"/>
                </a:solidFill>
                <a:latin typeface="Arial"/>
                <a:ea typeface="Arial"/>
                <a:cs typeface="Arial"/>
                <a:sym typeface="Arial"/>
              </a:rPr>
              <a:t>Using 280 GB of plain text (50B tokens) “waterloo” corpus [AAAI, 2015]</a:t>
            </a:r>
          </a:p>
          <a:p>
            <a:pPr indent="-228600" lvl="2" marL="1143000" marR="0" rtl="0" algn="l">
              <a:spcBef>
                <a:spcPts val="320"/>
              </a:spcBef>
              <a:spcAft>
                <a:spcPts val="0"/>
              </a:spcAft>
              <a:buClr>
                <a:schemeClr val="dk1"/>
              </a:buClr>
              <a:buSzPct val="100000"/>
              <a:buFont typeface="Noto Sans Symbols"/>
              <a:buChar char="▪"/>
            </a:pPr>
            <a:r>
              <a:rPr b="0" i="0" lang="en-US" sz="1600" u="none" cap="none" strike="noStrike">
                <a:solidFill>
                  <a:schemeClr val="dk1"/>
                </a:solidFill>
                <a:latin typeface="Arial"/>
                <a:ea typeface="Arial"/>
                <a:cs typeface="Arial"/>
                <a:sym typeface="Arial"/>
              </a:rPr>
              <a:t>IR Solver(tables): Using same tables as TableILP </a:t>
            </a:r>
          </a:p>
          <a:p>
            <a:pPr indent="-285750" lvl="1" marL="742950" marR="0" rtl="0" algn="l">
              <a:spcBef>
                <a:spcPts val="400"/>
              </a:spcBef>
              <a:spcAft>
                <a:spcPts val="0"/>
              </a:spcAft>
              <a:buClr>
                <a:srgbClr val="FF0000"/>
              </a:buClr>
              <a:buSzPct val="100000"/>
              <a:buFont typeface="Noto Sans Symbols"/>
              <a:buChar char="▪"/>
            </a:pPr>
            <a:r>
              <a:rPr b="0" i="0" lang="en-US" sz="2000" u="none" cap="none" strike="noStrike">
                <a:solidFill>
                  <a:srgbClr val="FF0000"/>
                </a:solidFill>
                <a:latin typeface="Arial"/>
                <a:ea typeface="Arial"/>
                <a:cs typeface="Arial"/>
                <a:sym typeface="Arial"/>
              </a:rPr>
              <a:t>PMI Solver: </a:t>
            </a:r>
            <a:r>
              <a:rPr b="0" i="0" lang="en-US" sz="2000" u="none" cap="none" strike="noStrike">
                <a:solidFill>
                  <a:schemeClr val="dk1"/>
                </a:solidFill>
                <a:latin typeface="Arial"/>
                <a:ea typeface="Arial"/>
                <a:cs typeface="Arial"/>
                <a:sym typeface="Arial"/>
              </a:rPr>
              <a:t>Statistical correlation using pointwise mutual info.</a:t>
            </a:r>
          </a:p>
          <a:p>
            <a:pPr indent="-228600" lvl="2" marL="1143000" marR="0" rtl="0" algn="l">
              <a:spcBef>
                <a:spcPts val="320"/>
              </a:spcBef>
              <a:spcAft>
                <a:spcPts val="0"/>
              </a:spcAft>
              <a:buClr>
                <a:schemeClr val="dk1"/>
              </a:buClr>
              <a:buSzPct val="100000"/>
              <a:buFont typeface="Noto Sans Symbols"/>
              <a:buChar char="▪"/>
            </a:pPr>
            <a:r>
              <a:rPr b="0" i="0" lang="en-US" sz="1600" u="none" cap="none" strike="noStrike">
                <a:solidFill>
                  <a:schemeClr val="dk1"/>
                </a:solidFill>
                <a:latin typeface="Arial"/>
                <a:ea typeface="Arial"/>
                <a:cs typeface="Arial"/>
                <a:sym typeface="Arial"/>
              </a:rPr>
              <a:t>Using 280 GB of plain text (50B tokens) “waterloo” corpus [AAAI, 2015] </a:t>
            </a:r>
          </a:p>
          <a:p>
            <a:pPr indent="-285750" lvl="1" marL="742950" marR="0" rtl="0" algn="l">
              <a:spcBef>
                <a:spcPts val="400"/>
              </a:spcBef>
              <a:spcAft>
                <a:spcPts val="0"/>
              </a:spcAft>
              <a:buClr>
                <a:srgbClr val="FF0000"/>
              </a:buClr>
              <a:buSzPct val="100000"/>
              <a:buFont typeface="Noto Sans Symbols"/>
              <a:buChar char="▪"/>
            </a:pPr>
            <a:r>
              <a:rPr b="0" i="0" lang="en-US" sz="2000" u="none" cap="none" strike="noStrike">
                <a:solidFill>
                  <a:srgbClr val="FF0000"/>
                </a:solidFill>
                <a:latin typeface="Arial"/>
                <a:ea typeface="Arial"/>
                <a:cs typeface="Arial"/>
                <a:sym typeface="Arial"/>
              </a:rPr>
              <a:t>MLN: </a:t>
            </a:r>
            <a:r>
              <a:rPr b="0" i="0" lang="en-US" sz="2000" u="none" cap="none" strike="noStrike">
                <a:solidFill>
                  <a:srgbClr val="000000"/>
                </a:solidFill>
                <a:latin typeface="Arial"/>
                <a:ea typeface="Arial"/>
                <a:cs typeface="Arial"/>
                <a:sym typeface="Arial"/>
              </a:rPr>
              <a:t>Markov Logic Network, a structured prediction model </a:t>
            </a:r>
          </a:p>
          <a:p>
            <a:pPr indent="-228600" lvl="2" marL="1143000" marR="0" rtl="0" algn="l">
              <a:spcBef>
                <a:spcPts val="320"/>
              </a:spcBef>
              <a:spcAft>
                <a:spcPts val="0"/>
              </a:spcAft>
              <a:buClr>
                <a:srgbClr val="000000"/>
              </a:buClr>
              <a:buSzPct val="100000"/>
              <a:buFont typeface="Noto Sans Symbols"/>
              <a:buChar char="▪"/>
            </a:pPr>
            <a:r>
              <a:rPr b="0" i="0" lang="en-US" sz="1600" u="none" cap="none" strike="noStrike">
                <a:solidFill>
                  <a:srgbClr val="000000"/>
                </a:solidFill>
                <a:latin typeface="Arial"/>
                <a:ea typeface="Arial"/>
                <a:cs typeface="Arial"/>
                <a:sym typeface="Arial"/>
              </a:rPr>
              <a:t>Using rules from 80K sentences [EMNLP, 2015]</a:t>
            </a:r>
          </a:p>
          <a:p>
            <a:pPr indent="-228600" lvl="2" marL="1143000" marR="0" rtl="0" algn="l">
              <a:spcBef>
                <a:spcPts val="320"/>
              </a:spcBef>
              <a:spcAft>
                <a:spcPts val="0"/>
              </a:spcAft>
              <a:buClr>
                <a:schemeClr val="dk1"/>
              </a:buClr>
              <a:buSzPct val="100000"/>
              <a:buFont typeface="Noto Sans Symbols"/>
              <a:buNone/>
            </a:pPr>
            <a:r>
              <a:t/>
            </a:r>
            <a:endParaRPr b="0" i="0" sz="1600" u="none" cap="none" strike="noStrike">
              <a:solidFill>
                <a:srgbClr val="000000"/>
              </a:solidFill>
              <a:latin typeface="Arial"/>
              <a:ea typeface="Arial"/>
              <a:cs typeface="Arial"/>
              <a:sym typeface="Arial"/>
            </a:endParaRPr>
          </a:p>
        </p:txBody>
      </p:sp>
      <p:sp>
        <p:nvSpPr>
          <p:cNvPr id="596" name="Shape 596"/>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597" name="Shape 597"/>
          <p:cNvSpPr txBox="1"/>
          <p:nvPr/>
        </p:nvSpPr>
        <p:spPr>
          <a:xfrm rot="-627726">
            <a:off x="7372687" y="2612478"/>
            <a:ext cx="1544012" cy="70788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rgbClr val="FF0000"/>
                </a:solidFill>
                <a:latin typeface="Radley"/>
                <a:ea typeface="Radley"/>
                <a:cs typeface="Radley"/>
                <a:sym typeface="Radley"/>
              </a:rPr>
              <a:t>Available at</a:t>
            </a:r>
            <a:br>
              <a:rPr b="1" lang="en-US" sz="1600">
                <a:solidFill>
                  <a:srgbClr val="FF0000"/>
                </a:solidFill>
                <a:latin typeface="Radley"/>
                <a:ea typeface="Radley"/>
                <a:cs typeface="Radley"/>
                <a:sym typeface="Radley"/>
              </a:rPr>
            </a:br>
            <a:r>
              <a:rPr b="1" lang="en-US" sz="1600">
                <a:solidFill>
                  <a:srgbClr val="FF0000"/>
                </a:solidFill>
                <a:latin typeface="Radley"/>
                <a:ea typeface="Radley"/>
                <a:cs typeface="Radley"/>
                <a:sym typeface="Radley"/>
              </a:rPr>
              <a:t>allenai.org</a:t>
            </a:r>
          </a:p>
        </p:txBody>
      </p:sp>
      <p:pic>
        <p:nvPicPr>
          <p:cNvPr id="598" name="Shape 598"/>
          <p:cNvPicPr preferRelativeResize="0"/>
          <p:nvPr/>
        </p:nvPicPr>
        <p:blipFill rotWithShape="1">
          <a:blip r:embed="rId4">
            <a:alphaModFix/>
          </a:blip>
          <a:srcRect b="0" l="0" r="0" t="0"/>
          <a:stretch/>
        </p:blipFill>
        <p:spPr>
          <a:xfrm>
            <a:off x="7620000" y="685800"/>
            <a:ext cx="1048707" cy="1354306"/>
          </a:xfrm>
          <a:prstGeom prst="rect">
            <a:avLst/>
          </a:prstGeom>
          <a:noFill/>
          <a:ln cap="flat" cmpd="sng" w="9525">
            <a:solidFill>
              <a:schemeClr val="dk1"/>
            </a:solidFill>
            <a:prstDash val="solid"/>
            <a:round/>
            <a:headEnd len="med" w="med" type="none"/>
            <a:tailEnd len="med" w="med"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Results: </a:t>
            </a:r>
            <a:r>
              <a:rPr b="0" i="0" lang="en-US" sz="2800" u="none" cap="none" strike="noStrike">
                <a:solidFill>
                  <a:schemeClr val="lt1"/>
                </a:solidFill>
                <a:latin typeface="Arial"/>
                <a:ea typeface="Arial"/>
                <a:cs typeface="Arial"/>
                <a:sym typeface="Arial"/>
              </a:rPr>
              <a:t>Same Knowledge</a:t>
            </a:r>
          </a:p>
        </p:txBody>
      </p:sp>
      <p:sp>
        <p:nvSpPr>
          <p:cNvPr id="604" name="Shape 604"/>
          <p:cNvSpPr txBox="1"/>
          <p:nvPr>
            <p:ph idx="1" type="body"/>
          </p:nvPr>
        </p:nvSpPr>
        <p:spPr>
          <a:xfrm>
            <a:off x="152400" y="990601"/>
            <a:ext cx="4038600" cy="1447800"/>
          </a:xfrm>
          <a:prstGeom prst="rect">
            <a:avLst/>
          </a:prstGeom>
          <a:noFill/>
          <a:ln>
            <a:noFill/>
          </a:ln>
        </p:spPr>
        <p:txBody>
          <a:bodyPr anchorCtr="0" anchor="t" bIns="45700" lIns="91425" rIns="91425" wrap="square" tIns="45700">
            <a:noAutofit/>
          </a:bodyPr>
          <a:lstStyle/>
          <a:p>
            <a:pPr indent="-127000" lvl="0" marL="0" marR="0" rtl="0" algn="l">
              <a:spcBef>
                <a:spcPts val="0"/>
              </a:spcBef>
              <a:spcAft>
                <a:spcPts val="0"/>
              </a:spcAft>
              <a:buClr>
                <a:schemeClr val="dk1"/>
              </a:buClr>
              <a:buSzPct val="100000"/>
              <a:buFont typeface="Noto Sans Symbols"/>
              <a:buNone/>
            </a:pPr>
            <a:r>
              <a:rPr b="1" i="0" lang="en-US" sz="2000" u="none" cap="none" strike="noStrike">
                <a:solidFill>
                  <a:schemeClr val="dk1"/>
                </a:solidFill>
                <a:latin typeface="Arial"/>
                <a:ea typeface="Arial"/>
                <a:cs typeface="Arial"/>
                <a:sym typeface="Arial"/>
              </a:rPr>
              <a:t>TableILP is substantially better than IR &amp; MLN</a:t>
            </a:r>
            <a:r>
              <a:rPr b="0" i="0" lang="en-US" sz="2000" u="none" cap="none" strike="noStrike">
                <a:solidFill>
                  <a:schemeClr val="dk1"/>
                </a:solidFill>
                <a:latin typeface="Arial"/>
                <a:ea typeface="Arial"/>
                <a:cs typeface="Arial"/>
                <a:sym typeface="Arial"/>
              </a:rPr>
              <a:t>, when given knowledge derived from the same, domain-targeted sources</a:t>
            </a:r>
          </a:p>
        </p:txBody>
      </p:sp>
      <p:sp>
        <p:nvSpPr>
          <p:cNvPr id="605" name="Shape 605"/>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pic>
        <p:nvPicPr>
          <p:cNvPr descr="Untitled.png" id="606" name="Shape 606"/>
          <p:cNvPicPr preferRelativeResize="0"/>
          <p:nvPr/>
        </p:nvPicPr>
        <p:blipFill rotWithShape="1">
          <a:blip r:embed="rId3">
            <a:alphaModFix/>
          </a:blip>
          <a:srcRect b="0" l="0" r="0" t="0"/>
          <a:stretch/>
        </p:blipFill>
        <p:spPr>
          <a:xfrm>
            <a:off x="4125390" y="1866901"/>
            <a:ext cx="4601443" cy="3415027"/>
          </a:xfrm>
          <a:prstGeom prst="rect">
            <a:avLst/>
          </a:prstGeom>
          <a:noFill/>
          <a:ln>
            <a:noFill/>
          </a:ln>
        </p:spPr>
      </p:pic>
      <p:sp>
        <p:nvSpPr>
          <p:cNvPr id="607" name="Shape 607"/>
          <p:cNvSpPr/>
          <p:nvPr/>
        </p:nvSpPr>
        <p:spPr>
          <a:xfrm>
            <a:off x="6218775" y="3314700"/>
            <a:ext cx="1007700" cy="18813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07"/>
                                        </p:tgtEl>
                                      </p:cBhvr>
                                    </p:animEffect>
                                    <p:set>
                                      <p:cBhvr>
                                        <p:cTn dur="1" fill="hold">
                                          <p:stCondLst>
                                            <p:cond delay="1000"/>
                                          </p:stCondLst>
                                        </p:cTn>
                                        <p:tgtEl>
                                          <p:spTgt spid="6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Results </a:t>
            </a:r>
          </a:p>
        </p:txBody>
      </p:sp>
      <p:sp>
        <p:nvSpPr>
          <p:cNvPr id="613" name="Shape 613"/>
          <p:cNvSpPr txBox="1"/>
          <p:nvPr>
            <p:ph idx="1" type="body"/>
          </p:nvPr>
        </p:nvSpPr>
        <p:spPr>
          <a:xfrm>
            <a:off x="381000" y="4724400"/>
            <a:ext cx="8382000" cy="990600"/>
          </a:xfrm>
          <a:prstGeom prst="rect">
            <a:avLst/>
          </a:prstGeom>
          <a:noFill/>
          <a:ln>
            <a:noFill/>
          </a:ln>
        </p:spPr>
        <p:txBody>
          <a:bodyPr anchorCtr="0" anchor="t" bIns="45700" lIns="91425" rIns="91425" wrap="square" tIns="45700">
            <a:noAutofit/>
          </a:bodyPr>
          <a:lstStyle/>
          <a:p>
            <a:pPr indent="-127000" lvl="0" marL="0" marR="0" rtl="0" algn="l">
              <a:spcBef>
                <a:spcPts val="0"/>
              </a:spcBef>
              <a:spcAft>
                <a:spcPts val="0"/>
              </a:spcAft>
              <a:buClr>
                <a:schemeClr val="dk1"/>
              </a:buClr>
              <a:buSzPct val="100000"/>
              <a:buFont typeface="Noto Sans Symbols"/>
              <a:buNone/>
            </a:pPr>
            <a:r>
              <a:rPr b="0" i="0" lang="en-US" sz="2000" u="none" cap="none" strike="noStrike">
                <a:solidFill>
                  <a:schemeClr val="dk1"/>
                </a:solidFill>
                <a:latin typeface="Arial"/>
                <a:ea typeface="Arial"/>
                <a:cs typeface="Arial"/>
                <a:sym typeface="Arial"/>
              </a:rPr>
              <a:t>Ensemble performs 8-10% higher than IR baselines</a:t>
            </a:r>
          </a:p>
        </p:txBody>
      </p:sp>
      <p:sp>
        <p:nvSpPr>
          <p:cNvPr id="614" name="Shape 614"/>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pic>
        <p:nvPicPr>
          <p:cNvPr descr="Untitled.png" id="615" name="Shape 615"/>
          <p:cNvPicPr preferRelativeResize="0"/>
          <p:nvPr/>
        </p:nvPicPr>
        <p:blipFill rotWithShape="1">
          <a:blip r:embed="rId3">
            <a:alphaModFix/>
          </a:blip>
          <a:srcRect b="0" l="0" r="0" t="0"/>
          <a:stretch/>
        </p:blipFill>
        <p:spPr>
          <a:xfrm>
            <a:off x="2072825" y="757195"/>
            <a:ext cx="5119163" cy="3799260"/>
          </a:xfrm>
          <a:prstGeom prst="rect">
            <a:avLst/>
          </a:prstGeom>
          <a:noFill/>
          <a:ln>
            <a:noFill/>
          </a:ln>
        </p:spPr>
      </p:pic>
      <p:sp>
        <p:nvSpPr>
          <p:cNvPr id="616" name="Shape 616"/>
          <p:cNvSpPr txBox="1"/>
          <p:nvPr/>
        </p:nvSpPr>
        <p:spPr>
          <a:xfrm>
            <a:off x="492810" y="5257800"/>
            <a:ext cx="8346390" cy="954107"/>
          </a:xfrm>
          <a:prstGeom prst="rect">
            <a:avLst/>
          </a:prstGeom>
          <a:solidFill>
            <a:srgbClr val="F2F2F2"/>
          </a:solidFill>
          <a:ln>
            <a:noFill/>
          </a:ln>
        </p:spPr>
        <p:txBody>
          <a:bodyPr anchorCtr="0" anchor="t" bIns="45700" lIns="91425" rIns="91425" wrap="square" tIns="45700">
            <a:noAutofit/>
          </a:bodyPr>
          <a:lstStyle/>
          <a:p>
            <a:pPr indent="0" lvl="1" marL="0" marR="0" rtl="0" algn="l">
              <a:spcBef>
                <a:spcPts val="0"/>
              </a:spcBef>
              <a:spcAft>
                <a:spcPts val="0"/>
              </a:spcAft>
              <a:buSzPct val="25000"/>
              <a:buNone/>
            </a:pPr>
            <a:r>
              <a:rPr b="0" i="0" lang="en-US" sz="2000" u="none" cap="none" strike="noStrike">
                <a:solidFill>
                  <a:schemeClr val="dk1"/>
                </a:solidFill>
                <a:latin typeface="Arial"/>
                <a:ea typeface="Arial"/>
                <a:cs typeface="Arial"/>
                <a:sym typeface="Arial"/>
              </a:rPr>
              <a:t>Simple logistic regression.  Features:                </a:t>
            </a:r>
            <a:r>
              <a:rPr lang="en-US" sz="1600">
                <a:solidFill>
                  <a:srgbClr val="000090"/>
                </a:solidFill>
              </a:rPr>
              <a:t>(</a:t>
            </a:r>
            <a:r>
              <a:rPr b="0" i="0" lang="en-US" sz="1600" u="none" cap="none" strike="noStrike">
                <a:solidFill>
                  <a:srgbClr val="000090"/>
                </a:solidFill>
                <a:latin typeface="Arial"/>
                <a:ea typeface="Arial"/>
                <a:cs typeface="Arial"/>
                <a:sym typeface="Arial"/>
              </a:rPr>
              <a:t>Clark et al, AAAI-2016</a:t>
            </a:r>
            <a:r>
              <a:rPr lang="en-US" sz="1600">
                <a:solidFill>
                  <a:srgbClr val="000090"/>
                </a:solidFill>
              </a:rPr>
              <a:t>)</a:t>
            </a:r>
          </a:p>
          <a:p>
            <a:pPr indent="-285750" lvl="0" marL="285750" marR="0" rtl="0" algn="l">
              <a:spcBef>
                <a:spcPts val="0"/>
              </a:spcBef>
              <a:spcAft>
                <a:spcPts val="0"/>
              </a:spcAft>
              <a:buClr>
                <a:schemeClr val="dk1"/>
              </a:buClr>
              <a:buSzPct val="100000"/>
              <a:buFont typeface="Noto Sans Symbols"/>
              <a:buChar char="▪"/>
            </a:pPr>
            <a:r>
              <a:rPr b="0" lang="en-US" sz="1800">
                <a:solidFill>
                  <a:schemeClr val="dk1"/>
                </a:solidFill>
                <a:latin typeface="Arial"/>
                <a:ea typeface="Arial"/>
                <a:cs typeface="Arial"/>
                <a:sym typeface="Arial"/>
              </a:rPr>
              <a:t>4 from each solver’s score</a:t>
            </a:r>
          </a:p>
          <a:p>
            <a:pPr indent="-285750" lvl="0" marL="285750" marR="0" rtl="0" algn="l">
              <a:spcBef>
                <a:spcPts val="0"/>
              </a:spcBef>
              <a:spcAft>
                <a:spcPts val="0"/>
              </a:spcAft>
              <a:buClr>
                <a:schemeClr val="dk1"/>
              </a:buClr>
              <a:buSzPct val="100000"/>
              <a:buFont typeface="Noto Sans Symbols"/>
              <a:buChar char="▪"/>
            </a:pPr>
            <a:r>
              <a:rPr b="0" lang="en-US" sz="1800">
                <a:solidFill>
                  <a:schemeClr val="dk1"/>
                </a:solidFill>
                <a:latin typeface="Arial"/>
                <a:ea typeface="Arial"/>
                <a:cs typeface="Arial"/>
                <a:sym typeface="Arial"/>
              </a:rPr>
              <a:t>11 from TableILP’s support graph (#rows, weakest edge, …)</a:t>
            </a:r>
          </a:p>
        </p:txBody>
      </p:sp>
      <p:sp>
        <p:nvSpPr>
          <p:cNvPr id="617" name="Shape 617"/>
          <p:cNvSpPr/>
          <p:nvPr/>
        </p:nvSpPr>
        <p:spPr>
          <a:xfrm>
            <a:off x="5867400" y="1371600"/>
            <a:ext cx="1143000" cy="2971800"/>
          </a:xfrm>
          <a:prstGeom prst="rect">
            <a:avLst/>
          </a:prstGeom>
          <a:solidFill>
            <a:schemeClr val="lt1"/>
          </a:solidFill>
          <a:ln>
            <a:noFill/>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17"/>
                                        </p:tgtEl>
                                      </p:cBhvr>
                                    </p:animEffect>
                                    <p:set>
                                      <p:cBhvr>
                                        <p:cTn dur="1" fill="hold">
                                          <p:stCondLst>
                                            <p:cond delay="500"/>
                                          </p:stCondLst>
                                        </p:cTn>
                                        <p:tgtEl>
                                          <p:spTgt spid="6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613">
                                            <p:txEl>
                                              <p:pRg end="0" st="0"/>
                                            </p:txEl>
                                          </p:spTgt>
                                        </p:tgtEl>
                                        <p:attrNameLst>
                                          <p:attrName>style.visibility</p:attrName>
                                        </p:attrNameLst>
                                      </p:cBhvr>
                                      <p:to>
                                        <p:strVal val="visible"/>
                                      </p:to>
                                    </p:set>
                                    <p:animEffect filter="fade" transition="in">
                                      <p:cBhvr>
                                        <p:cTn dur="500"/>
                                        <p:tgtEl>
                                          <p:spTgt spid="61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Shape 622"/>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Assessing Brittleness: </a:t>
            </a:r>
            <a:r>
              <a:rPr b="0" i="0" lang="en-US" sz="2800" u="none" cap="none" strike="noStrike">
                <a:solidFill>
                  <a:schemeClr val="lt1"/>
                </a:solidFill>
                <a:latin typeface="Arial"/>
                <a:ea typeface="Arial"/>
                <a:cs typeface="Arial"/>
                <a:sym typeface="Arial"/>
              </a:rPr>
              <a:t>Question Perturbation</a:t>
            </a:r>
          </a:p>
        </p:txBody>
      </p:sp>
      <p:sp>
        <p:nvSpPr>
          <p:cNvPr id="623" name="Shape 623"/>
          <p:cNvSpPr txBox="1"/>
          <p:nvPr>
            <p:ph idx="1" type="body"/>
          </p:nvPr>
        </p:nvSpPr>
        <p:spPr>
          <a:xfrm>
            <a:off x="381000" y="762000"/>
            <a:ext cx="8382000" cy="5364300"/>
          </a:xfrm>
          <a:prstGeom prst="rect">
            <a:avLst/>
          </a:prstGeom>
          <a:noFill/>
          <a:ln>
            <a:noFill/>
          </a:ln>
        </p:spPr>
        <p:txBody>
          <a:bodyPr anchorCtr="0" anchor="t" bIns="45700" lIns="91425" rIns="91425" wrap="square" tIns="45700">
            <a:noAutofit/>
          </a:bodyPr>
          <a:lstStyle/>
          <a:p>
            <a:pPr indent="-127000" lvl="0" marL="0" marR="0" rtl="0" algn="l">
              <a:spcBef>
                <a:spcPts val="0"/>
              </a:spcBef>
              <a:spcAft>
                <a:spcPts val="0"/>
              </a:spcAft>
              <a:buClr>
                <a:schemeClr val="dk1"/>
              </a:buClr>
              <a:buSzPct val="100000"/>
              <a:buFont typeface="Noto Sans Symbols"/>
              <a:buNone/>
            </a:pPr>
            <a:r>
              <a:rPr b="1" i="0" lang="en-US" sz="2000" u="none" cap="none" strike="noStrike">
                <a:solidFill>
                  <a:schemeClr val="dk1"/>
                </a:solidFill>
                <a:latin typeface="Arial"/>
                <a:ea typeface="Arial"/>
                <a:cs typeface="Arial"/>
                <a:sym typeface="Arial"/>
              </a:rPr>
              <a:t>How robust are approaches to simple question perturbations</a:t>
            </a:r>
            <a:br>
              <a:rPr b="1" i="0" lang="en-US" sz="2000" u="none" cap="none" strike="noStrike">
                <a:solidFill>
                  <a:schemeClr val="dk1"/>
                </a:solidFill>
                <a:latin typeface="Arial"/>
                <a:ea typeface="Arial"/>
                <a:cs typeface="Arial"/>
                <a:sym typeface="Arial"/>
              </a:rPr>
            </a:br>
            <a:r>
              <a:rPr b="1" i="1" lang="en-US" sz="2000" u="none" cap="none" strike="noStrike">
                <a:solidFill>
                  <a:schemeClr val="dk1"/>
                </a:solidFill>
                <a:latin typeface="Arial"/>
                <a:ea typeface="Arial"/>
                <a:cs typeface="Arial"/>
                <a:sym typeface="Arial"/>
              </a:rPr>
              <a:t>that would typically make the question easier for a human</a:t>
            </a:r>
            <a:r>
              <a:rPr b="1" i="0" lang="en-US" sz="2000" u="none" cap="none" strike="noStrike">
                <a:solidFill>
                  <a:schemeClr val="dk1"/>
                </a:solidFill>
                <a:latin typeface="Arial"/>
                <a:ea typeface="Arial"/>
                <a:cs typeface="Arial"/>
                <a:sym typeface="Arial"/>
              </a:rPr>
              <a:t>?</a:t>
            </a: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E.g., Replace incorrect answers with arbitrary co-occurring terms</a:t>
            </a:r>
          </a:p>
        </p:txBody>
      </p:sp>
      <p:sp>
        <p:nvSpPr>
          <p:cNvPr id="624" name="Shape 624"/>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625" name="Shape 625"/>
          <p:cNvSpPr/>
          <p:nvPr/>
        </p:nvSpPr>
        <p:spPr>
          <a:xfrm>
            <a:off x="1752600" y="2448992"/>
            <a:ext cx="5410200" cy="1056300"/>
          </a:xfrm>
          <a:prstGeom prst="foldedCorner">
            <a:avLst>
              <a:gd fmla="val 16667" name="adj"/>
            </a:avLst>
          </a:prstGeom>
          <a:solidFill>
            <a:srgbClr val="DAE5F1"/>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In New York State, the longest period of daylight</a:t>
            </a:r>
            <a:br>
              <a:rPr b="0" lang="en-US" sz="1800">
                <a:solidFill>
                  <a:schemeClr val="dk1"/>
                </a:solidFill>
                <a:latin typeface="Arial"/>
                <a:ea typeface="Arial"/>
                <a:cs typeface="Arial"/>
                <a:sym typeface="Arial"/>
              </a:rPr>
            </a:br>
            <a:r>
              <a:rPr b="0" lang="en-US" sz="1800">
                <a:solidFill>
                  <a:schemeClr val="dk1"/>
                </a:solidFill>
                <a:latin typeface="Arial"/>
                <a:ea typeface="Arial"/>
                <a:cs typeface="Arial"/>
                <a:sym typeface="Arial"/>
              </a:rPr>
              <a:t>occurs during which month?</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(A) </a:t>
            </a:r>
            <a:r>
              <a:rPr b="0" i="1" lang="en-US" sz="1800">
                <a:solidFill>
                  <a:srgbClr val="FF0000"/>
                </a:solidFill>
                <a:latin typeface="Arial"/>
                <a:ea typeface="Arial"/>
                <a:cs typeface="Arial"/>
                <a:sym typeface="Arial"/>
              </a:rPr>
              <a:t>eastern</a:t>
            </a:r>
            <a:r>
              <a:rPr b="0" lang="en-US" sz="1800">
                <a:solidFill>
                  <a:schemeClr val="dk1"/>
                </a:solidFill>
                <a:latin typeface="Arial"/>
                <a:ea typeface="Arial"/>
                <a:cs typeface="Arial"/>
                <a:sym typeface="Arial"/>
              </a:rPr>
              <a:t>  (B) June  (C) </a:t>
            </a:r>
            <a:r>
              <a:rPr b="0" i="1" lang="en-US" sz="1800">
                <a:solidFill>
                  <a:srgbClr val="FF0000"/>
                </a:solidFill>
                <a:latin typeface="Arial"/>
                <a:ea typeface="Arial"/>
                <a:cs typeface="Arial"/>
                <a:sym typeface="Arial"/>
              </a:rPr>
              <a:t>history</a:t>
            </a:r>
            <a:r>
              <a:rPr b="0" lang="en-US" sz="1800">
                <a:solidFill>
                  <a:schemeClr val="dk1"/>
                </a:solidFill>
                <a:latin typeface="Arial"/>
                <a:ea typeface="Arial"/>
                <a:cs typeface="Arial"/>
                <a:sym typeface="Arial"/>
              </a:rPr>
              <a:t>  (D) </a:t>
            </a:r>
            <a:r>
              <a:rPr b="0" i="1" lang="en-US" sz="1800">
                <a:solidFill>
                  <a:srgbClr val="FF0000"/>
                </a:solidFill>
                <a:latin typeface="Arial"/>
                <a:ea typeface="Arial"/>
                <a:cs typeface="Arial"/>
                <a:sym typeface="Arial"/>
              </a:rPr>
              <a:t>years</a:t>
            </a:r>
          </a:p>
        </p:txBody>
      </p:sp>
      <p:pic>
        <p:nvPicPr>
          <p:cNvPr id="626" name="Shape 626"/>
          <p:cNvPicPr preferRelativeResize="0"/>
          <p:nvPr/>
        </p:nvPicPr>
        <p:blipFill rotWithShape="1">
          <a:blip r:embed="rId3">
            <a:alphaModFix/>
          </a:blip>
          <a:srcRect b="0" l="0" r="0" t="0"/>
          <a:stretch/>
        </p:blipFill>
        <p:spPr>
          <a:xfrm>
            <a:off x="1447800" y="3962400"/>
            <a:ext cx="5904649" cy="1534209"/>
          </a:xfrm>
          <a:prstGeom prst="rect">
            <a:avLst/>
          </a:prstGeom>
          <a:noFill/>
          <a:ln>
            <a:noFill/>
          </a:ln>
        </p:spPr>
      </p:pic>
      <p:sp>
        <p:nvSpPr>
          <p:cNvPr id="627" name="Shape 627"/>
          <p:cNvSpPr txBox="1"/>
          <p:nvPr/>
        </p:nvSpPr>
        <p:spPr>
          <a:xfrm rot="-627760">
            <a:off x="7209904" y="2934551"/>
            <a:ext cx="2172420" cy="70774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rgbClr val="FF0000"/>
                </a:solidFill>
                <a:latin typeface="Radley"/>
                <a:ea typeface="Radley"/>
                <a:cs typeface="Radley"/>
                <a:sym typeface="Radley"/>
              </a:rPr>
              <a:t>More experiments </a:t>
            </a:r>
          </a:p>
          <a:p>
            <a:pPr indent="0" lvl="0" marL="0" marR="0" rtl="0" algn="ctr">
              <a:spcBef>
                <a:spcPts val="0"/>
              </a:spcBef>
              <a:spcAft>
                <a:spcPts val="0"/>
              </a:spcAft>
              <a:buSzPct val="25000"/>
              <a:buNone/>
            </a:pPr>
            <a:r>
              <a:rPr b="1" lang="en-US" sz="1600">
                <a:solidFill>
                  <a:srgbClr val="FF0000"/>
                </a:solidFill>
                <a:latin typeface="Radley"/>
                <a:ea typeface="Radley"/>
                <a:cs typeface="Radley"/>
                <a:sym typeface="Radley"/>
              </a:rPr>
              <a:t>in the paper!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ph type="title"/>
          </p:nvPr>
        </p:nvSpPr>
        <p:spPr>
          <a:xfrm>
            <a:off x="0" y="0"/>
            <a:ext cx="9144000" cy="533400"/>
          </a:xfrm>
          <a:prstGeom prst="rect">
            <a:avLst/>
          </a:prstGeom>
        </p:spPr>
        <p:txBody>
          <a:bodyPr anchorCtr="0" anchor="ctr" bIns="91425" lIns="91425" rIns="91425" wrap="square" tIns="91425">
            <a:noAutofit/>
          </a:bodyPr>
          <a:lstStyle/>
          <a:p>
            <a:pPr lvl="0">
              <a:spcBef>
                <a:spcPts val="0"/>
              </a:spcBef>
              <a:buNone/>
            </a:pPr>
            <a:r>
              <a:rPr lang="en-US"/>
              <a:t>How does it compare to SQL query? </a:t>
            </a:r>
          </a:p>
        </p:txBody>
      </p:sp>
      <p:sp>
        <p:nvSpPr>
          <p:cNvPr id="634" name="Shape 634"/>
          <p:cNvSpPr txBox="1"/>
          <p:nvPr>
            <p:ph idx="1" type="body"/>
          </p:nvPr>
        </p:nvSpPr>
        <p:spPr>
          <a:xfrm>
            <a:off x="381000" y="762000"/>
            <a:ext cx="8382000" cy="823800"/>
          </a:xfrm>
          <a:prstGeom prst="rect">
            <a:avLst/>
          </a:prstGeom>
        </p:spPr>
        <p:txBody>
          <a:bodyPr anchorCtr="0" anchor="t" bIns="91425" lIns="91425" rIns="91425" wrap="square" tIns="91425">
            <a:noAutofit/>
          </a:bodyPr>
          <a:lstStyle/>
          <a:p>
            <a:pPr indent="-355600" lvl="0" marL="457200" rtl="0">
              <a:spcBef>
                <a:spcPts val="0"/>
              </a:spcBef>
              <a:spcAft>
                <a:spcPts val="0"/>
              </a:spcAft>
              <a:buSzPct val="100000"/>
            </a:pPr>
            <a:r>
              <a:rPr lang="en-US" sz="2000"/>
              <a:t>Database technology has more than 40 years history </a:t>
            </a:r>
          </a:p>
          <a:p>
            <a:pPr indent="-355600" lvl="1" marL="914400">
              <a:spcBef>
                <a:spcPts val="0"/>
              </a:spcBef>
              <a:buSzPct val="100000"/>
            </a:pPr>
            <a:r>
              <a:rPr lang="en-US" sz="2000"/>
              <a:t>How are you different from that? </a:t>
            </a:r>
          </a:p>
          <a:p>
            <a:pPr lvl="0">
              <a:spcBef>
                <a:spcPts val="0"/>
              </a:spcBef>
              <a:buNone/>
            </a:pPr>
            <a:r>
              <a:t/>
            </a:r>
            <a:endParaRPr/>
          </a:p>
        </p:txBody>
      </p:sp>
      <p:sp>
        <p:nvSpPr>
          <p:cNvPr id="635" name="Shape 635"/>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cxnSp>
        <p:nvCxnSpPr>
          <p:cNvPr id="636" name="Shape 636"/>
          <p:cNvCxnSpPr/>
          <p:nvPr/>
        </p:nvCxnSpPr>
        <p:spPr>
          <a:xfrm>
            <a:off x="424625" y="3585375"/>
            <a:ext cx="7528500" cy="82200"/>
          </a:xfrm>
          <a:prstGeom prst="straightConnector1">
            <a:avLst/>
          </a:prstGeom>
          <a:noFill/>
          <a:ln cap="flat" cmpd="sng" w="28575">
            <a:solidFill>
              <a:schemeClr val="dk2"/>
            </a:solidFill>
            <a:prstDash val="solid"/>
            <a:round/>
            <a:headEnd len="lg" w="lg" type="none"/>
            <a:tailEnd len="lg" w="lg" type="triangle"/>
          </a:ln>
        </p:spPr>
      </p:cxnSp>
      <p:sp>
        <p:nvSpPr>
          <p:cNvPr id="637" name="Shape 637"/>
          <p:cNvSpPr txBox="1"/>
          <p:nvPr/>
        </p:nvSpPr>
        <p:spPr>
          <a:xfrm>
            <a:off x="7953125" y="3444075"/>
            <a:ext cx="882300" cy="364800"/>
          </a:xfrm>
          <a:prstGeom prst="rect">
            <a:avLst/>
          </a:prstGeom>
          <a:noFill/>
          <a:ln>
            <a:noFill/>
          </a:ln>
        </p:spPr>
        <p:txBody>
          <a:bodyPr anchorCtr="0" anchor="t" bIns="91425" lIns="91425" rIns="91425" wrap="square" tIns="91425">
            <a:noAutofit/>
          </a:bodyPr>
          <a:lstStyle/>
          <a:p>
            <a:pPr lvl="0">
              <a:spcBef>
                <a:spcPts val="0"/>
              </a:spcBef>
              <a:buNone/>
            </a:pPr>
            <a:r>
              <a:rPr lang="en-US"/>
              <a:t>Time</a:t>
            </a:r>
          </a:p>
        </p:txBody>
      </p:sp>
      <p:sp>
        <p:nvSpPr>
          <p:cNvPr id="638" name="Shape 638"/>
          <p:cNvSpPr txBox="1"/>
          <p:nvPr/>
        </p:nvSpPr>
        <p:spPr>
          <a:xfrm>
            <a:off x="1236275" y="3056025"/>
            <a:ext cx="1729200" cy="364800"/>
          </a:xfrm>
          <a:prstGeom prst="rect">
            <a:avLst/>
          </a:prstGeom>
          <a:solidFill>
            <a:srgbClr val="FFF2CC"/>
          </a:solidFill>
          <a:ln cap="flat" cmpd="sng" w="9525">
            <a:solidFill>
              <a:srgbClr val="BF9000"/>
            </a:solidFill>
            <a:prstDash val="solid"/>
            <a:round/>
            <a:headEnd len="med" w="med" type="none"/>
            <a:tailEnd len="med" w="med" type="none"/>
          </a:ln>
        </p:spPr>
        <p:txBody>
          <a:bodyPr anchorCtr="0" anchor="t" bIns="91425" lIns="91425" rIns="91425" wrap="square" tIns="91425">
            <a:noAutofit/>
          </a:bodyPr>
          <a:lstStyle/>
          <a:p>
            <a:pPr lvl="0" algn="ctr">
              <a:spcBef>
                <a:spcPts val="0"/>
              </a:spcBef>
              <a:buNone/>
            </a:pPr>
            <a:r>
              <a:rPr lang="en-US"/>
              <a:t>Generate Tables</a:t>
            </a:r>
          </a:p>
        </p:txBody>
      </p:sp>
      <p:sp>
        <p:nvSpPr>
          <p:cNvPr id="639" name="Shape 639"/>
          <p:cNvSpPr txBox="1"/>
          <p:nvPr/>
        </p:nvSpPr>
        <p:spPr>
          <a:xfrm>
            <a:off x="4436675" y="2767550"/>
            <a:ext cx="1930500" cy="788400"/>
          </a:xfrm>
          <a:prstGeom prst="rect">
            <a:avLst/>
          </a:prstGeom>
          <a:solidFill>
            <a:srgbClr val="C9DAF8"/>
          </a:solidFill>
          <a:ln cap="flat" cmpd="sng" w="9525">
            <a:solidFill>
              <a:srgbClr val="1155CC"/>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a:t>Query: Look at your tables and generated compatible queries. </a:t>
            </a:r>
          </a:p>
        </p:txBody>
      </p:sp>
      <p:sp>
        <p:nvSpPr>
          <p:cNvPr id="640" name="Shape 640"/>
          <p:cNvSpPr txBox="1"/>
          <p:nvPr/>
        </p:nvSpPr>
        <p:spPr>
          <a:xfrm>
            <a:off x="4360475" y="3741825"/>
            <a:ext cx="2133600" cy="602400"/>
          </a:xfrm>
          <a:prstGeom prst="rect">
            <a:avLst/>
          </a:prstGeom>
          <a:solidFill>
            <a:srgbClr val="FFF2CC"/>
          </a:solidFill>
          <a:ln cap="flat" cmpd="sng" w="9525">
            <a:solidFill>
              <a:srgbClr val="BF9000"/>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a:t>Generate Tables </a:t>
            </a:r>
          </a:p>
          <a:p>
            <a:pPr lvl="0" rtl="0" algn="ctr">
              <a:spcBef>
                <a:spcPts val="0"/>
              </a:spcBef>
              <a:buNone/>
            </a:pPr>
            <a:r>
              <a:rPr lang="en-US"/>
              <a:t>(based on training data)</a:t>
            </a:r>
          </a:p>
        </p:txBody>
      </p:sp>
      <p:sp>
        <p:nvSpPr>
          <p:cNvPr id="641" name="Shape 641"/>
          <p:cNvSpPr txBox="1"/>
          <p:nvPr/>
        </p:nvSpPr>
        <p:spPr>
          <a:xfrm>
            <a:off x="1083875" y="3758150"/>
            <a:ext cx="1930500" cy="788400"/>
          </a:xfrm>
          <a:prstGeom prst="rect">
            <a:avLst/>
          </a:prstGeom>
          <a:solidFill>
            <a:srgbClr val="C9DAF8"/>
          </a:solidFill>
          <a:ln cap="flat" cmpd="sng" w="9525">
            <a:solidFill>
              <a:srgbClr val="1155CC"/>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a:t>Query: Questions designed by humans, and for humans. </a:t>
            </a:r>
          </a:p>
        </p:txBody>
      </p:sp>
      <p:sp>
        <p:nvSpPr>
          <p:cNvPr id="642" name="Shape 642"/>
          <p:cNvSpPr txBox="1"/>
          <p:nvPr/>
        </p:nvSpPr>
        <p:spPr>
          <a:xfrm>
            <a:off x="7034100" y="2579625"/>
            <a:ext cx="1461000" cy="3849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lvl="0" algn="ctr">
              <a:spcBef>
                <a:spcPts val="0"/>
              </a:spcBef>
              <a:buNone/>
            </a:pPr>
            <a:r>
              <a:rPr lang="en-US"/>
              <a:t>Database world </a:t>
            </a:r>
          </a:p>
        </p:txBody>
      </p:sp>
      <p:sp>
        <p:nvSpPr>
          <p:cNvPr id="643" name="Shape 643"/>
          <p:cNvSpPr txBox="1"/>
          <p:nvPr/>
        </p:nvSpPr>
        <p:spPr>
          <a:xfrm>
            <a:off x="7271400" y="4399025"/>
            <a:ext cx="986400" cy="3849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US"/>
              <a:t>QA </a:t>
            </a:r>
            <a:r>
              <a:rPr lang="en-US"/>
              <a:t>world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Beyond tables</a:t>
            </a:r>
            <a:r>
              <a:rPr lang="en-US"/>
              <a:t>: Tuple Inference </a:t>
            </a:r>
            <a:r>
              <a:rPr b="0" i="0" lang="en-US" sz="3200" u="none" cap="none" strike="noStrike">
                <a:solidFill>
                  <a:schemeClr val="lt1"/>
                </a:solidFill>
                <a:latin typeface="Arial"/>
                <a:ea typeface="Arial"/>
                <a:cs typeface="Arial"/>
                <a:sym typeface="Arial"/>
              </a:rPr>
              <a:t>  </a:t>
            </a:r>
          </a:p>
        </p:txBody>
      </p:sp>
      <p:sp>
        <p:nvSpPr>
          <p:cNvPr id="649" name="Shape 649"/>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650" name="Shape 650"/>
          <p:cNvSpPr txBox="1"/>
          <p:nvPr/>
        </p:nvSpPr>
        <p:spPr>
          <a:xfrm>
            <a:off x="4875300" y="685813"/>
            <a:ext cx="3887700" cy="7497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SzPct val="25000"/>
              <a:buNone/>
            </a:pPr>
            <a:r>
              <a:rPr b="0" lang="en-US" sz="3200">
                <a:solidFill>
                  <a:srgbClr val="000000"/>
                </a:solidFill>
                <a:latin typeface="Arial"/>
                <a:ea typeface="Arial"/>
                <a:cs typeface="Arial"/>
                <a:sym typeface="Arial"/>
              </a:rPr>
              <a:t>Tuple Inference</a:t>
            </a:r>
            <a:br>
              <a:rPr b="0" lang="en-US" sz="3200">
                <a:solidFill>
                  <a:srgbClr val="000000"/>
                </a:solidFill>
                <a:latin typeface="Arial"/>
                <a:ea typeface="Arial"/>
                <a:cs typeface="Arial"/>
                <a:sym typeface="Arial"/>
              </a:rPr>
            </a:br>
            <a:r>
              <a:rPr b="0" lang="en-US" sz="1200">
                <a:solidFill>
                  <a:srgbClr val="000000"/>
                </a:solidFill>
                <a:latin typeface="Arial"/>
                <a:ea typeface="Arial"/>
                <a:cs typeface="Arial"/>
                <a:sym typeface="Arial"/>
              </a:rPr>
              <a:t>Large number of simple rows</a:t>
            </a:r>
          </a:p>
        </p:txBody>
      </p:sp>
      <p:sp>
        <p:nvSpPr>
          <p:cNvPr id="651" name="Shape 651"/>
          <p:cNvSpPr txBox="1"/>
          <p:nvPr/>
        </p:nvSpPr>
        <p:spPr>
          <a:xfrm>
            <a:off x="868775" y="2171600"/>
            <a:ext cx="7551900" cy="3416400"/>
          </a:xfrm>
          <a:prstGeom prst="rect">
            <a:avLst/>
          </a:prstGeom>
          <a:noFill/>
          <a:ln>
            <a:noFill/>
          </a:ln>
        </p:spPr>
        <p:txBody>
          <a:bodyPr anchorCtr="0" anchor="t" bIns="91425" lIns="91425" rIns="91425" wrap="square" tIns="91425">
            <a:noAutofit/>
          </a:bodyPr>
          <a:lstStyle/>
          <a:p>
            <a:pPr indent="-228600" lvl="0" marL="457200" marR="0" rtl="0" algn="l">
              <a:spcBef>
                <a:spcPts val="0"/>
              </a:spcBef>
              <a:spcAft>
                <a:spcPts val="0"/>
              </a:spcAft>
              <a:buClr>
                <a:schemeClr val="dk1"/>
              </a:buClr>
              <a:buSzPct val="100000"/>
              <a:buFont typeface="Noto Sans Symbols"/>
              <a:buChar char="▪"/>
            </a:pPr>
            <a:r>
              <a:rPr b="0" lang="en-US" sz="1800">
                <a:solidFill>
                  <a:schemeClr val="dk1"/>
                </a:solidFill>
                <a:latin typeface="Arial"/>
                <a:ea typeface="Arial"/>
                <a:cs typeface="Arial"/>
                <a:sym typeface="Arial"/>
              </a:rPr>
              <a:t>Inference over </a:t>
            </a:r>
            <a:r>
              <a:rPr b="1" lang="en-US" sz="1800">
                <a:solidFill>
                  <a:srgbClr val="38761D"/>
                </a:solidFill>
              </a:rPr>
              <a:t>independent rows</a:t>
            </a:r>
          </a:p>
          <a:p>
            <a:pPr indent="-234950" lvl="0" marL="514350" marR="0" rtl="0" algn="l">
              <a:spcBef>
                <a:spcPts val="360"/>
              </a:spcBef>
              <a:spcAft>
                <a:spcPts val="0"/>
              </a:spcAft>
              <a:buClr>
                <a:schemeClr val="dk1"/>
              </a:buClr>
              <a:buSzPct val="100000"/>
              <a:buFont typeface="Noto Sans Symbols"/>
              <a:buChar char="▪"/>
            </a:pPr>
            <a:r>
              <a:rPr b="1" lang="en-US" sz="1800">
                <a:solidFill>
                  <a:srgbClr val="38761D"/>
                </a:solidFill>
              </a:rPr>
              <a:t>Auto-generated short triples</a:t>
            </a:r>
            <a:r>
              <a:rPr b="0" lang="en-US" sz="1800">
                <a:solidFill>
                  <a:schemeClr val="dk1"/>
                </a:solidFill>
                <a:latin typeface="Arial"/>
                <a:ea typeface="Arial"/>
                <a:cs typeface="Arial"/>
                <a:sym typeface="Arial"/>
              </a:rPr>
              <a:t> will often lose critical context</a:t>
            </a:r>
          </a:p>
          <a:p>
            <a:pPr indent="-234950" lvl="0" marL="514350" marR="0" rtl="0" algn="l">
              <a:spcBef>
                <a:spcPts val="360"/>
              </a:spcBef>
              <a:spcAft>
                <a:spcPts val="0"/>
              </a:spcAft>
              <a:buClr>
                <a:schemeClr val="dk1"/>
              </a:buClr>
              <a:buSzPct val="100000"/>
              <a:buFont typeface="Noto Sans Symbols"/>
              <a:buChar char="▪"/>
            </a:pPr>
            <a:r>
              <a:rPr b="0" lang="en-US" sz="1800">
                <a:solidFill>
                  <a:schemeClr val="dk1"/>
                </a:solidFill>
                <a:latin typeface="Arial"/>
                <a:ea typeface="Arial"/>
                <a:cs typeface="Arial"/>
                <a:sym typeface="Arial"/>
              </a:rPr>
              <a:t>Additional structure present in the subject/object phrases </a:t>
            </a:r>
          </a:p>
          <a:p>
            <a:pPr indent="-228600" lvl="0" marL="457200" marR="0" rtl="0" algn="l">
              <a:spcBef>
                <a:spcPts val="360"/>
              </a:spcBef>
              <a:spcAft>
                <a:spcPts val="0"/>
              </a:spcAft>
              <a:buClr>
                <a:schemeClr val="dk1"/>
              </a:buClr>
              <a:buSzPct val="100000"/>
              <a:buFont typeface="Noto Sans Symbols"/>
              <a:buChar char="▪"/>
            </a:pPr>
            <a:r>
              <a:rPr b="0" lang="en-US" sz="1800">
                <a:solidFill>
                  <a:schemeClr val="dk1"/>
                </a:solidFill>
                <a:latin typeface="Arial"/>
                <a:ea typeface="Arial"/>
                <a:cs typeface="Arial"/>
                <a:sym typeface="Arial"/>
              </a:rPr>
              <a:t>Scaling to millions of tuples </a:t>
            </a:r>
          </a:p>
          <a:p>
            <a:pPr indent="-228600" lvl="0" marL="457200" marR="0" rtl="0" algn="l">
              <a:spcBef>
                <a:spcPts val="360"/>
              </a:spcBef>
              <a:spcAft>
                <a:spcPts val="0"/>
              </a:spcAft>
              <a:buClr>
                <a:schemeClr val="dk1"/>
              </a:buClr>
              <a:buSzPct val="100000"/>
              <a:buFont typeface="Noto Sans Symbols"/>
              <a:buChar char="▪"/>
            </a:pPr>
            <a:r>
              <a:rPr b="0" lang="en-US" sz="1800">
                <a:solidFill>
                  <a:schemeClr val="dk1"/>
                </a:solidFill>
                <a:latin typeface="Arial"/>
                <a:ea typeface="Arial"/>
                <a:cs typeface="Arial"/>
                <a:sym typeface="Arial"/>
              </a:rPr>
              <a:t>Matching on 100s of relations (e.g., ~150 in animal tensor) </a:t>
            </a:r>
          </a:p>
        </p:txBody>
      </p:sp>
      <p:sp>
        <p:nvSpPr>
          <p:cNvPr id="652" name="Shape 652"/>
          <p:cNvSpPr txBox="1"/>
          <p:nvPr/>
        </p:nvSpPr>
        <p:spPr>
          <a:xfrm>
            <a:off x="589700" y="685800"/>
            <a:ext cx="3983700" cy="7497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SzPct val="25000"/>
              <a:buNone/>
            </a:pPr>
            <a:r>
              <a:rPr b="0" lang="en-US" sz="3200">
                <a:solidFill>
                  <a:srgbClr val="000000"/>
                </a:solidFill>
                <a:latin typeface="Arial"/>
                <a:ea typeface="Arial"/>
                <a:cs typeface="Arial"/>
                <a:sym typeface="Arial"/>
              </a:rPr>
              <a:t>TableILP</a:t>
            </a:r>
          </a:p>
          <a:p>
            <a:pPr indent="0" lvl="0" marL="0" marR="0" rtl="0" algn="l">
              <a:spcBef>
                <a:spcPts val="0"/>
              </a:spcBef>
              <a:spcAft>
                <a:spcPts val="0"/>
              </a:spcAft>
              <a:buSzPct val="25000"/>
              <a:buNone/>
            </a:pPr>
            <a:r>
              <a:rPr b="0" lang="en-US" sz="1200">
                <a:solidFill>
                  <a:srgbClr val="000000"/>
                </a:solidFill>
                <a:latin typeface="Arial"/>
                <a:ea typeface="Arial"/>
                <a:cs typeface="Arial"/>
                <a:sym typeface="Arial"/>
              </a:rPr>
              <a:t>Small number of semi-structured rows</a:t>
            </a:r>
          </a:p>
        </p:txBody>
      </p:sp>
      <p:sp>
        <p:nvSpPr>
          <p:cNvPr id="653" name="Shape 653"/>
          <p:cNvSpPr txBox="1"/>
          <p:nvPr/>
        </p:nvSpPr>
        <p:spPr>
          <a:xfrm>
            <a:off x="651025" y="1497625"/>
            <a:ext cx="3276600" cy="474000"/>
          </a:xfrm>
          <a:prstGeom prst="rect">
            <a:avLst/>
          </a:prstGeom>
          <a:noFill/>
          <a:ln>
            <a:noFill/>
          </a:ln>
        </p:spPr>
        <p:txBody>
          <a:bodyPr anchorCtr="0" anchor="t" bIns="91425" lIns="91425" rIns="91425" wrap="square" tIns="91425">
            <a:noAutofit/>
          </a:bodyPr>
          <a:lstStyle/>
          <a:p>
            <a:pPr indent="-438150" lvl="0" marL="342900" marR="0" rtl="0" algn="l">
              <a:spcBef>
                <a:spcPts val="0"/>
              </a:spcBef>
              <a:spcAft>
                <a:spcPts val="0"/>
              </a:spcAft>
              <a:buClr>
                <a:srgbClr val="351C75"/>
              </a:buClr>
              <a:buSzPct val="100000"/>
              <a:buFont typeface="Noto Sans Symbols"/>
              <a:buNone/>
            </a:pPr>
            <a:r>
              <a:rPr b="1" lang="en-US" sz="1500">
                <a:solidFill>
                  <a:srgbClr val="999999"/>
                </a:solidFill>
                <a:latin typeface="Arial"/>
                <a:ea typeface="Arial"/>
                <a:cs typeface="Arial"/>
                <a:sym typeface="Arial"/>
              </a:rPr>
              <a:t>Khashabi et al IJCAI’16</a:t>
            </a:r>
          </a:p>
        </p:txBody>
      </p:sp>
      <p:sp>
        <p:nvSpPr>
          <p:cNvPr id="654" name="Shape 654"/>
          <p:cNvSpPr/>
          <p:nvPr/>
        </p:nvSpPr>
        <p:spPr>
          <a:xfrm>
            <a:off x="3559325" y="823663"/>
            <a:ext cx="965100" cy="4740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655" name="Shape 655"/>
          <p:cNvSpPr txBox="1"/>
          <p:nvPr/>
        </p:nvSpPr>
        <p:spPr>
          <a:xfrm>
            <a:off x="4922850" y="1497613"/>
            <a:ext cx="2796900" cy="474000"/>
          </a:xfrm>
          <a:prstGeom prst="rect">
            <a:avLst/>
          </a:prstGeom>
          <a:noFill/>
          <a:ln>
            <a:noFill/>
          </a:ln>
        </p:spPr>
        <p:txBody>
          <a:bodyPr anchorCtr="0" anchor="t" bIns="91425" lIns="91425" rIns="91425" wrap="square" tIns="91425">
            <a:noAutofit/>
          </a:bodyPr>
          <a:lstStyle/>
          <a:p>
            <a:pPr indent="-438150" lvl="0" marL="342900" marR="0" rtl="0" algn="l">
              <a:spcBef>
                <a:spcPts val="0"/>
              </a:spcBef>
              <a:spcAft>
                <a:spcPts val="0"/>
              </a:spcAft>
              <a:buClr>
                <a:srgbClr val="351C75"/>
              </a:buClr>
              <a:buSzPct val="100000"/>
              <a:buFont typeface="Noto Sans Symbols"/>
              <a:buNone/>
            </a:pPr>
            <a:r>
              <a:rPr b="1" lang="en-US" sz="1500">
                <a:solidFill>
                  <a:srgbClr val="999999"/>
                </a:solidFill>
                <a:latin typeface="Arial"/>
                <a:ea typeface="Arial"/>
                <a:cs typeface="Arial"/>
                <a:sym typeface="Arial"/>
              </a:rPr>
              <a:t>Khot et al, ACL’17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lang="en-US"/>
              <a:t>What we know for sure</a:t>
            </a:r>
          </a:p>
        </p:txBody>
      </p:sp>
      <p:sp>
        <p:nvSpPr>
          <p:cNvPr id="211" name="Shape 211"/>
          <p:cNvSpPr/>
          <p:nvPr/>
        </p:nvSpPr>
        <p:spPr>
          <a:xfrm>
            <a:off x="5200244" y="760675"/>
            <a:ext cx="2038800" cy="534600"/>
          </a:xfrm>
          <a:prstGeom prst="roundRect">
            <a:avLst>
              <a:gd fmla="val 16667" name="adj"/>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Natural Input</a:t>
            </a:r>
          </a:p>
        </p:txBody>
      </p:sp>
      <p:sp>
        <p:nvSpPr>
          <p:cNvPr id="212" name="Shape 212"/>
          <p:cNvSpPr/>
          <p:nvPr/>
        </p:nvSpPr>
        <p:spPr>
          <a:xfrm>
            <a:off x="5200244" y="5713863"/>
            <a:ext cx="2038800" cy="458400"/>
          </a:xfrm>
          <a:prstGeom prst="roundRect">
            <a:avLst>
              <a:gd fmla="val 16667" name="adj"/>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Natural Output</a:t>
            </a:r>
          </a:p>
        </p:txBody>
      </p:sp>
      <p:sp>
        <p:nvSpPr>
          <p:cNvPr id="213" name="Shape 213"/>
          <p:cNvSpPr/>
          <p:nvPr/>
        </p:nvSpPr>
        <p:spPr>
          <a:xfrm>
            <a:off x="5200244" y="1969882"/>
            <a:ext cx="2038800" cy="3234900"/>
          </a:xfrm>
          <a:prstGeom prst="roundRect">
            <a:avLst>
              <a:gd fmla="val 16667" name="adj"/>
            </a:avLst>
          </a:prstGeom>
          <a:solidFill>
            <a:schemeClr val="accent1">
              <a:alpha val="16860"/>
            </a:schemeClr>
          </a:solidFill>
          <a:ln cap="flat" cmpd="sng" w="25400">
            <a:solidFill>
              <a:srgbClr val="395E89"/>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AI System</a:t>
            </a:r>
          </a:p>
        </p:txBody>
      </p:sp>
      <p:sp>
        <p:nvSpPr>
          <p:cNvPr id="214" name="Shape 214"/>
          <p:cNvSpPr/>
          <p:nvPr/>
        </p:nvSpPr>
        <p:spPr>
          <a:xfrm>
            <a:off x="3333344" y="1969882"/>
            <a:ext cx="3886200" cy="3234900"/>
          </a:xfrm>
          <a:prstGeom prst="roundRect">
            <a:avLst>
              <a:gd fmla="val 10778" name="adj"/>
            </a:avLst>
          </a:prstGeom>
          <a:solidFill>
            <a:srgbClr val="E2EAF5"/>
          </a:solidFill>
          <a:ln cap="flat" cmpd="sng" w="25400">
            <a:solidFill>
              <a:srgbClr val="395E89"/>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AI System</a:t>
            </a:r>
          </a:p>
        </p:txBody>
      </p:sp>
      <p:sp>
        <p:nvSpPr>
          <p:cNvPr id="215" name="Shape 215"/>
          <p:cNvSpPr/>
          <p:nvPr/>
        </p:nvSpPr>
        <p:spPr>
          <a:xfrm>
            <a:off x="5276444" y="2131517"/>
            <a:ext cx="1865700" cy="534600"/>
          </a:xfrm>
          <a:prstGeom prst="roundRect">
            <a:avLst>
              <a:gd fmla="val 16667" name="adj"/>
            </a:avLst>
          </a:prstGeom>
          <a:solidFill>
            <a:srgbClr val="00B050"/>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400">
                <a:solidFill>
                  <a:schemeClr val="lt1"/>
                </a:solidFill>
                <a:latin typeface="Arial"/>
                <a:ea typeface="Arial"/>
                <a:cs typeface="Arial"/>
                <a:sym typeface="Arial"/>
              </a:rPr>
              <a:t>Intermediate Input</a:t>
            </a:r>
          </a:p>
        </p:txBody>
      </p:sp>
      <p:sp>
        <p:nvSpPr>
          <p:cNvPr id="216" name="Shape 216"/>
          <p:cNvSpPr/>
          <p:nvPr/>
        </p:nvSpPr>
        <p:spPr>
          <a:xfrm>
            <a:off x="5352644" y="4494475"/>
            <a:ext cx="1828800" cy="534600"/>
          </a:xfrm>
          <a:prstGeom prst="roundRect">
            <a:avLst>
              <a:gd fmla="val 16667" name="adj"/>
            </a:avLst>
          </a:prstGeom>
          <a:solidFill>
            <a:srgbClr val="00B050"/>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b="1" lang="en-US" sz="1300">
                <a:solidFill>
                  <a:schemeClr val="lt1"/>
                </a:solidFill>
                <a:latin typeface="Arial"/>
                <a:ea typeface="Arial"/>
                <a:cs typeface="Arial"/>
                <a:sym typeface="Arial"/>
              </a:rPr>
              <a:t>Intermediate Output</a:t>
            </a:r>
          </a:p>
        </p:txBody>
      </p:sp>
      <p:sp>
        <p:nvSpPr>
          <p:cNvPr id="217" name="Shape 217"/>
          <p:cNvSpPr/>
          <p:nvPr/>
        </p:nvSpPr>
        <p:spPr>
          <a:xfrm>
            <a:off x="5428844" y="3034360"/>
            <a:ext cx="1560900" cy="1058400"/>
          </a:xfrm>
          <a:prstGeom prst="roundRect">
            <a:avLst>
              <a:gd fmla="val 16667" name="adj"/>
            </a:avLst>
          </a:prstGeom>
          <a:solidFill>
            <a:srgbClr val="5F497A"/>
          </a:solidFill>
          <a:ln cap="flat" cmpd="sng" w="25400">
            <a:solidFill>
              <a:srgbClr val="3F3151"/>
            </a:solidFill>
            <a:prstDash val="solid"/>
            <a:round/>
            <a:headEnd len="med" w="med" type="none"/>
            <a:tailEnd len="med" w="med" type="none"/>
          </a:ln>
        </p:spPr>
        <p:txBody>
          <a:bodyPr anchorCtr="0" anchor="ctr" bIns="45700" lIns="91425" rIns="91425" wrap="square" tIns="45700">
            <a:noAutofit/>
          </a:bodyPr>
          <a:lstStyle/>
          <a:p>
            <a:pPr indent="0" lvl="0" marL="0" marR="0" rtl="1" algn="ctr">
              <a:spcBef>
                <a:spcPts val="0"/>
              </a:spcBef>
              <a:spcAft>
                <a:spcPts val="0"/>
              </a:spcAft>
              <a:buSzPct val="25000"/>
              <a:buNone/>
            </a:pPr>
            <a:r>
              <a:rPr b="1" lang="en-US" sz="1400">
                <a:solidFill>
                  <a:schemeClr val="lt1"/>
                </a:solidFill>
                <a:latin typeface="Arial"/>
                <a:ea typeface="Arial"/>
                <a:cs typeface="Arial"/>
                <a:sym typeface="Arial"/>
              </a:rPr>
              <a:t>Computer Brain</a:t>
            </a:r>
          </a:p>
        </p:txBody>
      </p:sp>
      <p:sp>
        <p:nvSpPr>
          <p:cNvPr id="218" name="Shape 218"/>
          <p:cNvSpPr/>
          <p:nvPr/>
        </p:nvSpPr>
        <p:spPr>
          <a:xfrm>
            <a:off x="6002068" y="2697380"/>
            <a:ext cx="313500" cy="305700"/>
          </a:xfrm>
          <a:prstGeom prst="downArrow">
            <a:avLst>
              <a:gd fmla="val 50000" name="adj1"/>
              <a:gd fmla="val 50000" name="adj2"/>
            </a:avLst>
          </a:prstGeom>
          <a:solidFill>
            <a:srgbClr val="E36C09"/>
          </a:solidFill>
          <a:ln cap="flat" cmpd="sng" w="25400">
            <a:solidFill>
              <a:srgbClr val="E36C0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sp>
        <p:nvSpPr>
          <p:cNvPr id="219" name="Shape 219"/>
          <p:cNvSpPr/>
          <p:nvPr/>
        </p:nvSpPr>
        <p:spPr>
          <a:xfrm>
            <a:off x="6002068" y="4136077"/>
            <a:ext cx="313500" cy="305700"/>
          </a:xfrm>
          <a:prstGeom prst="downArrow">
            <a:avLst>
              <a:gd fmla="val 50000" name="adj1"/>
              <a:gd fmla="val 50000" name="adj2"/>
            </a:avLst>
          </a:prstGeom>
          <a:solidFill>
            <a:srgbClr val="E36C09"/>
          </a:solidFill>
          <a:ln cap="flat" cmpd="sng" w="25400">
            <a:solidFill>
              <a:srgbClr val="E36C0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sp>
        <p:nvSpPr>
          <p:cNvPr id="220" name="Shape 220"/>
          <p:cNvSpPr txBox="1"/>
          <p:nvPr/>
        </p:nvSpPr>
        <p:spPr>
          <a:xfrm>
            <a:off x="7278350" y="762000"/>
            <a:ext cx="1865700" cy="10584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000">
                <a:solidFill>
                  <a:schemeClr val="dk1"/>
                </a:solidFill>
                <a:latin typeface="Arial"/>
                <a:ea typeface="Arial"/>
                <a:cs typeface="Arial"/>
                <a:sym typeface="Arial"/>
              </a:rPr>
              <a:t>“</a:t>
            </a:r>
            <a:r>
              <a:rPr b="1" lang="en-US" sz="1000">
                <a:solidFill>
                  <a:schemeClr val="dk1"/>
                </a:solidFill>
              </a:rPr>
              <a:t>A student leaves a bucket of water outside on a warm, sunny day. The water disappeared after a few hours. What phenomena describes this?</a:t>
            </a:r>
            <a:r>
              <a:rPr b="1" lang="en-US" sz="1000">
                <a:solidFill>
                  <a:schemeClr val="dk1"/>
                </a:solidFill>
                <a:latin typeface="Arial"/>
                <a:ea typeface="Arial"/>
                <a:cs typeface="Arial"/>
                <a:sym typeface="Arial"/>
              </a:rPr>
              <a:t>”</a:t>
            </a:r>
          </a:p>
        </p:txBody>
      </p:sp>
      <p:sp>
        <p:nvSpPr>
          <p:cNvPr id="221" name="Shape 221"/>
          <p:cNvSpPr txBox="1"/>
          <p:nvPr/>
        </p:nvSpPr>
        <p:spPr>
          <a:xfrm>
            <a:off x="7443575" y="5791200"/>
            <a:ext cx="1560900" cy="307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400">
                <a:solidFill>
                  <a:schemeClr val="dk1"/>
                </a:solidFill>
                <a:latin typeface="Arial"/>
                <a:ea typeface="Arial"/>
                <a:cs typeface="Arial"/>
                <a:sym typeface="Arial"/>
              </a:rPr>
              <a:t>“</a:t>
            </a:r>
            <a:r>
              <a:rPr b="1" lang="en-US">
                <a:solidFill>
                  <a:schemeClr val="dk1"/>
                </a:solidFill>
              </a:rPr>
              <a:t>Evaporation</a:t>
            </a:r>
            <a:r>
              <a:rPr b="1" lang="en-US" sz="1400">
                <a:solidFill>
                  <a:schemeClr val="dk1"/>
                </a:solidFill>
                <a:latin typeface="Arial"/>
                <a:ea typeface="Arial"/>
                <a:cs typeface="Arial"/>
                <a:sym typeface="Arial"/>
              </a:rPr>
              <a:t>”</a:t>
            </a:r>
          </a:p>
        </p:txBody>
      </p:sp>
      <p:sp>
        <p:nvSpPr>
          <p:cNvPr id="222" name="Shape 222"/>
          <p:cNvSpPr txBox="1"/>
          <p:nvPr/>
        </p:nvSpPr>
        <p:spPr>
          <a:xfrm>
            <a:off x="152400" y="762000"/>
            <a:ext cx="4876800" cy="33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But there are certain things that we know </a:t>
            </a:r>
            <a:r>
              <a:rPr b="0" lang="en-US" sz="1600">
                <a:solidFill>
                  <a:srgbClr val="FF0000"/>
                </a:solidFill>
                <a:latin typeface="Arial"/>
                <a:ea typeface="Arial"/>
                <a:cs typeface="Arial"/>
                <a:sym typeface="Arial"/>
              </a:rPr>
              <a:t>for sure</a:t>
            </a:r>
            <a:r>
              <a:rPr b="0" lang="en-US" sz="1600">
                <a:solidFill>
                  <a:schemeClr val="dk1"/>
                </a:solidFill>
                <a:latin typeface="Arial"/>
                <a:ea typeface="Arial"/>
                <a:cs typeface="Arial"/>
                <a:sym typeface="Arial"/>
              </a:rPr>
              <a:t>. </a:t>
            </a:r>
          </a:p>
          <a:p>
            <a:pPr lvl="0" rtl="0">
              <a:lnSpc>
                <a:spcPct val="150000"/>
              </a:lnSpc>
              <a:spcBef>
                <a:spcPts val="0"/>
              </a:spcBef>
              <a:buNone/>
            </a:pPr>
            <a:r>
              <a:t/>
            </a:r>
            <a:endParaRPr>
              <a:solidFill>
                <a:schemeClr val="dk1"/>
              </a:solidFill>
            </a:endParaRPr>
          </a:p>
          <a:p>
            <a:pPr lvl="0" rtl="0">
              <a:lnSpc>
                <a:spcPct val="150000"/>
              </a:lnSpc>
              <a:spcBef>
                <a:spcPts val="0"/>
              </a:spcBef>
              <a:buNone/>
            </a:pPr>
            <a:r>
              <a:t/>
            </a:r>
            <a:endParaRPr>
              <a:solidFill>
                <a:schemeClr val="dk1"/>
              </a:solidFill>
            </a:endParaRPr>
          </a:p>
          <a:p>
            <a:pPr lvl="0" rtl="0">
              <a:lnSpc>
                <a:spcPct val="150000"/>
              </a:lnSpc>
              <a:spcBef>
                <a:spcPts val="0"/>
              </a:spcBef>
              <a:buClr>
                <a:schemeClr val="dk1"/>
              </a:buClr>
              <a:buFont typeface="Arial"/>
              <a:buNone/>
            </a:pPr>
            <a:r>
              <a:rPr lang="en-US">
                <a:solidFill>
                  <a:schemeClr val="dk1"/>
                </a:solidFill>
              </a:rPr>
              <a:t>A “good” solution has to have:</a:t>
            </a: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sp>
        <p:nvSpPr>
          <p:cNvPr id="223" name="Shape 223"/>
          <p:cNvSpPr/>
          <p:nvPr/>
        </p:nvSpPr>
        <p:spPr>
          <a:xfrm>
            <a:off x="3451827" y="2487701"/>
            <a:ext cx="1653600" cy="2236800"/>
          </a:xfrm>
          <a:prstGeom prst="roundRect">
            <a:avLst>
              <a:gd fmla="val 16667" name="adj"/>
            </a:avLst>
          </a:prstGeom>
          <a:blipFill rotWithShape="1">
            <a:blip r:embed="rId3">
              <a:alphaModFix/>
            </a:blip>
            <a:stretch>
              <a:fillRect b="0" l="0" r="0" t="0"/>
            </a:stretch>
          </a:blip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latin typeface="Arial"/>
                <a:ea typeface="Arial"/>
                <a:cs typeface="Arial"/>
                <a:sym typeface="Arial"/>
              </a:rPr>
              <a:t> </a:t>
            </a:r>
          </a:p>
        </p:txBody>
      </p:sp>
      <p:sp>
        <p:nvSpPr>
          <p:cNvPr id="224" name="Shape 224"/>
          <p:cNvSpPr/>
          <p:nvPr/>
        </p:nvSpPr>
        <p:spPr>
          <a:xfrm rot="-5400000">
            <a:off x="5077348" y="3440015"/>
            <a:ext cx="381000" cy="304800"/>
          </a:xfrm>
          <a:prstGeom prst="downArrow">
            <a:avLst>
              <a:gd fmla="val 50000" name="adj1"/>
              <a:gd fmla="val 50000" name="adj2"/>
            </a:avLst>
          </a:prstGeom>
          <a:solidFill>
            <a:srgbClr val="E36C09"/>
          </a:solidFill>
          <a:ln cap="flat" cmpd="sng" w="25400">
            <a:solidFill>
              <a:srgbClr val="E36C0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225" name="Shape 225"/>
          <p:cNvSpPr/>
          <p:nvPr/>
        </p:nvSpPr>
        <p:spPr>
          <a:xfrm>
            <a:off x="123150" y="2131525"/>
            <a:ext cx="2946900" cy="687600"/>
          </a:xfrm>
          <a:prstGeom prst="rect">
            <a:avLst/>
          </a:prstGeom>
          <a:solidFill>
            <a:srgbClr val="EAF1DD"/>
          </a:solidFill>
          <a:ln>
            <a:noFill/>
          </a:ln>
        </p:spPr>
        <p:txBody>
          <a:bodyPr anchorCtr="0" anchor="t" bIns="45700" lIns="91425" rIns="91425" wrap="square" tIns="45700">
            <a:noAutofit/>
          </a:bodyPr>
          <a:lstStyle/>
          <a:p>
            <a:pPr indent="-279400" lvl="0" marL="285750" rtl="0">
              <a:lnSpc>
                <a:spcPct val="150000"/>
              </a:lnSpc>
              <a:spcBef>
                <a:spcPts val="0"/>
              </a:spcBef>
              <a:buClr>
                <a:srgbClr val="00B050"/>
              </a:buClr>
              <a:buFont typeface="Courier New"/>
              <a:buChar char="o"/>
            </a:pPr>
            <a:r>
              <a:rPr lang="en-US">
                <a:solidFill>
                  <a:srgbClr val="00B050"/>
                </a:solidFill>
              </a:rPr>
              <a:t>knowledge</a:t>
            </a:r>
          </a:p>
          <a:p>
            <a:pPr indent="-279400" lvl="0" marL="285750" marR="0" rtl="0" algn="l">
              <a:lnSpc>
                <a:spcPct val="150000"/>
              </a:lnSpc>
              <a:spcBef>
                <a:spcPts val="0"/>
              </a:spcBef>
              <a:spcAft>
                <a:spcPts val="0"/>
              </a:spcAft>
              <a:buClr>
                <a:srgbClr val="00B050"/>
              </a:buClr>
              <a:buFont typeface="Courier New"/>
              <a:buChar char="o"/>
            </a:pPr>
            <a:r>
              <a:rPr lang="en-US">
                <a:solidFill>
                  <a:srgbClr val="00B050"/>
                </a:solidFill>
              </a:rPr>
              <a:t>k</a:t>
            </a:r>
            <a:r>
              <a:rPr b="0" lang="en-US">
                <a:solidFill>
                  <a:srgbClr val="00B050"/>
                </a:solidFill>
                <a:latin typeface="Arial"/>
                <a:ea typeface="Arial"/>
                <a:cs typeface="Arial"/>
                <a:sym typeface="Arial"/>
              </a:rPr>
              <a:t>nowledge </a:t>
            </a:r>
            <a:r>
              <a:rPr lang="en-US">
                <a:solidFill>
                  <a:srgbClr val="00B050"/>
                </a:solidFill>
              </a:rPr>
              <a:t>r</a:t>
            </a:r>
            <a:r>
              <a:rPr b="0" lang="en-US">
                <a:solidFill>
                  <a:srgbClr val="00B050"/>
                </a:solidFill>
                <a:latin typeface="Arial"/>
                <a:ea typeface="Arial"/>
                <a:cs typeface="Arial"/>
                <a:sym typeface="Arial"/>
              </a:rPr>
              <a:t>epresentation</a:t>
            </a:r>
          </a:p>
        </p:txBody>
      </p:sp>
      <p:sp>
        <p:nvSpPr>
          <p:cNvPr id="226" name="Shape 226"/>
          <p:cNvSpPr txBox="1"/>
          <p:nvPr/>
        </p:nvSpPr>
        <p:spPr>
          <a:xfrm>
            <a:off x="249550" y="5487600"/>
            <a:ext cx="4525200" cy="458400"/>
          </a:xfrm>
          <a:prstGeom prst="rect">
            <a:avLst/>
          </a:prstGeom>
          <a:solidFill>
            <a:srgbClr val="FCE5CD"/>
          </a:solidFill>
          <a:ln cap="flat" cmpd="sng" w="9525">
            <a:solidFill>
              <a:srgbClr val="E69138"/>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sz="1200">
                <a:solidFill>
                  <a:schemeClr val="dk1"/>
                </a:solidFill>
              </a:rPr>
              <a:t>This does not entail isolation/independence of these elements.</a:t>
            </a:r>
          </a:p>
        </p:txBody>
      </p:sp>
      <p:sp>
        <p:nvSpPr>
          <p:cNvPr id="227" name="Shape 227"/>
          <p:cNvSpPr/>
          <p:nvPr/>
        </p:nvSpPr>
        <p:spPr>
          <a:xfrm>
            <a:off x="152400" y="2958150"/>
            <a:ext cx="2946900" cy="687600"/>
          </a:xfrm>
          <a:prstGeom prst="rect">
            <a:avLst/>
          </a:prstGeom>
          <a:solidFill>
            <a:srgbClr val="EAF1DD"/>
          </a:solidFill>
          <a:ln>
            <a:noFill/>
          </a:ln>
        </p:spPr>
        <p:txBody>
          <a:bodyPr anchorCtr="0" anchor="t" bIns="45700" lIns="91425" rIns="91425" wrap="square" tIns="45700">
            <a:noAutofit/>
          </a:bodyPr>
          <a:lstStyle/>
          <a:p>
            <a:pPr indent="-279400" lvl="0" marL="285750" marR="0" rtl="0" algn="l">
              <a:lnSpc>
                <a:spcPct val="150000"/>
              </a:lnSpc>
              <a:spcBef>
                <a:spcPts val="0"/>
              </a:spcBef>
              <a:spcAft>
                <a:spcPts val="0"/>
              </a:spcAft>
              <a:buClr>
                <a:srgbClr val="E36C09"/>
              </a:buClr>
              <a:buFont typeface="Courier New"/>
              <a:buChar char="o"/>
            </a:pPr>
            <a:r>
              <a:rPr b="0" lang="en-US">
                <a:solidFill>
                  <a:srgbClr val="E36C09"/>
                </a:solidFill>
                <a:latin typeface="Arial"/>
                <a:ea typeface="Arial"/>
                <a:cs typeface="Arial"/>
                <a:sym typeface="Arial"/>
              </a:rPr>
              <a:t>“easy” way of accessing the knowledge </a:t>
            </a:r>
          </a:p>
        </p:txBody>
      </p:sp>
      <p:sp>
        <p:nvSpPr>
          <p:cNvPr id="228" name="Shape 228"/>
          <p:cNvSpPr/>
          <p:nvPr/>
        </p:nvSpPr>
        <p:spPr>
          <a:xfrm>
            <a:off x="152400" y="3798675"/>
            <a:ext cx="2946900" cy="381000"/>
          </a:xfrm>
          <a:prstGeom prst="rect">
            <a:avLst/>
          </a:prstGeom>
          <a:solidFill>
            <a:srgbClr val="EAF1DD"/>
          </a:solidFill>
          <a:ln>
            <a:noFill/>
          </a:ln>
        </p:spPr>
        <p:txBody>
          <a:bodyPr anchorCtr="0" anchor="t" bIns="45700" lIns="91425" rIns="91425" wrap="square" tIns="45700">
            <a:noAutofit/>
          </a:bodyPr>
          <a:lstStyle/>
          <a:p>
            <a:pPr indent="-279400" lvl="0" marL="285750" marR="0" rtl="0" algn="l">
              <a:lnSpc>
                <a:spcPct val="150000"/>
              </a:lnSpc>
              <a:spcBef>
                <a:spcPts val="0"/>
              </a:spcBef>
              <a:spcAft>
                <a:spcPts val="0"/>
              </a:spcAft>
              <a:buClr>
                <a:srgbClr val="7030A0"/>
              </a:buClr>
              <a:buFont typeface="Courier New"/>
              <a:buChar char="o"/>
            </a:pPr>
            <a:r>
              <a:rPr b="0" lang="en-US">
                <a:solidFill>
                  <a:srgbClr val="7030A0"/>
                </a:solidFill>
                <a:latin typeface="Arial"/>
                <a:ea typeface="Arial"/>
                <a:cs typeface="Arial"/>
                <a:sym typeface="Arial"/>
              </a:rPr>
              <a:t>a decision making mechanism </a:t>
            </a:r>
          </a:p>
        </p:txBody>
      </p:sp>
      <p:sp>
        <p:nvSpPr>
          <p:cNvPr id="229" name="Shape 229"/>
          <p:cNvSpPr/>
          <p:nvPr/>
        </p:nvSpPr>
        <p:spPr>
          <a:xfrm>
            <a:off x="6002075" y="1380110"/>
            <a:ext cx="313500" cy="687600"/>
          </a:xfrm>
          <a:prstGeom prst="downArrow">
            <a:avLst>
              <a:gd fmla="val 50000" name="adj1"/>
              <a:gd fmla="val 50000" name="adj2"/>
            </a:avLst>
          </a:prstGeom>
          <a:solidFill>
            <a:srgbClr val="E36C09"/>
          </a:solidFill>
          <a:ln cap="flat" cmpd="sng" w="25400">
            <a:solidFill>
              <a:srgbClr val="E36C0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sp>
        <p:nvSpPr>
          <p:cNvPr id="230" name="Shape 230"/>
          <p:cNvSpPr/>
          <p:nvPr/>
        </p:nvSpPr>
        <p:spPr>
          <a:xfrm>
            <a:off x="6002075" y="5048908"/>
            <a:ext cx="313500" cy="687600"/>
          </a:xfrm>
          <a:prstGeom prst="downArrow">
            <a:avLst>
              <a:gd fmla="val 50000" name="adj1"/>
              <a:gd fmla="val 50000" name="adj2"/>
            </a:avLst>
          </a:prstGeom>
          <a:solidFill>
            <a:srgbClr val="E36C09"/>
          </a:solidFill>
          <a:ln cap="flat" cmpd="sng" w="25400">
            <a:solidFill>
              <a:srgbClr val="E36C09"/>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type="title"/>
          </p:nvPr>
        </p:nvSpPr>
        <p:spPr>
          <a:xfrm>
            <a:off x="0" y="0"/>
            <a:ext cx="9144000" cy="533400"/>
          </a:xfrm>
          <a:prstGeom prst="rect">
            <a:avLst/>
          </a:prstGeom>
        </p:spPr>
        <p:txBody>
          <a:bodyPr anchorCtr="0" anchor="ctr" bIns="91425" lIns="91425" rIns="91425" wrap="square" tIns="91425">
            <a:noAutofit/>
          </a:bodyPr>
          <a:lstStyle/>
          <a:p>
            <a:pPr lvl="0" rtl="0">
              <a:spcBef>
                <a:spcPts val="0"/>
              </a:spcBef>
              <a:buNone/>
            </a:pPr>
            <a:r>
              <a:rPr lang="en-US"/>
              <a:t>Beyond tables: modelling compositionality </a:t>
            </a:r>
          </a:p>
        </p:txBody>
      </p:sp>
      <p:sp>
        <p:nvSpPr>
          <p:cNvPr id="662" name="Shape 662"/>
          <p:cNvSpPr txBox="1"/>
          <p:nvPr>
            <p:ph idx="1" type="body"/>
          </p:nvPr>
        </p:nvSpPr>
        <p:spPr>
          <a:xfrm>
            <a:off x="381000" y="762000"/>
            <a:ext cx="8382000" cy="53643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63" name="Shape 663"/>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rtl="0">
              <a:spcBef>
                <a:spcPts val="0"/>
              </a:spcBef>
              <a:buNone/>
            </a:pPr>
            <a:fld id="{00000000-1234-1234-1234-123412341234}" type="slidenum">
              <a:rPr lang="en-US"/>
              <a:t>‹#›</a:t>
            </a:fld>
          </a:p>
        </p:txBody>
      </p:sp>
      <p:pic>
        <p:nvPicPr>
          <p:cNvPr id="664" name="Shape 664"/>
          <p:cNvPicPr preferRelativeResize="0"/>
          <p:nvPr/>
        </p:nvPicPr>
        <p:blipFill rotWithShape="1">
          <a:blip r:embed="rId3">
            <a:alphaModFix/>
          </a:blip>
          <a:srcRect b="8349" l="0" r="0" t="0"/>
          <a:stretch/>
        </p:blipFill>
        <p:spPr>
          <a:xfrm>
            <a:off x="973675" y="602875"/>
            <a:ext cx="6959451" cy="3106450"/>
          </a:xfrm>
          <a:prstGeom prst="rect">
            <a:avLst/>
          </a:prstGeom>
          <a:noFill/>
          <a:ln>
            <a:noFill/>
          </a:ln>
        </p:spPr>
      </p:pic>
      <p:pic>
        <p:nvPicPr>
          <p:cNvPr descr="150972518546047" id="665" name="Shape 665"/>
          <p:cNvPicPr preferRelativeResize="0"/>
          <p:nvPr/>
        </p:nvPicPr>
        <p:blipFill>
          <a:blip r:embed="rId4">
            <a:alphaModFix/>
          </a:blip>
          <a:stretch>
            <a:fillRect/>
          </a:stretch>
        </p:blipFill>
        <p:spPr>
          <a:xfrm>
            <a:off x="8098350" y="658075"/>
            <a:ext cx="777050" cy="777050"/>
          </a:xfrm>
          <a:prstGeom prst="rect">
            <a:avLst/>
          </a:prstGeom>
          <a:noFill/>
          <a:ln>
            <a:noFill/>
          </a:ln>
        </p:spPr>
      </p:pic>
      <p:sp>
        <p:nvSpPr>
          <p:cNvPr id="666" name="Shape 666"/>
          <p:cNvSpPr txBox="1"/>
          <p:nvPr/>
        </p:nvSpPr>
        <p:spPr>
          <a:xfrm>
            <a:off x="3117700" y="4881275"/>
            <a:ext cx="5538000" cy="1563600"/>
          </a:xfrm>
          <a:prstGeom prst="rect">
            <a:avLst/>
          </a:prstGeom>
          <a:noFill/>
          <a:ln>
            <a:noFill/>
          </a:ln>
        </p:spPr>
        <p:txBody>
          <a:bodyPr anchorCtr="0" anchor="ctr" bIns="91425" lIns="91425" rIns="91425" wrap="square" tIns="91425">
            <a:noAutofit/>
          </a:bodyPr>
          <a:lstStyle/>
          <a:p>
            <a:pPr indent="-330200" lvl="0" marL="457200" rtl="0">
              <a:spcBef>
                <a:spcPts val="0"/>
              </a:spcBef>
              <a:spcAft>
                <a:spcPts val="0"/>
              </a:spcAft>
              <a:buClr>
                <a:srgbClr val="333333"/>
              </a:buClr>
              <a:buSzPct val="100000"/>
              <a:buChar char="●"/>
            </a:pPr>
            <a:r>
              <a:rPr lang="en-US" sz="1600">
                <a:solidFill>
                  <a:srgbClr val="333333"/>
                </a:solidFill>
                <a:highlight>
                  <a:srgbClr val="FFFFFF"/>
                </a:highlight>
              </a:rPr>
              <a:t>One argument is a part of another.</a:t>
            </a:r>
          </a:p>
          <a:p>
            <a:pPr indent="-330200" lvl="1" marL="914400" rtl="0">
              <a:spcBef>
                <a:spcPts val="0"/>
              </a:spcBef>
              <a:spcAft>
                <a:spcPts val="0"/>
              </a:spcAft>
              <a:buClr>
                <a:srgbClr val="333333"/>
              </a:buClr>
              <a:buSzPct val="100000"/>
              <a:buChar char="○"/>
            </a:pPr>
            <a:r>
              <a:rPr lang="en-US" sz="1600">
                <a:solidFill>
                  <a:srgbClr val="333333"/>
                </a:solidFill>
                <a:highlight>
                  <a:srgbClr val="FFFFFF"/>
                </a:highlight>
              </a:rPr>
              <a:t>The governor is a number </a:t>
            </a:r>
          </a:p>
          <a:p>
            <a:pPr indent="-330200" lvl="1" marL="914400" rtl="0">
              <a:spcBef>
                <a:spcPts val="0"/>
              </a:spcBef>
              <a:buClr>
                <a:srgbClr val="333333"/>
              </a:buClr>
              <a:buSzPct val="100000"/>
              <a:buChar char="○"/>
            </a:pPr>
            <a:r>
              <a:rPr lang="en-US" sz="1600">
                <a:solidFill>
                  <a:srgbClr val="333333"/>
                </a:solidFill>
                <a:highlight>
                  <a:srgbClr val="FFFFFF"/>
                </a:highlight>
              </a:rPr>
              <a:t>The object is a group modified by the governor.</a:t>
            </a:r>
          </a:p>
        </p:txBody>
      </p:sp>
      <p:grpSp>
        <p:nvGrpSpPr>
          <p:cNvPr id="667" name="Shape 667"/>
          <p:cNvGrpSpPr/>
          <p:nvPr/>
        </p:nvGrpSpPr>
        <p:grpSpPr>
          <a:xfrm>
            <a:off x="953350" y="4091625"/>
            <a:ext cx="2316750" cy="2076100"/>
            <a:chOff x="1193550" y="3105225"/>
            <a:chExt cx="2316750" cy="2076100"/>
          </a:xfrm>
        </p:grpSpPr>
        <p:pic>
          <p:nvPicPr>
            <p:cNvPr id="668" name="Shape 668"/>
            <p:cNvPicPr preferRelativeResize="0"/>
            <p:nvPr/>
          </p:nvPicPr>
          <p:blipFill rotWithShape="1">
            <a:blip r:embed="rId5">
              <a:alphaModFix/>
            </a:blip>
            <a:srcRect b="0" l="56627" r="0" t="0"/>
            <a:stretch/>
          </p:blipFill>
          <p:spPr>
            <a:xfrm>
              <a:off x="2090975" y="3105225"/>
              <a:ext cx="1419325" cy="2076100"/>
            </a:xfrm>
            <a:prstGeom prst="rect">
              <a:avLst/>
            </a:prstGeom>
            <a:noFill/>
            <a:ln>
              <a:noFill/>
            </a:ln>
          </p:spPr>
        </p:pic>
        <p:pic>
          <p:nvPicPr>
            <p:cNvPr id="669" name="Shape 669"/>
            <p:cNvPicPr preferRelativeResize="0"/>
            <p:nvPr/>
          </p:nvPicPr>
          <p:blipFill rotWithShape="1">
            <a:blip r:embed="rId5">
              <a:alphaModFix/>
            </a:blip>
            <a:srcRect b="0" l="0" r="72574" t="0"/>
            <a:stretch/>
          </p:blipFill>
          <p:spPr>
            <a:xfrm>
              <a:off x="1193550" y="3105225"/>
              <a:ext cx="897425" cy="2076100"/>
            </a:xfrm>
            <a:prstGeom prst="rect">
              <a:avLst/>
            </a:prstGeom>
            <a:noFill/>
            <a:ln>
              <a:noFill/>
            </a:ln>
          </p:spPr>
        </p:pic>
      </p:grpSp>
      <p:grpSp>
        <p:nvGrpSpPr>
          <p:cNvPr id="670" name="Shape 670"/>
          <p:cNvGrpSpPr/>
          <p:nvPr/>
        </p:nvGrpSpPr>
        <p:grpSpPr>
          <a:xfrm>
            <a:off x="4218213" y="3894350"/>
            <a:ext cx="2764737" cy="1257174"/>
            <a:chOff x="5659163" y="2171700"/>
            <a:chExt cx="2764737" cy="1257174"/>
          </a:xfrm>
        </p:grpSpPr>
        <p:pic>
          <p:nvPicPr>
            <p:cNvPr descr="of-usage-brighened.jpg" id="671" name="Shape 671"/>
            <p:cNvPicPr preferRelativeResize="0"/>
            <p:nvPr/>
          </p:nvPicPr>
          <p:blipFill rotWithShape="1">
            <a:blip r:embed="rId6">
              <a:alphaModFix/>
            </a:blip>
            <a:srcRect b="0" l="0" r="0" t="0"/>
            <a:stretch/>
          </p:blipFill>
          <p:spPr>
            <a:xfrm>
              <a:off x="5659163" y="2171700"/>
              <a:ext cx="2764737" cy="1257174"/>
            </a:xfrm>
            <a:prstGeom prst="rect">
              <a:avLst/>
            </a:prstGeom>
            <a:noFill/>
            <a:ln>
              <a:noFill/>
            </a:ln>
          </p:spPr>
        </p:pic>
        <p:sp>
          <p:nvSpPr>
            <p:cNvPr id="672" name="Shape 672"/>
            <p:cNvSpPr/>
            <p:nvPr/>
          </p:nvSpPr>
          <p:spPr>
            <a:xfrm>
              <a:off x="7101840" y="2171700"/>
              <a:ext cx="365700" cy="365700"/>
            </a:xfrm>
            <a:prstGeom prst="ellipse">
              <a:avLst/>
            </a:prstGeom>
            <a:noFill/>
            <a:ln cap="flat" cmpd="sng" w="38100">
              <a:solidFill>
                <a:srgbClr val="0033CC"/>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73" name="Shape 673"/>
            <p:cNvSpPr/>
            <p:nvPr/>
          </p:nvSpPr>
          <p:spPr>
            <a:xfrm>
              <a:off x="6629400" y="2958138"/>
              <a:ext cx="365700" cy="365700"/>
            </a:xfrm>
            <a:prstGeom prst="ellipse">
              <a:avLst/>
            </a:prstGeom>
            <a:noFill/>
            <a:ln cap="flat" cmpd="sng" w="38100">
              <a:solidFill>
                <a:srgbClr val="0033CC"/>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sp>
        <p:nvSpPr>
          <p:cNvPr id="674" name="Shape 674"/>
          <p:cNvSpPr txBox="1"/>
          <p:nvPr/>
        </p:nvSpPr>
        <p:spPr>
          <a:xfrm>
            <a:off x="7036600" y="4178388"/>
            <a:ext cx="1619100" cy="689100"/>
          </a:xfrm>
          <a:prstGeom prst="rect">
            <a:avLst/>
          </a:prstGeom>
          <a:solidFill>
            <a:srgbClr val="FF9900"/>
          </a:solidFill>
          <a:ln cap="flat" cmpd="sng" w="9525">
            <a:solidFill>
              <a:srgbClr val="E69138"/>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sz="1600">
                <a:solidFill>
                  <a:srgbClr val="FFFFFF"/>
                </a:solidFill>
              </a:rPr>
              <a:t>Not all “of”s are the same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Shape 679"/>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Example</a:t>
            </a:r>
          </a:p>
        </p:txBody>
      </p:sp>
      <p:sp>
        <p:nvSpPr>
          <p:cNvPr id="680" name="Shape 680"/>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
        <p:nvSpPr>
          <p:cNvPr id="681" name="Shape 681"/>
          <p:cNvSpPr/>
          <p:nvPr/>
        </p:nvSpPr>
        <p:spPr>
          <a:xfrm>
            <a:off x="609600" y="1447800"/>
            <a:ext cx="7848600" cy="2667000"/>
          </a:xfrm>
          <a:prstGeom prst="foldedCorner">
            <a:avLst>
              <a:gd fmla="val 16667" name="adj"/>
            </a:avLst>
          </a:prstGeom>
          <a:solidFill>
            <a:srgbClr val="DAEEF3"/>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P:  Teams are under pressure after PSG purchased Neymar this season. Chelsea purchased Morata. The Spaniard looked like he was set for a move to Old Trafford for the majority of the summer only for Manchester United to sign Romelu Lukaku instead, paving the way for Morata to finally move to Chelsea for an initial £56m.</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Q:  </a:t>
            </a:r>
            <a:r>
              <a:rPr b="0" i="1" lang="en-US" sz="1800">
                <a:solidFill>
                  <a:schemeClr val="dk1"/>
                </a:solidFill>
                <a:latin typeface="Arial"/>
                <a:ea typeface="Arial"/>
                <a:cs typeface="Arial"/>
                <a:sym typeface="Arial"/>
              </a:rPr>
              <a:t>Who did Chelsea purchase this season?</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A:  </a:t>
            </a:r>
            <a:r>
              <a:rPr b="0" i="1" lang="en-US" sz="1800">
                <a:solidFill>
                  <a:schemeClr val="dk1"/>
                </a:solidFill>
                <a:latin typeface="Arial"/>
                <a:ea typeface="Arial"/>
                <a:cs typeface="Arial"/>
                <a:sym typeface="Arial"/>
              </a:rPr>
              <a:t>{Alvaro Morata,  Neymar,  Romelu Lukaku}</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Shape 686"/>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Example</a:t>
            </a:r>
          </a:p>
        </p:txBody>
      </p:sp>
      <p:sp>
        <p:nvSpPr>
          <p:cNvPr id="687" name="Shape 687"/>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
        <p:nvSpPr>
          <p:cNvPr id="688" name="Shape 688"/>
          <p:cNvSpPr/>
          <p:nvPr/>
        </p:nvSpPr>
        <p:spPr>
          <a:xfrm>
            <a:off x="609600" y="1447800"/>
            <a:ext cx="7848600" cy="2667000"/>
          </a:xfrm>
          <a:prstGeom prst="foldedCorner">
            <a:avLst>
              <a:gd fmla="val 16667" name="adj"/>
            </a:avLst>
          </a:prstGeom>
          <a:solidFill>
            <a:srgbClr val="DAEEF3"/>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P:  Teams are under pressure after PSG purchased Neymar this season. </a:t>
            </a:r>
            <a:r>
              <a:rPr b="0" lang="en-US" sz="1800">
                <a:solidFill>
                  <a:srgbClr val="FF0000"/>
                </a:solidFill>
                <a:latin typeface="Arial"/>
                <a:ea typeface="Arial"/>
                <a:cs typeface="Arial"/>
                <a:sym typeface="Arial"/>
              </a:rPr>
              <a:t>Chelsea purchased Morata</a:t>
            </a:r>
            <a:r>
              <a:rPr b="0" lang="en-US" sz="1800">
                <a:solidFill>
                  <a:schemeClr val="dk1"/>
                </a:solidFill>
                <a:latin typeface="Arial"/>
                <a:ea typeface="Arial"/>
                <a:cs typeface="Arial"/>
                <a:sym typeface="Arial"/>
              </a:rPr>
              <a:t>. The Spaniard looked like he was set for a move to Old Trafford for the majority of the summer only for Manchester United to sign Romelu Lukaku instead, paving the way for Morata to finally move to Chelsea for an initial £56m.</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Q:  </a:t>
            </a:r>
            <a:r>
              <a:rPr b="0" i="1" lang="en-US" sz="1800">
                <a:solidFill>
                  <a:schemeClr val="dk1"/>
                </a:solidFill>
                <a:latin typeface="Arial"/>
                <a:ea typeface="Arial"/>
                <a:cs typeface="Arial"/>
                <a:sym typeface="Arial"/>
              </a:rPr>
              <a:t>Who did Chelsea purchase this season?</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A:  </a:t>
            </a:r>
            <a:r>
              <a:rPr b="0" i="1" lang="en-US" sz="1800">
                <a:solidFill>
                  <a:schemeClr val="dk1"/>
                </a:solidFill>
                <a:latin typeface="Arial"/>
                <a:ea typeface="Arial"/>
                <a:cs typeface="Arial"/>
                <a:sym typeface="Arial"/>
              </a:rPr>
              <a:t>{</a:t>
            </a:r>
            <a:r>
              <a:rPr b="0" i="1" lang="en-US" sz="1800">
                <a:solidFill>
                  <a:srgbClr val="008000"/>
                </a:solidFill>
                <a:latin typeface="Arial"/>
                <a:ea typeface="Arial"/>
                <a:cs typeface="Arial"/>
                <a:sym typeface="Arial"/>
              </a:rPr>
              <a:t>Alvaro Morata</a:t>
            </a:r>
            <a:r>
              <a:rPr b="0" i="1" lang="en-US" sz="1800">
                <a:solidFill>
                  <a:schemeClr val="dk1"/>
                </a:solidFill>
                <a:latin typeface="Arial"/>
                <a:ea typeface="Arial"/>
                <a:cs typeface="Arial"/>
                <a:sym typeface="Arial"/>
              </a:rPr>
              <a:t>,  Neymar,  Romelu Lukaku}</a:t>
            </a:r>
          </a:p>
        </p:txBody>
      </p:sp>
      <p:sp>
        <p:nvSpPr>
          <p:cNvPr id="689" name="Shape 689"/>
          <p:cNvSpPr txBox="1"/>
          <p:nvPr/>
        </p:nvSpPr>
        <p:spPr>
          <a:xfrm>
            <a:off x="762000" y="4840734"/>
            <a:ext cx="8024700" cy="1102800"/>
          </a:xfrm>
          <a:prstGeom prst="rect">
            <a:avLst/>
          </a:prstGeom>
          <a:noFill/>
          <a:ln>
            <a:noFill/>
          </a:ln>
        </p:spPr>
        <p:txBody>
          <a:bodyPr anchorCtr="0" anchor="t" bIns="45700" lIns="91425" rIns="91425" wrap="square" tIns="45700">
            <a:noAutofit/>
          </a:bodyPr>
          <a:lstStyle/>
          <a:p>
            <a:pPr indent="0" lvl="0" marL="0" marR="0" rtl="0" algn="l">
              <a:lnSpc>
                <a:spcPct val="110000"/>
              </a:lnSpc>
              <a:spcBef>
                <a:spcPts val="0"/>
              </a:spcBef>
              <a:spcAft>
                <a:spcPts val="0"/>
              </a:spcAft>
              <a:buSzPct val="25000"/>
              <a:buNone/>
            </a:pPr>
            <a:r>
              <a:rPr b="1" lang="en-US" sz="2000">
                <a:solidFill>
                  <a:schemeClr val="dk1"/>
                </a:solidFill>
                <a:latin typeface="Arial"/>
                <a:ea typeface="Arial"/>
                <a:cs typeface="Arial"/>
                <a:sym typeface="Arial"/>
              </a:rPr>
              <a:t>Simple “lookup” </a:t>
            </a:r>
            <a:r>
              <a:rPr b="0" lang="en-US" sz="2000">
                <a:solidFill>
                  <a:schemeClr val="dk1"/>
                </a:solidFill>
                <a:latin typeface="Arial"/>
                <a:ea typeface="Arial"/>
                <a:cs typeface="Arial"/>
                <a:sym typeface="Arial"/>
              </a:rPr>
              <a:t>based on proximity to question words, answer type</a:t>
            </a:r>
          </a:p>
          <a:p>
            <a:pPr indent="-342900" lvl="0" marL="342900" marR="0" rtl="0" algn="l">
              <a:lnSpc>
                <a:spcPct val="110000"/>
              </a:lnSpc>
              <a:spcBef>
                <a:spcPts val="0"/>
              </a:spcBef>
              <a:spcAft>
                <a:spcPts val="0"/>
              </a:spcAft>
              <a:buClr>
                <a:schemeClr val="dk1"/>
              </a:buClr>
              <a:buSzPct val="100000"/>
              <a:buFont typeface="Noto Sans Symbols"/>
              <a:buChar char="▪"/>
            </a:pPr>
            <a:r>
              <a:rPr b="0" lang="en-US" sz="2000">
                <a:solidFill>
                  <a:schemeClr val="dk1"/>
                </a:solidFill>
                <a:latin typeface="Arial"/>
                <a:ea typeface="Arial"/>
                <a:cs typeface="Arial"/>
                <a:sym typeface="Arial"/>
              </a:rPr>
              <a:t>Basic word overlap suffices</a:t>
            </a:r>
          </a:p>
          <a:p>
            <a:pPr indent="-342900" lvl="0" marL="342900" marR="0" rtl="0" algn="l">
              <a:lnSpc>
                <a:spcPct val="110000"/>
              </a:lnSpc>
              <a:spcBef>
                <a:spcPts val="0"/>
              </a:spcBef>
              <a:spcAft>
                <a:spcPts val="0"/>
              </a:spcAft>
              <a:buClr>
                <a:schemeClr val="dk1"/>
              </a:buClr>
              <a:buSzPct val="100000"/>
              <a:buFont typeface="Noto Sans Symbols"/>
              <a:buChar char="▪"/>
            </a:pPr>
            <a:r>
              <a:rPr b="0" lang="en-US" sz="2000">
                <a:solidFill>
                  <a:schemeClr val="dk1"/>
                </a:solidFill>
                <a:latin typeface="Arial"/>
                <a:ea typeface="Arial"/>
                <a:cs typeface="Arial"/>
                <a:sym typeface="Arial"/>
              </a:rPr>
              <a:t>Neural methods (e.g., BiDAF) excel at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Example, Rephrasing</a:t>
            </a:r>
          </a:p>
        </p:txBody>
      </p:sp>
      <p:sp>
        <p:nvSpPr>
          <p:cNvPr id="695" name="Shape 695"/>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
        <p:nvSpPr>
          <p:cNvPr id="696" name="Shape 696"/>
          <p:cNvSpPr/>
          <p:nvPr/>
        </p:nvSpPr>
        <p:spPr>
          <a:xfrm>
            <a:off x="609600" y="1447800"/>
            <a:ext cx="7848600" cy="2895600"/>
          </a:xfrm>
          <a:prstGeom prst="foldedCorner">
            <a:avLst>
              <a:gd fmla="val 16667" name="adj"/>
            </a:avLst>
          </a:prstGeom>
          <a:solidFill>
            <a:srgbClr val="DAEEF3"/>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P:  Teams are under pressure after PSG purchased Neymar this season. </a:t>
            </a:r>
            <a:r>
              <a:rPr b="0" lang="en-US" sz="1800">
                <a:solidFill>
                  <a:srgbClr val="FF0000"/>
                </a:solidFill>
                <a:latin typeface="Arial"/>
                <a:ea typeface="Arial"/>
                <a:cs typeface="Arial"/>
                <a:sym typeface="Arial"/>
              </a:rPr>
              <a:t>Morata, the recent acquisition by Chelsea, will start for the team tomorrow</a:t>
            </a:r>
            <a:r>
              <a:rPr b="0" lang="en-US" sz="1800">
                <a:solidFill>
                  <a:schemeClr val="dk1"/>
                </a:solidFill>
                <a:latin typeface="Arial"/>
                <a:ea typeface="Arial"/>
                <a:cs typeface="Arial"/>
                <a:sym typeface="Arial"/>
              </a:rPr>
              <a:t>. The Spaniard looked like he was set for a move to Old Trafford for the majority of the summer only for Manchester United to sign Romelu Lukaku instead, paving the way for Morata to finally move to Chelsea for an initial £56m.</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Q:  </a:t>
            </a:r>
            <a:r>
              <a:rPr b="0" i="1" lang="en-US" sz="1800">
                <a:solidFill>
                  <a:schemeClr val="dk1"/>
                </a:solidFill>
                <a:latin typeface="Arial"/>
                <a:ea typeface="Arial"/>
                <a:cs typeface="Arial"/>
                <a:sym typeface="Arial"/>
              </a:rPr>
              <a:t>Who did Chelsea purchase this season?</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A:  </a:t>
            </a:r>
            <a:r>
              <a:rPr b="0" i="1" lang="en-US" sz="1800">
                <a:solidFill>
                  <a:schemeClr val="dk1"/>
                </a:solidFill>
                <a:latin typeface="Arial"/>
                <a:ea typeface="Arial"/>
                <a:cs typeface="Arial"/>
                <a:sym typeface="Arial"/>
              </a:rPr>
              <a:t>{</a:t>
            </a:r>
            <a:r>
              <a:rPr b="0" i="1" lang="en-US" sz="1800">
                <a:solidFill>
                  <a:srgbClr val="008000"/>
                </a:solidFill>
                <a:latin typeface="Arial"/>
                <a:ea typeface="Arial"/>
                <a:cs typeface="Arial"/>
                <a:sym typeface="Arial"/>
              </a:rPr>
              <a:t>Alvaro Morata</a:t>
            </a:r>
            <a:r>
              <a:rPr b="0" i="1" lang="en-US" sz="1800">
                <a:solidFill>
                  <a:schemeClr val="dk1"/>
                </a:solidFill>
                <a:latin typeface="Arial"/>
                <a:ea typeface="Arial"/>
                <a:cs typeface="Arial"/>
                <a:sym typeface="Arial"/>
              </a:rPr>
              <a:t>,  Neymar,  Romelu Lukaku}</a:t>
            </a:r>
          </a:p>
        </p:txBody>
      </p:sp>
      <p:sp>
        <p:nvSpPr>
          <p:cNvPr id="697" name="Shape 697"/>
          <p:cNvSpPr txBox="1"/>
          <p:nvPr/>
        </p:nvSpPr>
        <p:spPr>
          <a:xfrm>
            <a:off x="762000" y="4993134"/>
            <a:ext cx="4874100" cy="1102800"/>
          </a:xfrm>
          <a:prstGeom prst="rect">
            <a:avLst/>
          </a:prstGeom>
          <a:noFill/>
          <a:ln>
            <a:noFill/>
          </a:ln>
        </p:spPr>
        <p:txBody>
          <a:bodyPr anchorCtr="0" anchor="t" bIns="45700" lIns="91425" rIns="91425" wrap="square" tIns="45700">
            <a:noAutofit/>
          </a:bodyPr>
          <a:lstStyle/>
          <a:p>
            <a:pPr indent="0" lvl="0" marL="0" marR="0" rtl="0" algn="l">
              <a:lnSpc>
                <a:spcPct val="110000"/>
              </a:lnSpc>
              <a:spcBef>
                <a:spcPts val="0"/>
              </a:spcBef>
              <a:spcAft>
                <a:spcPts val="0"/>
              </a:spcAft>
              <a:buSzPct val="25000"/>
              <a:buNone/>
            </a:pPr>
            <a:r>
              <a:rPr b="1" lang="en-US" sz="2000">
                <a:solidFill>
                  <a:schemeClr val="dk1"/>
                </a:solidFill>
                <a:latin typeface="Arial"/>
                <a:ea typeface="Arial"/>
                <a:cs typeface="Arial"/>
                <a:sym typeface="Arial"/>
              </a:rPr>
              <a:t>Simple rewording can confuse solvers</a:t>
            </a:r>
          </a:p>
          <a:p>
            <a:pPr indent="-342900" lvl="0" marL="342900" marR="0" rtl="0" algn="l">
              <a:lnSpc>
                <a:spcPct val="110000"/>
              </a:lnSpc>
              <a:spcBef>
                <a:spcPts val="0"/>
              </a:spcBef>
              <a:spcAft>
                <a:spcPts val="0"/>
              </a:spcAft>
              <a:buClr>
                <a:schemeClr val="dk1"/>
              </a:buClr>
              <a:buSzPct val="100000"/>
              <a:buFont typeface="Noto Sans Symbols"/>
              <a:buChar char="▪"/>
            </a:pPr>
            <a:r>
              <a:rPr b="0" lang="en-US" sz="2000">
                <a:solidFill>
                  <a:schemeClr val="dk1"/>
                </a:solidFill>
                <a:latin typeface="Arial"/>
                <a:ea typeface="Arial"/>
                <a:cs typeface="Arial"/>
                <a:sym typeface="Arial"/>
              </a:rPr>
              <a:t>E.g., BiDAF outputs </a:t>
            </a:r>
            <a:r>
              <a:rPr b="0" i="1" lang="en-US" sz="2000">
                <a:solidFill>
                  <a:schemeClr val="dk1"/>
                </a:solidFill>
                <a:latin typeface="Arial"/>
                <a:ea typeface="Arial"/>
                <a:cs typeface="Arial"/>
                <a:sym typeface="Arial"/>
              </a:rPr>
              <a:t>“Neymar”</a:t>
            </a:r>
          </a:p>
          <a:p>
            <a:pPr indent="-342900" lvl="0" marL="342900" marR="0" rtl="0" algn="l">
              <a:lnSpc>
                <a:spcPct val="110000"/>
              </a:lnSpc>
              <a:spcBef>
                <a:spcPts val="0"/>
              </a:spcBef>
              <a:spcAft>
                <a:spcPts val="0"/>
              </a:spcAft>
              <a:buClr>
                <a:schemeClr val="dk1"/>
              </a:buClr>
              <a:buFont typeface="Noto Sans Symbols"/>
              <a:buNone/>
            </a:pPr>
            <a:r>
              <a:t/>
            </a:r>
            <a:endParaRPr b="0" sz="20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Shape 702"/>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Example, Rephrasing</a:t>
            </a:r>
          </a:p>
        </p:txBody>
      </p:sp>
      <p:sp>
        <p:nvSpPr>
          <p:cNvPr id="703" name="Shape 703"/>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
        <p:nvSpPr>
          <p:cNvPr id="704" name="Shape 704"/>
          <p:cNvSpPr/>
          <p:nvPr/>
        </p:nvSpPr>
        <p:spPr>
          <a:xfrm>
            <a:off x="609600" y="1447800"/>
            <a:ext cx="7848600" cy="2895600"/>
          </a:xfrm>
          <a:prstGeom prst="foldedCorner">
            <a:avLst>
              <a:gd fmla="val 16667" name="adj"/>
            </a:avLst>
          </a:prstGeom>
          <a:solidFill>
            <a:srgbClr val="DAEEF3"/>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P:  Teams are under pressure after PSG purchased Neymar this season. </a:t>
            </a:r>
            <a:r>
              <a:rPr b="0" lang="en-US" sz="1800">
                <a:solidFill>
                  <a:srgbClr val="FF0000"/>
                </a:solidFill>
                <a:latin typeface="Arial"/>
                <a:ea typeface="Arial"/>
                <a:cs typeface="Arial"/>
                <a:sym typeface="Arial"/>
              </a:rPr>
              <a:t>Morata</a:t>
            </a:r>
            <a:r>
              <a:rPr b="0" lang="en-US" sz="1800">
                <a:solidFill>
                  <a:srgbClr val="0000FF"/>
                </a:solidFill>
                <a:latin typeface="Arial"/>
                <a:ea typeface="Arial"/>
                <a:cs typeface="Arial"/>
                <a:sym typeface="Arial"/>
              </a:rPr>
              <a:t>,</a:t>
            </a:r>
            <a:r>
              <a:rPr b="0" lang="en-US" sz="1800">
                <a:solidFill>
                  <a:srgbClr val="FF0000"/>
                </a:solidFill>
                <a:latin typeface="Arial"/>
                <a:ea typeface="Arial"/>
                <a:cs typeface="Arial"/>
                <a:sym typeface="Arial"/>
              </a:rPr>
              <a:t> the recent </a:t>
            </a:r>
            <a:r>
              <a:rPr b="0" lang="en-US" sz="1800" u="sng">
                <a:solidFill>
                  <a:srgbClr val="FF0000"/>
                </a:solidFill>
                <a:latin typeface="Arial"/>
                <a:ea typeface="Arial"/>
                <a:cs typeface="Arial"/>
                <a:sym typeface="Arial"/>
              </a:rPr>
              <a:t>acquisition</a:t>
            </a:r>
            <a:r>
              <a:rPr b="0" lang="en-US" sz="1800">
                <a:solidFill>
                  <a:srgbClr val="FF0000"/>
                </a:solidFill>
                <a:latin typeface="Arial"/>
                <a:ea typeface="Arial"/>
                <a:cs typeface="Arial"/>
                <a:sym typeface="Arial"/>
              </a:rPr>
              <a:t> </a:t>
            </a:r>
            <a:r>
              <a:rPr b="0" lang="en-US" sz="1800">
                <a:solidFill>
                  <a:srgbClr val="0000FF"/>
                </a:solidFill>
                <a:latin typeface="Arial"/>
                <a:ea typeface="Arial"/>
                <a:cs typeface="Arial"/>
                <a:sym typeface="Arial"/>
              </a:rPr>
              <a:t>by</a:t>
            </a:r>
            <a:r>
              <a:rPr b="0" lang="en-US" sz="1800">
                <a:solidFill>
                  <a:srgbClr val="FF0000"/>
                </a:solidFill>
                <a:latin typeface="Arial"/>
                <a:ea typeface="Arial"/>
                <a:cs typeface="Arial"/>
                <a:sym typeface="Arial"/>
              </a:rPr>
              <a:t> Chelsea</a:t>
            </a:r>
            <a:r>
              <a:rPr b="0" lang="en-US" sz="1800">
                <a:solidFill>
                  <a:srgbClr val="0000FF"/>
                </a:solidFill>
                <a:latin typeface="Arial"/>
                <a:ea typeface="Arial"/>
                <a:cs typeface="Arial"/>
                <a:sym typeface="Arial"/>
              </a:rPr>
              <a:t>,</a:t>
            </a:r>
            <a:r>
              <a:rPr b="0" lang="en-US" sz="1800">
                <a:solidFill>
                  <a:srgbClr val="FF0000"/>
                </a:solidFill>
                <a:latin typeface="Arial"/>
                <a:ea typeface="Arial"/>
                <a:cs typeface="Arial"/>
                <a:sym typeface="Arial"/>
              </a:rPr>
              <a:t> will start for the team tomorrow</a:t>
            </a:r>
            <a:r>
              <a:rPr b="0" lang="en-US" sz="1800">
                <a:solidFill>
                  <a:schemeClr val="dk1"/>
                </a:solidFill>
                <a:latin typeface="Arial"/>
                <a:ea typeface="Arial"/>
                <a:cs typeface="Arial"/>
                <a:sym typeface="Arial"/>
              </a:rPr>
              <a:t>. The Spaniard looked like he was set for a move to Old Trafford for the majority of the summer only for Manchester United to sign Romelu Lukaku instead, paving the way for Morata to finally move to Chelsea for an initial £56m.</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Q:  </a:t>
            </a:r>
            <a:r>
              <a:rPr b="0" i="1" lang="en-US" sz="1800">
                <a:solidFill>
                  <a:schemeClr val="dk1"/>
                </a:solidFill>
                <a:latin typeface="Arial"/>
                <a:ea typeface="Arial"/>
                <a:cs typeface="Arial"/>
                <a:sym typeface="Arial"/>
              </a:rPr>
              <a:t>Who did Chelsea </a:t>
            </a:r>
            <a:r>
              <a:rPr b="0" i="1" lang="en-US" sz="1800">
                <a:solidFill>
                  <a:srgbClr val="0000FF"/>
                </a:solidFill>
                <a:latin typeface="Arial"/>
                <a:ea typeface="Arial"/>
                <a:cs typeface="Arial"/>
                <a:sym typeface="Arial"/>
              </a:rPr>
              <a:t>purchase</a:t>
            </a:r>
            <a:r>
              <a:rPr b="0" i="1" lang="en-US" sz="1800">
                <a:solidFill>
                  <a:schemeClr val="dk1"/>
                </a:solidFill>
                <a:latin typeface="Arial"/>
                <a:ea typeface="Arial"/>
                <a:cs typeface="Arial"/>
                <a:sym typeface="Arial"/>
              </a:rPr>
              <a:t> this season?</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A:  </a:t>
            </a:r>
            <a:r>
              <a:rPr b="0" i="1" lang="en-US" sz="1800">
                <a:solidFill>
                  <a:schemeClr val="dk1"/>
                </a:solidFill>
                <a:latin typeface="Arial"/>
                <a:ea typeface="Arial"/>
                <a:cs typeface="Arial"/>
                <a:sym typeface="Arial"/>
              </a:rPr>
              <a:t>{</a:t>
            </a:r>
            <a:r>
              <a:rPr b="0" i="1" lang="en-US" sz="1800">
                <a:solidFill>
                  <a:srgbClr val="008000"/>
                </a:solidFill>
                <a:latin typeface="Arial"/>
                <a:ea typeface="Arial"/>
                <a:cs typeface="Arial"/>
                <a:sym typeface="Arial"/>
              </a:rPr>
              <a:t>Alvaro Morata</a:t>
            </a:r>
            <a:r>
              <a:rPr b="0" i="1" lang="en-US" sz="1800">
                <a:solidFill>
                  <a:schemeClr val="dk1"/>
                </a:solidFill>
                <a:latin typeface="Arial"/>
                <a:ea typeface="Arial"/>
                <a:cs typeface="Arial"/>
                <a:sym typeface="Arial"/>
              </a:rPr>
              <a:t>,  Neymar,  Romelu Lukaku}</a:t>
            </a:r>
          </a:p>
        </p:txBody>
      </p:sp>
      <p:sp>
        <p:nvSpPr>
          <p:cNvPr id="705" name="Shape 705"/>
          <p:cNvSpPr txBox="1"/>
          <p:nvPr/>
        </p:nvSpPr>
        <p:spPr>
          <a:xfrm>
            <a:off x="762000" y="4993134"/>
            <a:ext cx="6801900" cy="1102800"/>
          </a:xfrm>
          <a:prstGeom prst="rect">
            <a:avLst/>
          </a:prstGeom>
          <a:noFill/>
          <a:ln>
            <a:noFill/>
          </a:ln>
        </p:spPr>
        <p:txBody>
          <a:bodyPr anchorCtr="0" anchor="t" bIns="45700" lIns="91425" rIns="91425" wrap="square" tIns="45700">
            <a:noAutofit/>
          </a:bodyPr>
          <a:lstStyle/>
          <a:p>
            <a:pPr indent="0" lvl="0" marL="0" marR="0" rtl="0" algn="l">
              <a:lnSpc>
                <a:spcPct val="110000"/>
              </a:lnSpc>
              <a:spcBef>
                <a:spcPts val="0"/>
              </a:spcBef>
              <a:spcAft>
                <a:spcPts val="0"/>
              </a:spcAft>
              <a:buSzPct val="25000"/>
              <a:buNone/>
            </a:pPr>
            <a:r>
              <a:rPr b="1" lang="en-US" sz="2000">
                <a:solidFill>
                  <a:schemeClr val="dk1"/>
                </a:solidFill>
                <a:latin typeface="Arial"/>
                <a:ea typeface="Arial"/>
                <a:cs typeface="Arial"/>
                <a:sym typeface="Arial"/>
              </a:rPr>
              <a:t>Linguistic understanding can help!</a:t>
            </a:r>
          </a:p>
          <a:p>
            <a:pPr indent="-342900" lvl="0" marL="342900" marR="0" rtl="0" algn="l">
              <a:lnSpc>
                <a:spcPct val="110000"/>
              </a:lnSpc>
              <a:spcBef>
                <a:spcPts val="0"/>
              </a:spcBef>
              <a:spcAft>
                <a:spcPts val="0"/>
              </a:spcAft>
              <a:buClr>
                <a:schemeClr val="dk1"/>
              </a:buClr>
              <a:buSzPct val="100000"/>
              <a:buFont typeface="Noto Sans Symbols"/>
              <a:buChar char="▪"/>
            </a:pPr>
            <a:r>
              <a:rPr b="0" lang="en-US" sz="2000">
                <a:solidFill>
                  <a:schemeClr val="dk1"/>
                </a:solidFill>
                <a:latin typeface="Arial"/>
                <a:ea typeface="Arial"/>
                <a:cs typeface="Arial"/>
                <a:sym typeface="Arial"/>
              </a:rPr>
              <a:t>Verbs, preposition, punctuation</a:t>
            </a:r>
          </a:p>
          <a:p>
            <a:pPr indent="-342900" lvl="0" marL="342900" marR="0" rtl="0" algn="l">
              <a:lnSpc>
                <a:spcPct val="110000"/>
              </a:lnSpc>
              <a:spcBef>
                <a:spcPts val="0"/>
              </a:spcBef>
              <a:spcAft>
                <a:spcPts val="0"/>
              </a:spcAft>
              <a:buClr>
                <a:schemeClr val="dk1"/>
              </a:buClr>
              <a:buSzPct val="100000"/>
              <a:buFont typeface="Noto Sans Symbols"/>
              <a:buChar char="▪"/>
            </a:pPr>
            <a:r>
              <a:rPr b="0" lang="en-US" sz="2000">
                <a:solidFill>
                  <a:schemeClr val="dk1"/>
                </a:solidFill>
                <a:latin typeface="Arial"/>
                <a:ea typeface="Arial"/>
                <a:cs typeface="Arial"/>
                <a:sym typeface="Arial"/>
              </a:rPr>
              <a:t>Domain agnostic =&gt; can use pre-trained NLP modules</a:t>
            </a:r>
          </a:p>
        </p:txBody>
      </p:sp>
      <p:cxnSp>
        <p:nvCxnSpPr>
          <p:cNvPr id="706" name="Shape 706"/>
          <p:cNvCxnSpPr/>
          <p:nvPr/>
        </p:nvCxnSpPr>
        <p:spPr>
          <a:xfrm rot="10800000">
            <a:off x="3467100" y="3657600"/>
            <a:ext cx="342900" cy="838200"/>
          </a:xfrm>
          <a:prstGeom prst="straightConnector1">
            <a:avLst/>
          </a:prstGeom>
          <a:noFill/>
          <a:ln cap="flat" cmpd="sng" w="38100">
            <a:solidFill>
              <a:srgbClr val="4F81BD"/>
            </a:solidFill>
            <a:prstDash val="solid"/>
            <a:round/>
            <a:headEnd len="med" w="med" type="none"/>
            <a:tailEnd len="lg" w="lg" type="triangle"/>
          </a:ln>
        </p:spPr>
      </p:cxnSp>
      <p:sp>
        <p:nvSpPr>
          <p:cNvPr id="707" name="Shape 707"/>
          <p:cNvSpPr/>
          <p:nvPr/>
        </p:nvSpPr>
        <p:spPr>
          <a:xfrm>
            <a:off x="3733800" y="4495800"/>
            <a:ext cx="914400" cy="381000"/>
          </a:xfrm>
          <a:prstGeom prst="roundRect">
            <a:avLst>
              <a:gd fmla="val 16667" name="adj"/>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med" w="med" type="none"/>
            <a:tailEnd len="med" w="med" type="none"/>
          </a:ln>
          <a:effectLst>
            <a:outerShdw blurRad="40000" rotWithShape="0" dir="5400000" dist="23000">
              <a:srgbClr val="000000">
                <a:alpha val="34900"/>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verb</a:t>
            </a:r>
          </a:p>
        </p:txBody>
      </p:sp>
      <p:cxnSp>
        <p:nvCxnSpPr>
          <p:cNvPr id="708" name="Shape 708"/>
          <p:cNvCxnSpPr/>
          <p:nvPr/>
        </p:nvCxnSpPr>
        <p:spPr>
          <a:xfrm flipH="1">
            <a:off x="3962400" y="1143000"/>
            <a:ext cx="571500" cy="685800"/>
          </a:xfrm>
          <a:prstGeom prst="straightConnector1">
            <a:avLst/>
          </a:prstGeom>
          <a:noFill/>
          <a:ln cap="flat" cmpd="sng" w="38100">
            <a:solidFill>
              <a:srgbClr val="4F81BD"/>
            </a:solidFill>
            <a:prstDash val="solid"/>
            <a:round/>
            <a:headEnd len="med" w="med" type="none"/>
            <a:tailEnd len="lg" w="lg" type="triangle"/>
          </a:ln>
        </p:spPr>
      </p:cxnSp>
      <p:sp>
        <p:nvSpPr>
          <p:cNvPr id="709" name="Shape 709"/>
          <p:cNvSpPr/>
          <p:nvPr/>
        </p:nvSpPr>
        <p:spPr>
          <a:xfrm>
            <a:off x="4533900" y="762000"/>
            <a:ext cx="1485900" cy="381000"/>
          </a:xfrm>
          <a:prstGeom prst="roundRect">
            <a:avLst>
              <a:gd fmla="val 16667" name="adj"/>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med" w="med" type="none"/>
            <a:tailEnd len="med" w="med" type="none"/>
          </a:ln>
          <a:effectLst>
            <a:outerShdw blurRad="40000" rotWithShape="0" dir="5400000" dist="23000">
              <a:srgbClr val="000000">
                <a:alpha val="34900"/>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preposition</a:t>
            </a:r>
          </a:p>
        </p:txBody>
      </p:sp>
      <p:sp>
        <p:nvSpPr>
          <p:cNvPr id="710" name="Shape 710"/>
          <p:cNvSpPr/>
          <p:nvPr/>
        </p:nvSpPr>
        <p:spPr>
          <a:xfrm>
            <a:off x="2057400" y="762000"/>
            <a:ext cx="1066800" cy="381000"/>
          </a:xfrm>
          <a:prstGeom prst="roundRect">
            <a:avLst>
              <a:gd fmla="val 16667" name="adj"/>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med" w="med" type="none"/>
            <a:tailEnd len="med" w="med" type="none"/>
          </a:ln>
          <a:effectLst>
            <a:outerShdw blurRad="40000" rotWithShape="0" dir="5400000" dist="23000">
              <a:srgbClr val="000000">
                <a:alpha val="34900"/>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comma</a:t>
            </a:r>
          </a:p>
        </p:txBody>
      </p:sp>
      <p:cxnSp>
        <p:nvCxnSpPr>
          <p:cNvPr id="711" name="Shape 711"/>
          <p:cNvCxnSpPr/>
          <p:nvPr/>
        </p:nvCxnSpPr>
        <p:spPr>
          <a:xfrm flipH="1">
            <a:off x="1485900" y="1143000"/>
            <a:ext cx="571500" cy="685800"/>
          </a:xfrm>
          <a:prstGeom prst="straightConnector1">
            <a:avLst/>
          </a:prstGeom>
          <a:noFill/>
          <a:ln cap="flat" cmpd="sng" w="38100">
            <a:solidFill>
              <a:srgbClr val="4F81BD"/>
            </a:solidFill>
            <a:prstDash val="solid"/>
            <a:round/>
            <a:headEnd len="med" w="med" type="none"/>
            <a:tailEnd len="lg" w="lg" type="triangle"/>
          </a:ln>
        </p:spPr>
      </p:cxnSp>
      <p:cxnSp>
        <p:nvCxnSpPr>
          <p:cNvPr id="712" name="Shape 712"/>
          <p:cNvCxnSpPr/>
          <p:nvPr/>
        </p:nvCxnSpPr>
        <p:spPr>
          <a:xfrm>
            <a:off x="3086100" y="1143000"/>
            <a:ext cx="1866900" cy="685800"/>
          </a:xfrm>
          <a:prstGeom prst="straightConnector1">
            <a:avLst/>
          </a:prstGeom>
          <a:noFill/>
          <a:ln cap="flat" cmpd="sng" w="38100">
            <a:solidFill>
              <a:srgbClr val="4F81BD"/>
            </a:solidFill>
            <a:prstDash val="solid"/>
            <a:round/>
            <a:headEnd len="med" w="med" type="none"/>
            <a:tailEnd len="lg" w="lg"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Shape 717"/>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Example, </a:t>
            </a:r>
            <a:r>
              <a:rPr b="0" i="0" lang="en-US" sz="3200" u="none" cap="none" strike="noStrike">
                <a:solidFill>
                  <a:schemeClr val="lt1"/>
                </a:solidFill>
                <a:latin typeface="Arial"/>
                <a:ea typeface="Arial"/>
                <a:cs typeface="Arial"/>
                <a:sym typeface="Arial"/>
              </a:rPr>
              <a:t>Rephrasing</a:t>
            </a:r>
            <a:r>
              <a:rPr lang="en-US"/>
              <a:t>, simplified </a:t>
            </a:r>
          </a:p>
        </p:txBody>
      </p:sp>
      <p:sp>
        <p:nvSpPr>
          <p:cNvPr id="718" name="Shape 718"/>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
        <p:nvSpPr>
          <p:cNvPr id="719" name="Shape 719"/>
          <p:cNvSpPr/>
          <p:nvPr/>
        </p:nvSpPr>
        <p:spPr>
          <a:xfrm>
            <a:off x="533400" y="1447800"/>
            <a:ext cx="8194500" cy="411300"/>
          </a:xfrm>
          <a:prstGeom prst="foldedCorner">
            <a:avLst>
              <a:gd fmla="val 16667" name="adj"/>
            </a:avLst>
          </a:prstGeom>
          <a:solidFill>
            <a:srgbClr val="DAEEF3"/>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just">
              <a:spcBef>
                <a:spcPts val="0"/>
              </a:spcBef>
              <a:spcAft>
                <a:spcPts val="0"/>
              </a:spcAft>
              <a:buSzPct val="25000"/>
              <a:buNone/>
            </a:pPr>
            <a:r>
              <a:rPr b="0" lang="en-US" sz="1800">
                <a:latin typeface="Arial"/>
                <a:ea typeface="Arial"/>
                <a:cs typeface="Arial"/>
                <a:sym typeface="Arial"/>
              </a:rPr>
              <a:t>Morata</a:t>
            </a:r>
            <a:r>
              <a:rPr b="0" lang="en-US" sz="1800">
                <a:solidFill>
                  <a:srgbClr val="0000FF"/>
                </a:solidFill>
                <a:latin typeface="Arial"/>
                <a:ea typeface="Arial"/>
                <a:cs typeface="Arial"/>
                <a:sym typeface="Arial"/>
              </a:rPr>
              <a:t>,</a:t>
            </a:r>
            <a:r>
              <a:rPr b="0" lang="en-US" sz="1800">
                <a:solidFill>
                  <a:srgbClr val="FF0000"/>
                </a:solidFill>
                <a:latin typeface="Arial"/>
                <a:ea typeface="Arial"/>
                <a:cs typeface="Arial"/>
                <a:sym typeface="Arial"/>
              </a:rPr>
              <a:t> </a:t>
            </a:r>
            <a:r>
              <a:rPr b="0" lang="en-US" sz="1800">
                <a:latin typeface="Arial"/>
                <a:ea typeface="Arial"/>
                <a:cs typeface="Arial"/>
                <a:sym typeface="Arial"/>
              </a:rPr>
              <a:t>the recent acquisition</a:t>
            </a:r>
            <a:r>
              <a:rPr b="0" lang="en-US" sz="1800">
                <a:solidFill>
                  <a:srgbClr val="FF0000"/>
                </a:solidFill>
                <a:latin typeface="Arial"/>
                <a:ea typeface="Arial"/>
                <a:cs typeface="Arial"/>
                <a:sym typeface="Arial"/>
              </a:rPr>
              <a:t> </a:t>
            </a:r>
            <a:r>
              <a:rPr b="0" lang="en-US" sz="1800">
                <a:solidFill>
                  <a:srgbClr val="0000FF"/>
                </a:solidFill>
                <a:latin typeface="Arial"/>
                <a:ea typeface="Arial"/>
                <a:cs typeface="Arial"/>
                <a:sym typeface="Arial"/>
              </a:rPr>
              <a:t>by</a:t>
            </a:r>
            <a:r>
              <a:rPr b="0" lang="en-US" sz="1800">
                <a:solidFill>
                  <a:srgbClr val="FF0000"/>
                </a:solidFill>
                <a:latin typeface="Arial"/>
                <a:ea typeface="Arial"/>
                <a:cs typeface="Arial"/>
                <a:sym typeface="Arial"/>
              </a:rPr>
              <a:t> </a:t>
            </a:r>
            <a:r>
              <a:rPr b="0" lang="en-US" sz="1800">
                <a:latin typeface="Arial"/>
                <a:ea typeface="Arial"/>
                <a:cs typeface="Arial"/>
                <a:sym typeface="Arial"/>
              </a:rPr>
              <a:t>Chelsea</a:t>
            </a:r>
            <a:r>
              <a:rPr b="0" lang="en-US" sz="1800">
                <a:solidFill>
                  <a:srgbClr val="0000FF"/>
                </a:solidFill>
                <a:latin typeface="Arial"/>
                <a:ea typeface="Arial"/>
                <a:cs typeface="Arial"/>
                <a:sym typeface="Arial"/>
              </a:rPr>
              <a:t>,</a:t>
            </a:r>
            <a:r>
              <a:rPr b="0" lang="en-US" sz="1800">
                <a:solidFill>
                  <a:srgbClr val="FF0000"/>
                </a:solidFill>
                <a:latin typeface="Arial"/>
                <a:ea typeface="Arial"/>
                <a:cs typeface="Arial"/>
                <a:sym typeface="Arial"/>
              </a:rPr>
              <a:t> </a:t>
            </a:r>
            <a:r>
              <a:rPr b="0" lang="en-US" sz="1800">
                <a:latin typeface="Arial"/>
                <a:ea typeface="Arial"/>
                <a:cs typeface="Arial"/>
                <a:sym typeface="Arial"/>
              </a:rPr>
              <a:t>will start for the team tomorro</a:t>
            </a:r>
            <a:r>
              <a:rPr b="0" lang="en-US" sz="1800">
                <a:latin typeface="Arial"/>
                <a:ea typeface="Arial"/>
                <a:cs typeface="Arial"/>
                <a:sym typeface="Arial"/>
              </a:rPr>
              <a:t>w</a:t>
            </a:r>
            <a:r>
              <a:rPr lang="en-US" sz="1800"/>
              <a:t>. </a:t>
            </a:r>
          </a:p>
        </p:txBody>
      </p:sp>
      <p:cxnSp>
        <p:nvCxnSpPr>
          <p:cNvPr id="720" name="Shape 720"/>
          <p:cNvCxnSpPr/>
          <p:nvPr/>
        </p:nvCxnSpPr>
        <p:spPr>
          <a:xfrm flipH="1">
            <a:off x="4173300" y="1143000"/>
            <a:ext cx="360600" cy="387900"/>
          </a:xfrm>
          <a:prstGeom prst="straightConnector1">
            <a:avLst/>
          </a:prstGeom>
          <a:noFill/>
          <a:ln cap="flat" cmpd="sng" w="38100">
            <a:solidFill>
              <a:srgbClr val="4F81BD"/>
            </a:solidFill>
            <a:prstDash val="solid"/>
            <a:round/>
            <a:headEnd len="med" w="med" type="none"/>
            <a:tailEnd len="lg" w="lg" type="triangle"/>
          </a:ln>
        </p:spPr>
      </p:cxnSp>
      <p:sp>
        <p:nvSpPr>
          <p:cNvPr id="721" name="Shape 721"/>
          <p:cNvSpPr/>
          <p:nvPr/>
        </p:nvSpPr>
        <p:spPr>
          <a:xfrm>
            <a:off x="4533900" y="762000"/>
            <a:ext cx="1485900" cy="381000"/>
          </a:xfrm>
          <a:prstGeom prst="roundRect">
            <a:avLst>
              <a:gd fmla="val 16667" name="adj"/>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med" w="med" type="none"/>
            <a:tailEnd len="med" w="med" type="none"/>
          </a:ln>
          <a:effectLst>
            <a:outerShdw blurRad="40000" rotWithShape="0" dir="5400000" dist="23000">
              <a:srgbClr val="000000">
                <a:alpha val="34900"/>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preposition</a:t>
            </a:r>
          </a:p>
        </p:txBody>
      </p:sp>
      <p:sp>
        <p:nvSpPr>
          <p:cNvPr id="722" name="Shape 722"/>
          <p:cNvSpPr/>
          <p:nvPr/>
        </p:nvSpPr>
        <p:spPr>
          <a:xfrm>
            <a:off x="2057400" y="762000"/>
            <a:ext cx="1066800" cy="381000"/>
          </a:xfrm>
          <a:prstGeom prst="roundRect">
            <a:avLst>
              <a:gd fmla="val 16667" name="adj"/>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med" w="med" type="none"/>
            <a:tailEnd len="med" w="med" type="none"/>
          </a:ln>
          <a:effectLst>
            <a:outerShdw blurRad="40000" rotWithShape="0" dir="5400000" dist="23000">
              <a:srgbClr val="000000">
                <a:alpha val="34900"/>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comma</a:t>
            </a:r>
          </a:p>
        </p:txBody>
      </p:sp>
      <p:cxnSp>
        <p:nvCxnSpPr>
          <p:cNvPr id="723" name="Shape 723"/>
          <p:cNvCxnSpPr/>
          <p:nvPr/>
        </p:nvCxnSpPr>
        <p:spPr>
          <a:xfrm flipH="1">
            <a:off x="1676400" y="1143000"/>
            <a:ext cx="381000" cy="411300"/>
          </a:xfrm>
          <a:prstGeom prst="straightConnector1">
            <a:avLst/>
          </a:prstGeom>
          <a:noFill/>
          <a:ln cap="flat" cmpd="sng" w="38100">
            <a:solidFill>
              <a:srgbClr val="4F81BD"/>
            </a:solidFill>
            <a:prstDash val="solid"/>
            <a:round/>
            <a:headEnd len="med" w="med" type="none"/>
            <a:tailEnd len="lg" w="lg" type="triangle"/>
          </a:ln>
        </p:spPr>
      </p:cxnSp>
      <p:cxnSp>
        <p:nvCxnSpPr>
          <p:cNvPr id="724" name="Shape 724"/>
          <p:cNvCxnSpPr/>
          <p:nvPr/>
        </p:nvCxnSpPr>
        <p:spPr>
          <a:xfrm>
            <a:off x="3086100" y="1143000"/>
            <a:ext cx="1989900" cy="376200"/>
          </a:xfrm>
          <a:prstGeom prst="straightConnector1">
            <a:avLst/>
          </a:prstGeom>
          <a:noFill/>
          <a:ln cap="flat" cmpd="sng" w="38100">
            <a:solidFill>
              <a:srgbClr val="4F81BD"/>
            </a:solidFill>
            <a:prstDash val="solid"/>
            <a:round/>
            <a:headEnd len="med" w="med" type="none"/>
            <a:tailEnd len="lg" w="lg" type="triangle"/>
          </a:ln>
        </p:spPr>
      </p:cxnSp>
      <p:sp>
        <p:nvSpPr>
          <p:cNvPr id="725" name="Shape 725"/>
          <p:cNvSpPr txBox="1"/>
          <p:nvPr>
            <p:ph idx="1" type="body"/>
          </p:nvPr>
        </p:nvSpPr>
        <p:spPr>
          <a:xfrm>
            <a:off x="515850" y="2041563"/>
            <a:ext cx="8229600" cy="2238300"/>
          </a:xfrm>
          <a:prstGeom prst="rect">
            <a:avLst/>
          </a:prstGeom>
          <a:noFill/>
          <a:ln>
            <a:noFill/>
          </a:ln>
        </p:spPr>
        <p:txBody>
          <a:bodyPr anchorCtr="0" anchor="t" bIns="45700" lIns="91425" rIns="91425" wrap="square" tIns="45700">
            <a:noAutofit/>
          </a:bodyPr>
          <a:lstStyle/>
          <a:p>
            <a:pPr indent="-342900" lvl="0" marL="342900" marR="0" rtl="0" algn="l">
              <a:spcBef>
                <a:spcPts val="480"/>
              </a:spcBef>
              <a:spcAft>
                <a:spcPts val="0"/>
              </a:spcAft>
              <a:buClr>
                <a:schemeClr val="lt2"/>
              </a:buClr>
              <a:buSzPct val="75000"/>
              <a:buFont typeface="Noto Sans Symbols"/>
              <a:buChar char="■"/>
            </a:pPr>
            <a:r>
              <a:rPr b="1" lang="en-US">
                <a:solidFill>
                  <a:srgbClr val="003366"/>
                </a:solidFill>
                <a:latin typeface="Calibri"/>
                <a:ea typeface="Calibri"/>
                <a:cs typeface="Calibri"/>
                <a:sym typeface="Calibri"/>
              </a:rPr>
              <a:t>Prepositional</a:t>
            </a:r>
            <a:r>
              <a:rPr b="1" i="0" lang="en-US" sz="2400" u="none" cap="none" strike="noStrike">
                <a:solidFill>
                  <a:srgbClr val="003366"/>
                </a:solidFill>
                <a:latin typeface="Calibri"/>
                <a:ea typeface="Calibri"/>
                <a:cs typeface="Calibri"/>
                <a:sym typeface="Calibri"/>
              </a:rPr>
              <a:t> </a:t>
            </a:r>
            <a:r>
              <a:rPr b="1" lang="en-US">
                <a:solidFill>
                  <a:srgbClr val="003366"/>
                </a:solidFill>
                <a:latin typeface="Calibri"/>
                <a:ea typeface="Calibri"/>
                <a:cs typeface="Calibri"/>
                <a:sym typeface="Calibri"/>
              </a:rPr>
              <a:t>predicate</a:t>
            </a:r>
            <a:r>
              <a:rPr b="1" i="0" lang="en-US" sz="2400" u="none" cap="none" strike="noStrike">
                <a:solidFill>
                  <a:srgbClr val="003366"/>
                </a:solidFill>
                <a:latin typeface="Calibri"/>
                <a:ea typeface="Calibri"/>
                <a:cs typeface="Calibri"/>
                <a:sym typeface="Calibri"/>
              </a:rPr>
              <a:t>: </a:t>
            </a:r>
            <a:r>
              <a:rPr b="1" lang="en-US">
                <a:solidFill>
                  <a:srgbClr val="003366"/>
                </a:solidFill>
                <a:latin typeface="Calibri"/>
                <a:ea typeface="Calibri"/>
                <a:cs typeface="Calibri"/>
                <a:sym typeface="Calibri"/>
              </a:rPr>
              <a:t>by (agent)</a:t>
            </a:r>
          </a:p>
          <a:p>
            <a:pPr indent="-285750" lvl="1" marL="742950" marR="0" rtl="0" algn="l">
              <a:spcBef>
                <a:spcPts val="400"/>
              </a:spcBef>
              <a:spcAft>
                <a:spcPts val="0"/>
              </a:spcAft>
              <a:buClr>
                <a:schemeClr val="accent2"/>
              </a:buClr>
              <a:buSzPct val="80000"/>
              <a:buFont typeface="Noto Sans Symbols"/>
              <a:buChar char="◻"/>
            </a:pPr>
            <a:r>
              <a:rPr lang="en-US" sz="2000">
                <a:solidFill>
                  <a:srgbClr val="0033CC"/>
                </a:solidFill>
                <a:latin typeface="Calibri"/>
                <a:ea typeface="Calibri"/>
                <a:cs typeface="Calibri"/>
                <a:sym typeface="Calibri"/>
              </a:rPr>
              <a:t>The action done</a:t>
            </a:r>
            <a:r>
              <a:rPr b="0" i="0" lang="en-US" sz="2000" u="none" cap="none" strike="noStrike">
                <a:solidFill>
                  <a:srgbClr val="0033CC"/>
                </a:solidFill>
                <a:latin typeface="Calibri"/>
                <a:ea typeface="Calibri"/>
                <a:cs typeface="Calibri"/>
                <a:sym typeface="Calibri"/>
              </a:rPr>
              <a:t>:</a:t>
            </a:r>
            <a:r>
              <a:rPr b="0" i="0" lang="en-US" sz="2000" u="none" cap="none" strike="noStrike">
                <a:solidFill>
                  <a:srgbClr val="3366CC"/>
                </a:solidFill>
                <a:latin typeface="Calibri"/>
                <a:ea typeface="Calibri"/>
                <a:cs typeface="Calibri"/>
                <a:sym typeface="Calibri"/>
              </a:rPr>
              <a:t> </a:t>
            </a:r>
            <a:r>
              <a:rPr lang="en-US" sz="2000">
                <a:solidFill>
                  <a:srgbClr val="3366CC"/>
                </a:solidFill>
                <a:latin typeface="Calibri"/>
                <a:ea typeface="Calibri"/>
                <a:cs typeface="Calibri"/>
                <a:sym typeface="Calibri"/>
              </a:rPr>
              <a:t>the recent acquisition</a:t>
            </a:r>
          </a:p>
          <a:p>
            <a:pPr indent="-285750" lvl="1" marL="742950" marR="0" rtl="0" algn="l">
              <a:spcBef>
                <a:spcPts val="400"/>
              </a:spcBef>
              <a:spcAft>
                <a:spcPts val="0"/>
              </a:spcAft>
              <a:buClr>
                <a:schemeClr val="accent2"/>
              </a:buClr>
              <a:buSzPct val="80000"/>
              <a:buFont typeface="Noto Sans Symbols"/>
              <a:buChar char="◻"/>
            </a:pPr>
            <a:r>
              <a:rPr lang="en-US" sz="2000">
                <a:solidFill>
                  <a:srgbClr val="0033CC"/>
                </a:solidFill>
                <a:latin typeface="Calibri"/>
                <a:ea typeface="Calibri"/>
                <a:cs typeface="Calibri"/>
                <a:sym typeface="Calibri"/>
              </a:rPr>
              <a:t>Who/what did the action</a:t>
            </a:r>
            <a:r>
              <a:rPr b="0" i="0" lang="en-US" sz="2000" u="none" cap="none" strike="noStrike">
                <a:solidFill>
                  <a:srgbClr val="0033CC"/>
                </a:solidFill>
                <a:latin typeface="Calibri"/>
                <a:ea typeface="Calibri"/>
                <a:cs typeface="Calibri"/>
                <a:sym typeface="Calibri"/>
              </a:rPr>
              <a:t>: </a:t>
            </a:r>
            <a:r>
              <a:rPr lang="en-US" sz="2000">
                <a:solidFill>
                  <a:srgbClr val="3366CC"/>
                </a:solidFill>
                <a:latin typeface="Calibri"/>
                <a:ea typeface="Calibri"/>
                <a:cs typeface="Calibri"/>
                <a:sym typeface="Calibri"/>
              </a:rPr>
              <a:t>Chelsea</a:t>
            </a:r>
          </a:p>
          <a:p>
            <a:pPr indent="-342900" lvl="0" marL="342900" marR="0" rtl="0" algn="l">
              <a:spcBef>
                <a:spcPts val="480"/>
              </a:spcBef>
              <a:spcAft>
                <a:spcPts val="0"/>
              </a:spcAft>
              <a:buClr>
                <a:schemeClr val="lt2"/>
              </a:buClr>
              <a:buSzPct val="75000"/>
              <a:buFont typeface="Noto Sans Symbols"/>
              <a:buChar char="■"/>
            </a:pPr>
            <a:r>
              <a:rPr b="1" lang="en-US">
                <a:solidFill>
                  <a:srgbClr val="003366"/>
                </a:solidFill>
                <a:latin typeface="Calibri"/>
                <a:ea typeface="Calibri"/>
                <a:cs typeface="Calibri"/>
                <a:sym typeface="Calibri"/>
              </a:rPr>
              <a:t>Comma predicate: , (s</a:t>
            </a:r>
            <a:r>
              <a:rPr b="1" lang="en-US">
                <a:solidFill>
                  <a:srgbClr val="003366"/>
                </a:solidFill>
                <a:latin typeface="Calibri"/>
                <a:ea typeface="Calibri"/>
                <a:cs typeface="Calibri"/>
                <a:sym typeface="Calibri"/>
              </a:rPr>
              <a:t>ubstitute</a:t>
            </a:r>
            <a:r>
              <a:rPr b="1" lang="en-US">
                <a:solidFill>
                  <a:srgbClr val="003366"/>
                </a:solidFill>
                <a:latin typeface="Calibri"/>
                <a:ea typeface="Calibri"/>
                <a:cs typeface="Calibri"/>
                <a:sym typeface="Calibri"/>
              </a:rPr>
              <a:t>)</a:t>
            </a:r>
          </a:p>
          <a:p>
            <a:pPr indent="-285750" lvl="1" marL="742950" marR="0" rtl="0" algn="l">
              <a:spcBef>
                <a:spcPts val="400"/>
              </a:spcBef>
              <a:spcAft>
                <a:spcPts val="0"/>
              </a:spcAft>
              <a:buClr>
                <a:schemeClr val="accent2"/>
              </a:buClr>
              <a:buSzPct val="80000"/>
              <a:buFont typeface="Noto Sans Symbols"/>
              <a:buChar char="◻"/>
            </a:pPr>
            <a:r>
              <a:rPr lang="en-US" sz="2000">
                <a:solidFill>
                  <a:srgbClr val="3366CC"/>
                </a:solidFill>
                <a:latin typeface="Calibri"/>
                <a:ea typeface="Calibri"/>
                <a:cs typeface="Calibri"/>
                <a:sym typeface="Calibri"/>
              </a:rPr>
              <a:t>indicates an apposition structure</a:t>
            </a:r>
          </a:p>
        </p:txBody>
      </p:sp>
      <p:sp>
        <p:nvSpPr>
          <p:cNvPr id="726" name="Shape 726"/>
          <p:cNvSpPr/>
          <p:nvPr/>
        </p:nvSpPr>
        <p:spPr>
          <a:xfrm>
            <a:off x="533400" y="4648200"/>
            <a:ext cx="8194500" cy="411300"/>
          </a:xfrm>
          <a:prstGeom prst="foldedCorner">
            <a:avLst>
              <a:gd fmla="val 16667" name="adj"/>
            </a:avLst>
          </a:prstGeom>
          <a:solidFill>
            <a:srgbClr val="DAEEF3"/>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lvl="0" rtl="0" algn="just">
              <a:spcBef>
                <a:spcPts val="0"/>
              </a:spcBef>
              <a:buClr>
                <a:schemeClr val="dk1"/>
              </a:buClr>
              <a:buSzPct val="25000"/>
              <a:buFont typeface="Arial"/>
              <a:buNone/>
            </a:pPr>
            <a:r>
              <a:rPr i="1" lang="en-US" sz="1800">
                <a:solidFill>
                  <a:schemeClr val="dk1"/>
                </a:solidFill>
              </a:rPr>
              <a:t>Who did Chelsea </a:t>
            </a:r>
            <a:r>
              <a:rPr i="1" lang="en-US" sz="1800">
                <a:solidFill>
                  <a:schemeClr val="hlink"/>
                </a:solidFill>
              </a:rPr>
              <a:t>purchase</a:t>
            </a:r>
            <a:r>
              <a:rPr i="1" lang="en-US" sz="1800">
                <a:solidFill>
                  <a:schemeClr val="dk1"/>
                </a:solidFill>
              </a:rPr>
              <a:t> this season?</a:t>
            </a:r>
          </a:p>
          <a:p>
            <a:pPr indent="0" lvl="0" marL="0" marR="0" rtl="0" algn="just">
              <a:spcBef>
                <a:spcPts val="0"/>
              </a:spcBef>
              <a:spcAft>
                <a:spcPts val="0"/>
              </a:spcAft>
              <a:buNone/>
            </a:pPr>
            <a:r>
              <a:t/>
            </a:r>
            <a:endParaRPr sz="1800">
              <a:solidFill>
                <a:schemeClr val="dk1"/>
              </a:solidFill>
            </a:endParaRPr>
          </a:p>
        </p:txBody>
      </p:sp>
      <p:sp>
        <p:nvSpPr>
          <p:cNvPr id="727" name="Shape 727"/>
          <p:cNvSpPr txBox="1"/>
          <p:nvPr>
            <p:ph idx="1" type="body"/>
          </p:nvPr>
        </p:nvSpPr>
        <p:spPr>
          <a:xfrm>
            <a:off x="515850" y="5013350"/>
            <a:ext cx="8229600" cy="1365000"/>
          </a:xfrm>
          <a:prstGeom prst="rect">
            <a:avLst/>
          </a:prstGeom>
          <a:noFill/>
          <a:ln>
            <a:noFill/>
          </a:ln>
        </p:spPr>
        <p:txBody>
          <a:bodyPr anchorCtr="0" anchor="t" bIns="45700" lIns="91425" rIns="91425" wrap="square" tIns="45700">
            <a:noAutofit/>
          </a:bodyPr>
          <a:lstStyle/>
          <a:p>
            <a:pPr indent="-342900" lvl="0" marL="342900" marR="0" rtl="0" algn="l">
              <a:spcBef>
                <a:spcPts val="480"/>
              </a:spcBef>
              <a:spcAft>
                <a:spcPts val="0"/>
              </a:spcAft>
              <a:buClr>
                <a:schemeClr val="lt2"/>
              </a:buClr>
              <a:buSzPct val="75000"/>
              <a:buFont typeface="Noto Sans Symbols"/>
              <a:buChar char="■"/>
            </a:pPr>
            <a:r>
              <a:rPr b="1" lang="en-US">
                <a:solidFill>
                  <a:srgbClr val="003366"/>
                </a:solidFill>
                <a:latin typeface="Calibri"/>
                <a:ea typeface="Calibri"/>
                <a:cs typeface="Calibri"/>
                <a:sym typeface="Calibri"/>
              </a:rPr>
              <a:t>Verb </a:t>
            </a:r>
            <a:r>
              <a:rPr b="1" lang="en-US">
                <a:solidFill>
                  <a:srgbClr val="003366"/>
                </a:solidFill>
                <a:latin typeface="Calibri"/>
                <a:ea typeface="Calibri"/>
                <a:cs typeface="Calibri"/>
                <a:sym typeface="Calibri"/>
              </a:rPr>
              <a:t>predicate</a:t>
            </a:r>
            <a:r>
              <a:rPr b="1" i="0" lang="en-US" sz="2400" u="none" cap="none" strike="noStrike">
                <a:solidFill>
                  <a:srgbClr val="003366"/>
                </a:solidFill>
                <a:latin typeface="Calibri"/>
                <a:ea typeface="Calibri"/>
                <a:cs typeface="Calibri"/>
                <a:sym typeface="Calibri"/>
              </a:rPr>
              <a:t>: </a:t>
            </a:r>
            <a:r>
              <a:rPr b="1" lang="en-US">
                <a:solidFill>
                  <a:srgbClr val="003366"/>
                </a:solidFill>
                <a:latin typeface="Calibri"/>
                <a:ea typeface="Calibri"/>
                <a:cs typeface="Calibri"/>
                <a:sym typeface="Calibri"/>
              </a:rPr>
              <a:t>purchase</a:t>
            </a:r>
            <a:r>
              <a:rPr b="1" lang="en-US">
                <a:solidFill>
                  <a:srgbClr val="003366"/>
                </a:solidFill>
                <a:latin typeface="Calibri"/>
                <a:ea typeface="Calibri"/>
                <a:cs typeface="Calibri"/>
                <a:sym typeface="Calibri"/>
              </a:rPr>
              <a:t> (agent)</a:t>
            </a:r>
          </a:p>
          <a:p>
            <a:pPr indent="-285750" lvl="1" marL="742950" marR="0" rtl="0" algn="l">
              <a:spcBef>
                <a:spcPts val="400"/>
              </a:spcBef>
              <a:spcAft>
                <a:spcPts val="0"/>
              </a:spcAft>
              <a:buClr>
                <a:schemeClr val="accent2"/>
              </a:buClr>
              <a:buSzPct val="80000"/>
              <a:buFont typeface="Noto Sans Symbols"/>
              <a:buChar char="◻"/>
            </a:pPr>
            <a:r>
              <a:rPr lang="en-US" sz="2000">
                <a:solidFill>
                  <a:srgbClr val="0033CC"/>
                </a:solidFill>
                <a:latin typeface="Calibri"/>
                <a:ea typeface="Calibri"/>
                <a:cs typeface="Calibri"/>
                <a:sym typeface="Calibri"/>
              </a:rPr>
              <a:t>Purchaser (A0)</a:t>
            </a:r>
            <a:r>
              <a:rPr b="0" i="0" lang="en-US" sz="2000" u="none" cap="none" strike="noStrike">
                <a:solidFill>
                  <a:srgbClr val="0033CC"/>
                </a:solidFill>
                <a:latin typeface="Calibri"/>
                <a:ea typeface="Calibri"/>
                <a:cs typeface="Calibri"/>
                <a:sym typeface="Calibri"/>
              </a:rPr>
              <a:t>:</a:t>
            </a:r>
            <a:r>
              <a:rPr b="0" i="0" lang="en-US" sz="2000" u="none" cap="none" strike="noStrike">
                <a:solidFill>
                  <a:srgbClr val="3366CC"/>
                </a:solidFill>
                <a:latin typeface="Calibri"/>
                <a:ea typeface="Calibri"/>
                <a:cs typeface="Calibri"/>
                <a:sym typeface="Calibri"/>
              </a:rPr>
              <a:t> </a:t>
            </a:r>
            <a:r>
              <a:rPr lang="en-US" sz="2000">
                <a:solidFill>
                  <a:srgbClr val="3366CC"/>
                </a:solidFill>
                <a:latin typeface="Calibri"/>
                <a:ea typeface="Calibri"/>
                <a:cs typeface="Calibri"/>
                <a:sym typeface="Calibri"/>
              </a:rPr>
              <a:t>Chelsea</a:t>
            </a:r>
          </a:p>
          <a:p>
            <a:pPr indent="-285750" lvl="1" marL="742950" marR="0" rtl="0" algn="l">
              <a:spcBef>
                <a:spcPts val="400"/>
              </a:spcBef>
              <a:spcAft>
                <a:spcPts val="0"/>
              </a:spcAft>
              <a:buClr>
                <a:schemeClr val="accent2"/>
              </a:buClr>
              <a:buSzPct val="80000"/>
              <a:buFont typeface="Noto Sans Symbols"/>
              <a:buChar char="◻"/>
            </a:pPr>
            <a:r>
              <a:rPr lang="en-US" sz="2000">
                <a:solidFill>
                  <a:srgbClr val="0033CC"/>
                </a:solidFill>
                <a:latin typeface="Calibri"/>
                <a:ea typeface="Calibri"/>
                <a:cs typeface="Calibri"/>
                <a:sym typeface="Calibri"/>
              </a:rPr>
              <a:t>Thing purchased (A1)</a:t>
            </a:r>
            <a:r>
              <a:rPr b="0" i="0" lang="en-US" sz="2000" u="none" cap="none" strike="noStrike">
                <a:solidFill>
                  <a:srgbClr val="0033CC"/>
                </a:solidFill>
                <a:latin typeface="Calibri"/>
                <a:ea typeface="Calibri"/>
                <a:cs typeface="Calibri"/>
                <a:sym typeface="Calibri"/>
              </a:rPr>
              <a:t>: </a:t>
            </a:r>
            <a:r>
              <a:rPr lang="en-US" sz="2000">
                <a:solidFill>
                  <a:srgbClr val="3366CC"/>
                </a:solidFill>
                <a:latin typeface="Calibri"/>
                <a:ea typeface="Calibri"/>
                <a:cs typeface="Calibri"/>
                <a:sym typeface="Calibri"/>
              </a:rPr>
              <a:t>Who</a:t>
            </a:r>
          </a:p>
        </p:txBody>
      </p:sp>
      <p:sp>
        <p:nvSpPr>
          <p:cNvPr id="728" name="Shape 728"/>
          <p:cNvSpPr/>
          <p:nvPr/>
        </p:nvSpPr>
        <p:spPr>
          <a:xfrm>
            <a:off x="5562600" y="2476500"/>
            <a:ext cx="2971800" cy="1219200"/>
          </a:xfrm>
          <a:prstGeom prst="wedgeRectCallout">
            <a:avLst>
              <a:gd fmla="val -42754" name="adj1"/>
              <a:gd fmla="val 50057" name="adj2"/>
            </a:avLst>
          </a:prstGeom>
          <a:solidFill>
            <a:srgbClr val="FFFFFF"/>
          </a:solidFill>
          <a:ln cap="flat" cmpd="sng" w="254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lang="en-US" sz="1800">
                <a:solidFill>
                  <a:schemeClr val="dk1"/>
                </a:solidFill>
                <a:latin typeface="Arial"/>
                <a:ea typeface="Arial"/>
                <a:cs typeface="Arial"/>
                <a:sym typeface="Arial"/>
              </a:rPr>
              <a:t>Identify the </a:t>
            </a:r>
            <a:r>
              <a:rPr lang="en-US" sz="1800">
                <a:solidFill>
                  <a:srgbClr val="FF0000"/>
                </a:solidFill>
                <a:latin typeface="Arial"/>
                <a:ea typeface="Arial"/>
                <a:cs typeface="Arial"/>
                <a:sym typeface="Arial"/>
              </a:rPr>
              <a:t>relation </a:t>
            </a:r>
            <a:r>
              <a:rPr lang="en-US" sz="1800">
                <a:solidFill>
                  <a:schemeClr val="dk1"/>
                </a:solidFill>
                <a:latin typeface="Arial"/>
                <a:ea typeface="Arial"/>
                <a:cs typeface="Arial"/>
                <a:sym typeface="Arial"/>
              </a:rPr>
              <a:t>expressed by the predicate, and its </a:t>
            </a:r>
            <a:r>
              <a:rPr lang="en-US" sz="1800">
                <a:solidFill>
                  <a:srgbClr val="FF0000"/>
                </a:solidFill>
                <a:latin typeface="Arial"/>
                <a:ea typeface="Arial"/>
                <a:cs typeface="Arial"/>
                <a:sym typeface="Arial"/>
              </a:rPr>
              <a:t>arguments</a:t>
            </a:r>
          </a:p>
        </p:txBody>
      </p:sp>
      <p:sp>
        <p:nvSpPr>
          <p:cNvPr id="729" name="Shape 729"/>
          <p:cNvSpPr/>
          <p:nvPr/>
        </p:nvSpPr>
        <p:spPr>
          <a:xfrm>
            <a:off x="3334475" y="4127475"/>
            <a:ext cx="1485900" cy="381000"/>
          </a:xfrm>
          <a:prstGeom prst="roundRect">
            <a:avLst>
              <a:gd fmla="val 16667" name="adj"/>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med" w="med" type="none"/>
            <a:tailEnd len="med" w="med" type="none"/>
          </a:ln>
          <a:effectLst>
            <a:outerShdw blurRad="40000" rotWithShape="0" dir="5400000" dist="23000">
              <a:srgbClr val="000000">
                <a:alpha val="34900"/>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SzPct val="25000"/>
              <a:buFont typeface="Arial"/>
              <a:buNone/>
            </a:pPr>
            <a:r>
              <a:rPr b="1" lang="en-US" sz="1800">
                <a:solidFill>
                  <a:srgbClr val="FFFFFF"/>
                </a:solidFill>
              </a:rPr>
              <a:t>verb</a:t>
            </a:r>
          </a:p>
        </p:txBody>
      </p:sp>
      <p:cxnSp>
        <p:nvCxnSpPr>
          <p:cNvPr id="730" name="Shape 730"/>
          <p:cNvCxnSpPr>
            <a:stCxn id="729" idx="1"/>
          </p:cNvCxnSpPr>
          <p:nvPr/>
        </p:nvCxnSpPr>
        <p:spPr>
          <a:xfrm flipH="1">
            <a:off x="2886575" y="4317975"/>
            <a:ext cx="447900" cy="362100"/>
          </a:xfrm>
          <a:prstGeom prst="straightConnector1">
            <a:avLst/>
          </a:prstGeom>
          <a:noFill/>
          <a:ln cap="flat" cmpd="sng" w="38100">
            <a:solidFill>
              <a:srgbClr val="4F81BD"/>
            </a:solidFill>
            <a:prstDash val="solid"/>
            <a:round/>
            <a:headEnd len="med" w="med"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Shape 736"/>
          <p:cNvSpPr txBox="1"/>
          <p:nvPr>
            <p:ph type="title"/>
          </p:nvPr>
        </p:nvSpPr>
        <p:spPr>
          <a:xfrm>
            <a:off x="0" y="0"/>
            <a:ext cx="9144000" cy="533400"/>
          </a:xfrm>
          <a:prstGeom prst="rect">
            <a:avLst/>
          </a:prstGeom>
        </p:spPr>
        <p:txBody>
          <a:bodyPr anchorCtr="0" anchor="ctr" bIns="91425" lIns="91425" rIns="91425" wrap="square" tIns="91425">
            <a:noAutofit/>
          </a:bodyPr>
          <a:lstStyle/>
          <a:p>
            <a:pPr lvl="0" rtl="0">
              <a:spcBef>
                <a:spcPts val="0"/>
              </a:spcBef>
              <a:buClr>
                <a:srgbClr val="000000"/>
              </a:buClr>
              <a:buSzPct val="34375"/>
              <a:buFont typeface="Arial"/>
              <a:buNone/>
            </a:pPr>
            <a:r>
              <a:rPr lang="en-US"/>
              <a:t>Linguistic understanding can help!</a:t>
            </a:r>
          </a:p>
        </p:txBody>
      </p:sp>
      <p:sp>
        <p:nvSpPr>
          <p:cNvPr id="737" name="Shape 737"/>
          <p:cNvSpPr txBox="1"/>
          <p:nvPr>
            <p:ph idx="1" type="body"/>
          </p:nvPr>
        </p:nvSpPr>
        <p:spPr>
          <a:xfrm>
            <a:off x="381000" y="737475"/>
            <a:ext cx="8382000" cy="1964700"/>
          </a:xfrm>
          <a:prstGeom prst="rect">
            <a:avLst/>
          </a:prstGeom>
        </p:spPr>
        <p:txBody>
          <a:bodyPr anchorCtr="0" anchor="t" bIns="91425" lIns="91425" rIns="91425" wrap="square" tIns="91425">
            <a:noAutofit/>
          </a:bodyPr>
          <a:lstStyle/>
          <a:p>
            <a:pPr indent="0" lvl="0" marL="0" rtl="0">
              <a:spcBef>
                <a:spcPts val="400"/>
              </a:spcBef>
              <a:buNone/>
            </a:pPr>
            <a:r>
              <a:rPr lang="en-US" sz="1900"/>
              <a:t>Create a </a:t>
            </a:r>
            <a:r>
              <a:rPr lang="en-US" sz="1900">
                <a:solidFill>
                  <a:srgbClr val="008000"/>
                </a:solidFill>
              </a:rPr>
              <a:t>unified representation </a:t>
            </a:r>
            <a:r>
              <a:rPr lang="en-US" sz="1900"/>
              <a:t>as a </a:t>
            </a:r>
            <a:r>
              <a:rPr lang="en-US" sz="1900">
                <a:solidFill>
                  <a:srgbClr val="008000"/>
                </a:solidFill>
              </a:rPr>
              <a:t>family of graphs</a:t>
            </a:r>
          </a:p>
          <a:p>
            <a:pPr indent="-463550" lvl="1" marL="857250" rtl="0">
              <a:spcBef>
                <a:spcPts val="360"/>
              </a:spcBef>
              <a:buSzPct val="100000"/>
            </a:pPr>
            <a:r>
              <a:rPr lang="en-US" sz="1800"/>
              <a:t>predicate-argument, trees, clusters, sequences</a:t>
            </a:r>
          </a:p>
          <a:p>
            <a:pPr indent="0" lvl="0" marL="0" rtl="0">
              <a:lnSpc>
                <a:spcPct val="110000"/>
              </a:lnSpc>
              <a:spcBef>
                <a:spcPts val="0"/>
              </a:spcBef>
              <a:buClr>
                <a:schemeClr val="dk1"/>
              </a:buClr>
              <a:buSzPct val="25000"/>
              <a:buFont typeface="Arial"/>
              <a:buNone/>
            </a:pPr>
            <a:r>
              <a:rPr lang="en-US" sz="2000"/>
              <a:t>	</a:t>
            </a:r>
          </a:p>
        </p:txBody>
      </p:sp>
      <p:sp>
        <p:nvSpPr>
          <p:cNvPr id="738" name="Shape 738"/>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739" name="Shape 739"/>
          <p:cNvSpPr txBox="1"/>
          <p:nvPr/>
        </p:nvSpPr>
        <p:spPr>
          <a:xfrm>
            <a:off x="515900" y="4929175"/>
            <a:ext cx="8572500" cy="1273200"/>
          </a:xfrm>
          <a:prstGeom prst="rect">
            <a:avLst/>
          </a:prstGeom>
          <a:noFill/>
          <a:ln>
            <a:noFill/>
          </a:ln>
        </p:spPr>
        <p:txBody>
          <a:bodyPr anchorCtr="0" anchor="ctr" bIns="91425" lIns="91425" rIns="91425" wrap="square" tIns="91425">
            <a:noAutofit/>
          </a:bodyPr>
          <a:lstStyle/>
          <a:p>
            <a:pPr lvl="0" rtl="0">
              <a:lnSpc>
                <a:spcPct val="110000"/>
              </a:lnSpc>
              <a:spcBef>
                <a:spcPts val="0"/>
              </a:spcBef>
              <a:buNone/>
            </a:pPr>
            <a:r>
              <a:rPr lang="en-US" sz="1800">
                <a:solidFill>
                  <a:schemeClr val="dk1"/>
                </a:solidFill>
              </a:rPr>
              <a:t>Instantiate with off the shelf NLP annotators</a:t>
            </a:r>
          </a:p>
          <a:p>
            <a:pPr indent="-463550" lvl="1" marL="857250" rtl="0">
              <a:lnSpc>
                <a:spcPct val="110000"/>
              </a:lnSpc>
              <a:spcBef>
                <a:spcPts val="0"/>
              </a:spcBef>
              <a:buClr>
                <a:schemeClr val="dk1"/>
              </a:buClr>
              <a:buSzPct val="100000"/>
              <a:buFont typeface="Noto Sans Symbols"/>
              <a:buChar char="▪"/>
            </a:pPr>
            <a:r>
              <a:rPr lang="en-US" sz="1800">
                <a:solidFill>
                  <a:schemeClr val="dk1"/>
                </a:solidFill>
              </a:rPr>
              <a:t>Verb-SRL, Comma-SRL, Nom-SRL, Prep-SRL, Coref</a:t>
            </a:r>
          </a:p>
        </p:txBody>
      </p:sp>
      <p:pic>
        <p:nvPicPr>
          <p:cNvPr id="740" name="Shape 740"/>
          <p:cNvPicPr preferRelativeResize="0"/>
          <p:nvPr/>
        </p:nvPicPr>
        <p:blipFill>
          <a:blip r:embed="rId3">
            <a:alphaModFix/>
          </a:blip>
          <a:stretch>
            <a:fillRect/>
          </a:stretch>
        </p:blipFill>
        <p:spPr>
          <a:xfrm>
            <a:off x="1252075" y="1553711"/>
            <a:ext cx="4586395" cy="3642739"/>
          </a:xfrm>
          <a:prstGeom prst="rect">
            <a:avLst/>
          </a:prstGeom>
          <a:noFill/>
          <a:ln>
            <a:noFill/>
          </a:ln>
        </p:spPr>
      </p:pic>
      <p:grpSp>
        <p:nvGrpSpPr>
          <p:cNvPr id="741" name="Shape 741"/>
          <p:cNvGrpSpPr/>
          <p:nvPr/>
        </p:nvGrpSpPr>
        <p:grpSpPr>
          <a:xfrm>
            <a:off x="693650" y="1477543"/>
            <a:ext cx="6388200" cy="3642681"/>
            <a:chOff x="680600" y="1257775"/>
            <a:chExt cx="6388200" cy="3795250"/>
          </a:xfrm>
        </p:grpSpPr>
        <p:sp>
          <p:nvSpPr>
            <p:cNvPr id="742" name="Shape 742"/>
            <p:cNvSpPr/>
            <p:nvPr/>
          </p:nvSpPr>
          <p:spPr>
            <a:xfrm>
              <a:off x="680600" y="3603125"/>
              <a:ext cx="6388200" cy="1449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743" name="Shape 743"/>
            <p:cNvPicPr preferRelativeResize="0"/>
            <p:nvPr/>
          </p:nvPicPr>
          <p:blipFill>
            <a:blip r:embed="rId4">
              <a:alphaModFix/>
            </a:blip>
            <a:stretch>
              <a:fillRect/>
            </a:stretch>
          </p:blipFill>
          <p:spPr>
            <a:xfrm>
              <a:off x="1171225" y="1257775"/>
              <a:ext cx="5212250" cy="3125751"/>
            </a:xfrm>
            <a:prstGeom prst="rect">
              <a:avLst/>
            </a:prstGeom>
            <a:noFill/>
            <a:ln>
              <a:noFill/>
            </a:ln>
          </p:spPr>
        </p:pic>
      </p:grpSp>
      <p:grpSp>
        <p:nvGrpSpPr>
          <p:cNvPr id="744" name="Shape 744"/>
          <p:cNvGrpSpPr/>
          <p:nvPr/>
        </p:nvGrpSpPr>
        <p:grpSpPr>
          <a:xfrm>
            <a:off x="850775" y="1476747"/>
            <a:ext cx="6281517" cy="3643413"/>
            <a:chOff x="1068647" y="2213963"/>
            <a:chExt cx="6388200" cy="3703784"/>
          </a:xfrm>
        </p:grpSpPr>
        <p:sp>
          <p:nvSpPr>
            <p:cNvPr id="745" name="Shape 745"/>
            <p:cNvSpPr/>
            <p:nvPr/>
          </p:nvSpPr>
          <p:spPr>
            <a:xfrm>
              <a:off x="1068647" y="3984247"/>
              <a:ext cx="6388200" cy="19335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746" name="Shape 746"/>
            <p:cNvPicPr preferRelativeResize="0"/>
            <p:nvPr/>
          </p:nvPicPr>
          <p:blipFill>
            <a:blip r:embed="rId5">
              <a:alphaModFix/>
            </a:blip>
            <a:stretch>
              <a:fillRect/>
            </a:stretch>
          </p:blipFill>
          <p:spPr>
            <a:xfrm>
              <a:off x="1428650" y="2213963"/>
              <a:ext cx="5283225" cy="2350700"/>
            </a:xfrm>
            <a:prstGeom prst="rect">
              <a:avLst/>
            </a:prstGeom>
            <a:noFill/>
            <a:ln>
              <a:noFill/>
            </a:ln>
          </p:spPr>
        </p:pic>
      </p:grpSp>
      <p:grpSp>
        <p:nvGrpSpPr>
          <p:cNvPr id="747" name="Shape 747"/>
          <p:cNvGrpSpPr/>
          <p:nvPr/>
        </p:nvGrpSpPr>
        <p:grpSpPr>
          <a:xfrm>
            <a:off x="765325" y="1453301"/>
            <a:ext cx="6852622" cy="3666837"/>
            <a:chOff x="515890" y="1910952"/>
            <a:chExt cx="6388200" cy="3500226"/>
          </a:xfrm>
        </p:grpSpPr>
        <p:sp>
          <p:nvSpPr>
            <p:cNvPr id="748" name="Shape 748"/>
            <p:cNvSpPr/>
            <p:nvPr/>
          </p:nvSpPr>
          <p:spPr>
            <a:xfrm>
              <a:off x="515890" y="3024378"/>
              <a:ext cx="6388200" cy="2386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749" name="Shape 749"/>
            <p:cNvPicPr preferRelativeResize="0"/>
            <p:nvPr/>
          </p:nvPicPr>
          <p:blipFill rotWithShape="1">
            <a:blip r:embed="rId6">
              <a:alphaModFix/>
            </a:blip>
            <a:srcRect b="5988" l="0" r="0" t="0"/>
            <a:stretch/>
          </p:blipFill>
          <p:spPr>
            <a:xfrm>
              <a:off x="933450" y="1910952"/>
              <a:ext cx="4809049" cy="1806975"/>
            </a:xfrm>
            <a:prstGeom prst="rect">
              <a:avLst/>
            </a:prstGeom>
            <a:noFill/>
            <a:ln>
              <a:noFill/>
            </a:ln>
          </p:spPr>
        </p:pic>
      </p:grpSp>
      <p:grpSp>
        <p:nvGrpSpPr>
          <p:cNvPr id="750" name="Shape 750"/>
          <p:cNvGrpSpPr/>
          <p:nvPr/>
        </p:nvGrpSpPr>
        <p:grpSpPr>
          <a:xfrm>
            <a:off x="536725" y="1494148"/>
            <a:ext cx="6511800" cy="3702325"/>
            <a:chOff x="536725" y="1453300"/>
            <a:chExt cx="6511800" cy="3743125"/>
          </a:xfrm>
        </p:grpSpPr>
        <p:pic>
          <p:nvPicPr>
            <p:cNvPr id="751" name="Shape 751"/>
            <p:cNvPicPr preferRelativeResize="0"/>
            <p:nvPr/>
          </p:nvPicPr>
          <p:blipFill>
            <a:blip r:embed="rId7">
              <a:alphaModFix/>
            </a:blip>
            <a:stretch>
              <a:fillRect/>
            </a:stretch>
          </p:blipFill>
          <p:spPr>
            <a:xfrm>
              <a:off x="1239650" y="1453300"/>
              <a:ext cx="5527300" cy="2371075"/>
            </a:xfrm>
            <a:prstGeom prst="rect">
              <a:avLst/>
            </a:prstGeom>
            <a:noFill/>
            <a:ln>
              <a:noFill/>
            </a:ln>
          </p:spPr>
        </p:pic>
        <p:sp>
          <p:nvSpPr>
            <p:cNvPr id="752" name="Shape 752"/>
            <p:cNvSpPr/>
            <p:nvPr/>
          </p:nvSpPr>
          <p:spPr>
            <a:xfrm>
              <a:off x="536725" y="3305525"/>
              <a:ext cx="6511800" cy="1890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grpSp>
      <p:sp>
        <p:nvSpPr>
          <p:cNvPr id="753" name="Shape 753"/>
          <p:cNvSpPr txBox="1"/>
          <p:nvPr/>
        </p:nvSpPr>
        <p:spPr>
          <a:xfrm>
            <a:off x="6235650" y="660500"/>
            <a:ext cx="2741100" cy="909900"/>
          </a:xfrm>
          <a:prstGeom prst="rect">
            <a:avLst/>
          </a:prstGeom>
          <a:solidFill>
            <a:srgbClr val="FCE5CD"/>
          </a:solidFill>
          <a:ln cap="flat" cmpd="sng" w="9525">
            <a:solidFill>
              <a:srgbClr val="E69138"/>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sz="1600">
                <a:solidFill>
                  <a:schemeClr val="dk1"/>
                </a:solidFill>
              </a:rPr>
              <a:t>A single representation is not enough to capture complexity of language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750"/>
                                        </p:tgtEl>
                                      </p:cBhvr>
                                    </p:animEffect>
                                    <p:set>
                                      <p:cBhvr>
                                        <p:cTn dur="1" fill="hold">
                                          <p:stCondLst>
                                            <p:cond delay="300"/>
                                          </p:stCondLst>
                                        </p:cTn>
                                        <p:tgtEl>
                                          <p:spTgt spid="7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747"/>
                                        </p:tgtEl>
                                      </p:cBhvr>
                                    </p:animEffect>
                                    <p:set>
                                      <p:cBhvr>
                                        <p:cTn dur="1" fill="hold">
                                          <p:stCondLst>
                                            <p:cond delay="100"/>
                                          </p:stCondLst>
                                        </p:cTn>
                                        <p:tgtEl>
                                          <p:spTgt spid="7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744"/>
                                        </p:tgtEl>
                                      </p:cBhvr>
                                    </p:animEffect>
                                    <p:set>
                                      <p:cBhvr>
                                        <p:cTn dur="1" fill="hold">
                                          <p:stCondLst>
                                            <p:cond delay="100"/>
                                          </p:stCondLst>
                                        </p:cTn>
                                        <p:tgtEl>
                                          <p:spTgt spid="7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741"/>
                                        </p:tgtEl>
                                      </p:cBhvr>
                                    </p:animEffect>
                                    <p:set>
                                      <p:cBhvr>
                                        <p:cTn dur="1" fill="hold">
                                          <p:stCondLst>
                                            <p:cond delay="0"/>
                                          </p:stCondLst>
                                        </p:cTn>
                                        <p:tgtEl>
                                          <p:spTgt spid="7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Shape 759"/>
          <p:cNvSpPr txBox="1"/>
          <p:nvPr>
            <p:ph type="title"/>
          </p:nvPr>
        </p:nvSpPr>
        <p:spPr>
          <a:xfrm>
            <a:off x="0" y="0"/>
            <a:ext cx="9144000" cy="533400"/>
          </a:xfrm>
          <a:prstGeom prst="rect">
            <a:avLst/>
          </a:prstGeom>
        </p:spPr>
        <p:txBody>
          <a:bodyPr anchorCtr="0" anchor="ctr" bIns="91425" lIns="91425" rIns="91425" wrap="square" tIns="91425">
            <a:noAutofit/>
          </a:bodyPr>
          <a:lstStyle/>
          <a:p>
            <a:pPr lvl="0" rtl="0">
              <a:spcBef>
                <a:spcPts val="0"/>
              </a:spcBef>
              <a:buClr>
                <a:srgbClr val="000000"/>
              </a:buClr>
              <a:buSzPct val="34375"/>
              <a:buFont typeface="Arial"/>
              <a:buNone/>
            </a:pPr>
            <a:r>
              <a:rPr lang="en-US"/>
              <a:t>Bridges between graphs </a:t>
            </a:r>
          </a:p>
        </p:txBody>
      </p:sp>
      <p:sp>
        <p:nvSpPr>
          <p:cNvPr id="760" name="Shape 760"/>
          <p:cNvSpPr txBox="1"/>
          <p:nvPr>
            <p:ph idx="1" type="body"/>
          </p:nvPr>
        </p:nvSpPr>
        <p:spPr>
          <a:xfrm>
            <a:off x="304800" y="533400"/>
            <a:ext cx="8382000" cy="926100"/>
          </a:xfrm>
          <a:prstGeom prst="rect">
            <a:avLst/>
          </a:prstGeom>
        </p:spPr>
        <p:txBody>
          <a:bodyPr anchorCtr="0" anchor="t" bIns="91425" lIns="91425" rIns="91425" wrap="square" tIns="91425">
            <a:noAutofit/>
          </a:bodyPr>
          <a:lstStyle/>
          <a:p>
            <a:pPr indent="-342900" lvl="0" marL="457200" rtl="0">
              <a:spcBef>
                <a:spcPts val="360"/>
              </a:spcBef>
              <a:buSzPct val="100000"/>
            </a:pPr>
            <a:r>
              <a:rPr b="1" lang="en-US" sz="1800">
                <a:solidFill>
                  <a:srgbClr val="6AA84F"/>
                </a:solidFill>
              </a:rPr>
              <a:t>Augmented Graph</a:t>
            </a:r>
            <a:r>
              <a:rPr b="1" lang="en-US" sz="1800"/>
              <a:t> </a:t>
            </a:r>
            <a:r>
              <a:rPr lang="en-US" sz="1800"/>
              <a:t>is the graph which contains potential alignments between elements of any two graphs </a:t>
            </a:r>
          </a:p>
          <a:p>
            <a:pPr indent="0" lvl="0" marL="0" rtl="0">
              <a:lnSpc>
                <a:spcPct val="110000"/>
              </a:lnSpc>
              <a:spcBef>
                <a:spcPts val="0"/>
              </a:spcBef>
              <a:buClr>
                <a:schemeClr val="dk1"/>
              </a:buClr>
              <a:buSzPct val="25000"/>
              <a:buFont typeface="Arial"/>
              <a:buNone/>
            </a:pPr>
            <a:r>
              <a:rPr lang="en-US" sz="2000"/>
              <a:t>	</a:t>
            </a:r>
          </a:p>
        </p:txBody>
      </p:sp>
      <p:sp>
        <p:nvSpPr>
          <p:cNvPr id="761" name="Shape 761"/>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762" name="Shape 762"/>
          <p:cNvSpPr txBox="1"/>
          <p:nvPr/>
        </p:nvSpPr>
        <p:spPr>
          <a:xfrm>
            <a:off x="1828150" y="5247125"/>
            <a:ext cx="5609700" cy="788700"/>
          </a:xfrm>
          <a:prstGeom prst="rect">
            <a:avLst/>
          </a:prstGeom>
          <a:solidFill>
            <a:srgbClr val="FCE5CD"/>
          </a:solidFill>
          <a:ln cap="flat" cmpd="sng" w="9525">
            <a:solidFill>
              <a:srgbClr val="E69138"/>
            </a:solidFill>
            <a:prstDash val="solid"/>
            <a:round/>
            <a:headEnd len="med" w="med" type="none"/>
            <a:tailEnd len="med" w="med" type="none"/>
          </a:ln>
        </p:spPr>
        <p:txBody>
          <a:bodyPr anchorCtr="0" anchor="t" bIns="91425" lIns="91425" rIns="91425" wrap="square" tIns="91425">
            <a:noAutofit/>
          </a:bodyPr>
          <a:lstStyle/>
          <a:p>
            <a:pPr indent="-342900" lvl="0" marL="457200" rtl="0">
              <a:spcBef>
                <a:spcPts val="360"/>
              </a:spcBef>
              <a:spcAft>
                <a:spcPts val="0"/>
              </a:spcAft>
              <a:buClr>
                <a:schemeClr val="dk1"/>
              </a:buClr>
              <a:buSzPct val="100000"/>
              <a:buChar char="●"/>
            </a:pPr>
            <a:r>
              <a:rPr lang="en-US" sz="1800">
                <a:solidFill>
                  <a:schemeClr val="dk1"/>
                </a:solidFill>
              </a:rPr>
              <a:t>Connections via similarity / entailment </a:t>
            </a:r>
          </a:p>
          <a:p>
            <a:pPr indent="-342900" lvl="0" marL="457200" rtl="0">
              <a:spcBef>
                <a:spcPts val="0"/>
              </a:spcBef>
              <a:buClr>
                <a:schemeClr val="dk1"/>
              </a:buClr>
              <a:buSzPct val="100000"/>
              <a:buChar char="●"/>
            </a:pPr>
            <a:r>
              <a:rPr lang="en-US" sz="1800">
                <a:solidFill>
                  <a:schemeClr val="dk1"/>
                </a:solidFill>
              </a:rPr>
              <a:t>Surface form well as semantics of their labels </a:t>
            </a:r>
          </a:p>
        </p:txBody>
      </p:sp>
      <p:sp>
        <p:nvSpPr>
          <p:cNvPr id="763" name="Shape 763"/>
          <p:cNvSpPr/>
          <p:nvPr/>
        </p:nvSpPr>
        <p:spPr>
          <a:xfrm>
            <a:off x="847450" y="2281100"/>
            <a:ext cx="2051400" cy="1986600"/>
          </a:xfrm>
          <a:prstGeom prst="foldedCorner">
            <a:avLst>
              <a:gd fmla="val 16667" name="adj"/>
            </a:avLst>
          </a:prstGeom>
          <a:solidFill>
            <a:srgbClr val="F3F3F3"/>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algn="ctr">
              <a:spcBef>
                <a:spcPts val="0"/>
              </a:spcBef>
              <a:buNone/>
            </a:pPr>
            <a:r>
              <a:rPr b="1" lang="en-US"/>
              <a:t>Question Instance</a:t>
            </a:r>
          </a:p>
          <a:p>
            <a:pPr lvl="0">
              <a:spcBef>
                <a:spcPts val="0"/>
              </a:spcBef>
              <a:buNone/>
            </a:pPr>
            <a:r>
              <a:t/>
            </a:r>
            <a:endParaRPr/>
          </a:p>
          <a:p>
            <a:pPr lvl="0">
              <a:spcBef>
                <a:spcPts val="0"/>
              </a:spcBef>
              <a:buNone/>
            </a:pPr>
            <a:r>
              <a:rPr lang="en-US"/>
              <a:t> </a:t>
            </a:r>
          </a:p>
        </p:txBody>
      </p:sp>
      <p:sp>
        <p:nvSpPr>
          <p:cNvPr id="764" name="Shape 764"/>
          <p:cNvSpPr/>
          <p:nvPr/>
        </p:nvSpPr>
        <p:spPr>
          <a:xfrm>
            <a:off x="1380375" y="2726725"/>
            <a:ext cx="968100" cy="3891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algn="ctr">
              <a:spcBef>
                <a:spcPts val="0"/>
              </a:spcBef>
              <a:buNone/>
            </a:pPr>
            <a:r>
              <a:rPr lang="en-US" sz="1300"/>
              <a:t>Question </a:t>
            </a:r>
          </a:p>
        </p:txBody>
      </p:sp>
      <p:sp>
        <p:nvSpPr>
          <p:cNvPr id="765" name="Shape 765"/>
          <p:cNvSpPr/>
          <p:nvPr/>
        </p:nvSpPr>
        <p:spPr>
          <a:xfrm>
            <a:off x="1291400" y="3657825"/>
            <a:ext cx="1082400" cy="389100"/>
          </a:xfrm>
          <a:prstGeom prst="roundRect">
            <a:avLst>
              <a:gd fmla="val 16667" name="adj"/>
            </a:avLst>
          </a:prstGeom>
          <a:solidFill>
            <a:srgbClr val="FFF2CC"/>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a:t>Paragraph</a:t>
            </a:r>
          </a:p>
        </p:txBody>
      </p:sp>
      <p:sp>
        <p:nvSpPr>
          <p:cNvPr id="766" name="Shape 766"/>
          <p:cNvSpPr/>
          <p:nvPr/>
        </p:nvSpPr>
        <p:spPr>
          <a:xfrm>
            <a:off x="1456575" y="3200625"/>
            <a:ext cx="803400" cy="345300"/>
          </a:xfrm>
          <a:prstGeom prst="roundRect">
            <a:avLst>
              <a:gd fmla="val 16667" name="adj"/>
            </a:avLst>
          </a:prstGeom>
          <a:solidFill>
            <a:srgbClr val="D9EAD3"/>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sz="1000"/>
              <a:t>Answer</a:t>
            </a:r>
          </a:p>
        </p:txBody>
      </p:sp>
      <p:grpSp>
        <p:nvGrpSpPr>
          <p:cNvPr id="767" name="Shape 767"/>
          <p:cNvGrpSpPr/>
          <p:nvPr/>
        </p:nvGrpSpPr>
        <p:grpSpPr>
          <a:xfrm>
            <a:off x="3397125" y="1379350"/>
            <a:ext cx="4474775" cy="3456812"/>
            <a:chOff x="3397125" y="1379350"/>
            <a:chExt cx="4474775" cy="3456812"/>
          </a:xfrm>
        </p:grpSpPr>
        <p:pic>
          <p:nvPicPr>
            <p:cNvPr id="768" name="Shape 768"/>
            <p:cNvPicPr preferRelativeResize="0"/>
            <p:nvPr/>
          </p:nvPicPr>
          <p:blipFill>
            <a:blip r:embed="rId3">
              <a:alphaModFix/>
            </a:blip>
            <a:stretch>
              <a:fillRect/>
            </a:stretch>
          </p:blipFill>
          <p:spPr>
            <a:xfrm>
              <a:off x="6226544" y="2985125"/>
              <a:ext cx="1645355" cy="1842301"/>
            </a:xfrm>
            <a:prstGeom prst="rect">
              <a:avLst/>
            </a:prstGeom>
            <a:noFill/>
            <a:ln>
              <a:noFill/>
            </a:ln>
          </p:spPr>
        </p:pic>
        <p:pic>
          <p:nvPicPr>
            <p:cNvPr id="769" name="Shape 769"/>
            <p:cNvPicPr preferRelativeResize="0"/>
            <p:nvPr/>
          </p:nvPicPr>
          <p:blipFill>
            <a:blip r:embed="rId4">
              <a:alphaModFix/>
            </a:blip>
            <a:stretch>
              <a:fillRect/>
            </a:stretch>
          </p:blipFill>
          <p:spPr>
            <a:xfrm>
              <a:off x="4799425" y="1379350"/>
              <a:ext cx="1645351" cy="1885725"/>
            </a:xfrm>
            <a:prstGeom prst="rect">
              <a:avLst/>
            </a:prstGeom>
            <a:noFill/>
            <a:ln>
              <a:noFill/>
            </a:ln>
          </p:spPr>
        </p:pic>
        <p:pic>
          <p:nvPicPr>
            <p:cNvPr id="770" name="Shape 770"/>
            <p:cNvPicPr preferRelativeResize="0"/>
            <p:nvPr/>
          </p:nvPicPr>
          <p:blipFill>
            <a:blip r:embed="rId5">
              <a:alphaModFix/>
            </a:blip>
            <a:stretch>
              <a:fillRect/>
            </a:stretch>
          </p:blipFill>
          <p:spPr>
            <a:xfrm>
              <a:off x="3397125" y="2976380"/>
              <a:ext cx="1645350" cy="1859782"/>
            </a:xfrm>
            <a:prstGeom prst="rect">
              <a:avLst/>
            </a:prstGeom>
            <a:noFill/>
            <a:ln>
              <a:noFill/>
            </a:ln>
          </p:spPr>
        </p:pic>
      </p:grpSp>
      <p:grpSp>
        <p:nvGrpSpPr>
          <p:cNvPr id="771" name="Shape 771"/>
          <p:cNvGrpSpPr/>
          <p:nvPr/>
        </p:nvGrpSpPr>
        <p:grpSpPr>
          <a:xfrm>
            <a:off x="2430300" y="2553250"/>
            <a:ext cx="3515800" cy="1454175"/>
            <a:chOff x="-160500" y="2553250"/>
            <a:chExt cx="3515800" cy="1454175"/>
          </a:xfrm>
        </p:grpSpPr>
        <p:cxnSp>
          <p:nvCxnSpPr>
            <p:cNvPr id="772" name="Shape 772"/>
            <p:cNvCxnSpPr/>
            <p:nvPr/>
          </p:nvCxnSpPr>
          <p:spPr>
            <a:xfrm flipH="1" rot="10800000">
              <a:off x="-160500" y="2553250"/>
              <a:ext cx="1823100" cy="347100"/>
            </a:xfrm>
            <a:prstGeom prst="straightConnector1">
              <a:avLst/>
            </a:prstGeom>
            <a:noFill/>
            <a:ln cap="flat" cmpd="sng" w="28575">
              <a:solidFill>
                <a:srgbClr val="999999"/>
              </a:solidFill>
              <a:prstDash val="solid"/>
              <a:round/>
              <a:headEnd len="lg" w="lg" type="none"/>
              <a:tailEnd len="lg" w="lg" type="triangle"/>
            </a:ln>
          </p:spPr>
        </p:cxnSp>
        <p:cxnSp>
          <p:nvCxnSpPr>
            <p:cNvPr id="773" name="Shape 773"/>
            <p:cNvCxnSpPr/>
            <p:nvPr/>
          </p:nvCxnSpPr>
          <p:spPr>
            <a:xfrm>
              <a:off x="-138800" y="3366950"/>
              <a:ext cx="3494100" cy="618600"/>
            </a:xfrm>
            <a:prstGeom prst="straightConnector1">
              <a:avLst/>
            </a:prstGeom>
            <a:noFill/>
            <a:ln cap="flat" cmpd="sng" w="28575">
              <a:solidFill>
                <a:srgbClr val="999999"/>
              </a:solidFill>
              <a:prstDash val="solid"/>
              <a:round/>
              <a:headEnd len="lg" w="lg" type="none"/>
              <a:tailEnd len="lg" w="lg" type="triangle"/>
            </a:ln>
          </p:spPr>
        </p:cxnSp>
        <p:cxnSp>
          <p:nvCxnSpPr>
            <p:cNvPr id="774" name="Shape 774"/>
            <p:cNvCxnSpPr/>
            <p:nvPr/>
          </p:nvCxnSpPr>
          <p:spPr>
            <a:xfrm>
              <a:off x="-149650" y="3866125"/>
              <a:ext cx="824700" cy="141300"/>
            </a:xfrm>
            <a:prstGeom prst="straightConnector1">
              <a:avLst/>
            </a:prstGeom>
            <a:noFill/>
            <a:ln cap="flat" cmpd="sng" w="28575">
              <a:solidFill>
                <a:srgbClr val="999999"/>
              </a:solidFill>
              <a:prstDash val="solid"/>
              <a:round/>
              <a:headEnd len="lg" w="lg" type="none"/>
              <a:tailEnd len="lg" w="lg" type="triangle"/>
            </a:ln>
          </p:spPr>
        </p:cxnSp>
      </p:grpSp>
      <p:grpSp>
        <p:nvGrpSpPr>
          <p:cNvPr id="775" name="Shape 775"/>
          <p:cNvGrpSpPr/>
          <p:nvPr/>
        </p:nvGrpSpPr>
        <p:grpSpPr>
          <a:xfrm>
            <a:off x="3971650" y="1685025"/>
            <a:ext cx="3374750" cy="2864725"/>
            <a:chOff x="3971650" y="1685025"/>
            <a:chExt cx="3374750" cy="2864725"/>
          </a:xfrm>
        </p:grpSpPr>
        <p:cxnSp>
          <p:nvCxnSpPr>
            <p:cNvPr id="776" name="Shape 776"/>
            <p:cNvCxnSpPr/>
            <p:nvPr/>
          </p:nvCxnSpPr>
          <p:spPr>
            <a:xfrm flipH="1">
              <a:off x="4210275" y="2466300"/>
              <a:ext cx="803100" cy="792300"/>
            </a:xfrm>
            <a:prstGeom prst="straightConnector1">
              <a:avLst/>
            </a:prstGeom>
            <a:noFill/>
            <a:ln cap="flat" cmpd="sng" w="19050">
              <a:solidFill>
                <a:schemeClr val="dk2"/>
              </a:solidFill>
              <a:prstDash val="solid"/>
              <a:round/>
              <a:headEnd len="lg" w="lg" type="none"/>
              <a:tailEnd len="lg" w="lg" type="none"/>
            </a:ln>
          </p:spPr>
        </p:cxnSp>
        <p:cxnSp>
          <p:nvCxnSpPr>
            <p:cNvPr id="777" name="Shape 777"/>
            <p:cNvCxnSpPr/>
            <p:nvPr/>
          </p:nvCxnSpPr>
          <p:spPr>
            <a:xfrm rot="10800000">
              <a:off x="4416525" y="3291050"/>
              <a:ext cx="184500" cy="325500"/>
            </a:xfrm>
            <a:prstGeom prst="straightConnector1">
              <a:avLst/>
            </a:prstGeom>
            <a:noFill/>
            <a:ln cap="flat" cmpd="sng" w="19050">
              <a:solidFill>
                <a:schemeClr val="dk2"/>
              </a:solidFill>
              <a:prstDash val="solid"/>
              <a:round/>
              <a:headEnd len="lg" w="lg" type="none"/>
              <a:tailEnd len="lg" w="lg" type="none"/>
            </a:ln>
          </p:spPr>
        </p:cxnSp>
        <p:cxnSp>
          <p:nvCxnSpPr>
            <p:cNvPr id="778" name="Shape 778"/>
            <p:cNvCxnSpPr/>
            <p:nvPr/>
          </p:nvCxnSpPr>
          <p:spPr>
            <a:xfrm flipH="1">
              <a:off x="5707675" y="2422900"/>
              <a:ext cx="87000" cy="401400"/>
            </a:xfrm>
            <a:prstGeom prst="straightConnector1">
              <a:avLst/>
            </a:prstGeom>
            <a:noFill/>
            <a:ln cap="flat" cmpd="sng" w="19050">
              <a:solidFill>
                <a:schemeClr val="dk2"/>
              </a:solidFill>
              <a:prstDash val="solid"/>
              <a:round/>
              <a:headEnd len="lg" w="lg" type="none"/>
              <a:tailEnd len="lg" w="lg" type="none"/>
            </a:ln>
          </p:spPr>
        </p:cxnSp>
        <p:cxnSp>
          <p:nvCxnSpPr>
            <p:cNvPr id="779" name="Shape 779"/>
            <p:cNvCxnSpPr/>
            <p:nvPr/>
          </p:nvCxnSpPr>
          <p:spPr>
            <a:xfrm flipH="1" rot="10800000">
              <a:off x="6999150" y="3290750"/>
              <a:ext cx="228000" cy="456000"/>
            </a:xfrm>
            <a:prstGeom prst="straightConnector1">
              <a:avLst/>
            </a:prstGeom>
            <a:noFill/>
            <a:ln cap="flat" cmpd="sng" w="19050">
              <a:solidFill>
                <a:schemeClr val="dk2"/>
              </a:solidFill>
              <a:prstDash val="solid"/>
              <a:round/>
              <a:headEnd len="lg" w="lg" type="none"/>
              <a:tailEnd len="lg" w="lg" type="none"/>
            </a:ln>
          </p:spPr>
        </p:cxnSp>
        <p:cxnSp>
          <p:nvCxnSpPr>
            <p:cNvPr id="780" name="Shape 780"/>
            <p:cNvCxnSpPr/>
            <p:nvPr/>
          </p:nvCxnSpPr>
          <p:spPr>
            <a:xfrm flipH="1">
              <a:off x="5816250" y="1685025"/>
              <a:ext cx="228000" cy="748800"/>
            </a:xfrm>
            <a:prstGeom prst="straightConnector1">
              <a:avLst/>
            </a:prstGeom>
            <a:noFill/>
            <a:ln cap="flat" cmpd="sng" w="19050">
              <a:solidFill>
                <a:schemeClr val="dk2"/>
              </a:solidFill>
              <a:prstDash val="solid"/>
              <a:round/>
              <a:headEnd len="lg" w="lg" type="none"/>
              <a:tailEnd len="lg" w="lg" type="none"/>
            </a:ln>
          </p:spPr>
        </p:cxnSp>
        <p:cxnSp>
          <p:nvCxnSpPr>
            <p:cNvPr id="781" name="Shape 781"/>
            <p:cNvCxnSpPr/>
            <p:nvPr/>
          </p:nvCxnSpPr>
          <p:spPr>
            <a:xfrm flipH="1">
              <a:off x="5588600" y="1685025"/>
              <a:ext cx="21600" cy="455700"/>
            </a:xfrm>
            <a:prstGeom prst="straightConnector1">
              <a:avLst/>
            </a:prstGeom>
            <a:noFill/>
            <a:ln cap="flat" cmpd="sng" w="19050">
              <a:solidFill>
                <a:schemeClr val="dk2"/>
              </a:solidFill>
              <a:prstDash val="solid"/>
              <a:round/>
              <a:headEnd len="lg" w="lg" type="none"/>
              <a:tailEnd len="lg" w="lg" type="none"/>
            </a:ln>
          </p:spPr>
        </p:cxnSp>
        <p:cxnSp>
          <p:nvCxnSpPr>
            <p:cNvPr id="782" name="Shape 782"/>
            <p:cNvCxnSpPr/>
            <p:nvPr/>
          </p:nvCxnSpPr>
          <p:spPr>
            <a:xfrm>
              <a:off x="5295500" y="2531400"/>
              <a:ext cx="216900" cy="325500"/>
            </a:xfrm>
            <a:prstGeom prst="straightConnector1">
              <a:avLst/>
            </a:prstGeom>
            <a:noFill/>
            <a:ln cap="flat" cmpd="sng" w="19050">
              <a:solidFill>
                <a:schemeClr val="dk2"/>
              </a:solidFill>
              <a:prstDash val="solid"/>
              <a:round/>
              <a:headEnd len="lg" w="lg" type="none"/>
              <a:tailEnd len="lg" w="lg" type="none"/>
            </a:ln>
          </p:spPr>
        </p:cxnSp>
        <p:cxnSp>
          <p:nvCxnSpPr>
            <p:cNvPr id="783" name="Shape 783"/>
            <p:cNvCxnSpPr/>
            <p:nvPr/>
          </p:nvCxnSpPr>
          <p:spPr>
            <a:xfrm flipH="1">
              <a:off x="5176050" y="2509700"/>
              <a:ext cx="108600" cy="455700"/>
            </a:xfrm>
            <a:prstGeom prst="straightConnector1">
              <a:avLst/>
            </a:prstGeom>
            <a:noFill/>
            <a:ln cap="flat" cmpd="sng" w="19050">
              <a:solidFill>
                <a:schemeClr val="dk2"/>
              </a:solidFill>
              <a:prstDash val="solid"/>
              <a:round/>
              <a:headEnd len="lg" w="lg" type="none"/>
              <a:tailEnd len="lg" w="lg" type="none"/>
            </a:ln>
          </p:spPr>
        </p:cxnSp>
        <p:cxnSp>
          <p:nvCxnSpPr>
            <p:cNvPr id="784" name="Shape 784"/>
            <p:cNvCxnSpPr/>
            <p:nvPr/>
          </p:nvCxnSpPr>
          <p:spPr>
            <a:xfrm>
              <a:off x="3971650" y="3551425"/>
              <a:ext cx="108600" cy="488400"/>
            </a:xfrm>
            <a:prstGeom prst="straightConnector1">
              <a:avLst/>
            </a:prstGeom>
            <a:noFill/>
            <a:ln cap="flat" cmpd="sng" w="19050">
              <a:solidFill>
                <a:schemeClr val="dk2"/>
              </a:solidFill>
              <a:prstDash val="solid"/>
              <a:round/>
              <a:headEnd len="lg" w="lg" type="none"/>
              <a:tailEnd len="lg" w="lg" type="none"/>
            </a:ln>
          </p:spPr>
        </p:cxnSp>
        <p:cxnSp>
          <p:nvCxnSpPr>
            <p:cNvPr id="785" name="Shape 785"/>
            <p:cNvCxnSpPr/>
            <p:nvPr/>
          </p:nvCxnSpPr>
          <p:spPr>
            <a:xfrm>
              <a:off x="3993350" y="3258450"/>
              <a:ext cx="184500" cy="336300"/>
            </a:xfrm>
            <a:prstGeom prst="straightConnector1">
              <a:avLst/>
            </a:prstGeom>
            <a:noFill/>
            <a:ln cap="flat" cmpd="sng" w="19050">
              <a:solidFill>
                <a:schemeClr val="dk2"/>
              </a:solidFill>
              <a:prstDash val="solid"/>
              <a:round/>
              <a:headEnd len="lg" w="lg" type="none"/>
              <a:tailEnd len="lg" w="lg" type="none"/>
            </a:ln>
          </p:spPr>
        </p:cxnSp>
        <p:cxnSp>
          <p:nvCxnSpPr>
            <p:cNvPr id="786" name="Shape 786"/>
            <p:cNvCxnSpPr/>
            <p:nvPr/>
          </p:nvCxnSpPr>
          <p:spPr>
            <a:xfrm>
              <a:off x="4622725" y="4028875"/>
              <a:ext cx="1932000" cy="484500"/>
            </a:xfrm>
            <a:prstGeom prst="straightConnector1">
              <a:avLst/>
            </a:prstGeom>
            <a:noFill/>
            <a:ln cap="flat" cmpd="sng" w="19050">
              <a:solidFill>
                <a:schemeClr val="dk2"/>
              </a:solidFill>
              <a:prstDash val="solid"/>
              <a:round/>
              <a:headEnd len="lg" w="lg" type="none"/>
              <a:tailEnd len="lg" w="lg" type="none"/>
            </a:ln>
          </p:spPr>
        </p:cxnSp>
        <p:cxnSp>
          <p:nvCxnSpPr>
            <p:cNvPr id="787" name="Shape 787"/>
            <p:cNvCxnSpPr/>
            <p:nvPr/>
          </p:nvCxnSpPr>
          <p:spPr>
            <a:xfrm rot="10800000">
              <a:off x="7010100" y="3757600"/>
              <a:ext cx="336300" cy="444900"/>
            </a:xfrm>
            <a:prstGeom prst="straightConnector1">
              <a:avLst/>
            </a:prstGeom>
            <a:noFill/>
            <a:ln cap="flat" cmpd="sng" w="19050">
              <a:solidFill>
                <a:schemeClr val="dk2"/>
              </a:solidFill>
              <a:prstDash val="solid"/>
              <a:round/>
              <a:headEnd len="lg" w="lg" type="none"/>
              <a:tailEnd len="lg" w="lg" type="none"/>
            </a:ln>
          </p:spPr>
        </p:cxnSp>
        <p:cxnSp>
          <p:nvCxnSpPr>
            <p:cNvPr id="788" name="Shape 788"/>
            <p:cNvCxnSpPr/>
            <p:nvPr/>
          </p:nvCxnSpPr>
          <p:spPr>
            <a:xfrm>
              <a:off x="4655275" y="3638250"/>
              <a:ext cx="2343600" cy="87000"/>
            </a:xfrm>
            <a:prstGeom prst="straightConnector1">
              <a:avLst/>
            </a:prstGeom>
            <a:noFill/>
            <a:ln cap="flat" cmpd="sng" w="19050">
              <a:solidFill>
                <a:schemeClr val="dk2"/>
              </a:solidFill>
              <a:prstDash val="solid"/>
              <a:round/>
              <a:headEnd len="lg" w="lg" type="none"/>
              <a:tailEnd len="lg" w="lg" type="none"/>
            </a:ln>
          </p:spPr>
        </p:cxnSp>
        <p:cxnSp>
          <p:nvCxnSpPr>
            <p:cNvPr id="789" name="Shape 789"/>
            <p:cNvCxnSpPr/>
            <p:nvPr/>
          </p:nvCxnSpPr>
          <p:spPr>
            <a:xfrm>
              <a:off x="4763800" y="4549750"/>
              <a:ext cx="1812000" cy="0"/>
            </a:xfrm>
            <a:prstGeom prst="straightConnector1">
              <a:avLst/>
            </a:prstGeom>
            <a:noFill/>
            <a:ln cap="flat" cmpd="sng" w="19050">
              <a:solidFill>
                <a:schemeClr val="dk2"/>
              </a:solidFill>
              <a:prstDash val="solid"/>
              <a:round/>
              <a:headEnd len="lg" w="lg" type="none"/>
              <a:tailEnd len="lg" w="lg" type="none"/>
            </a:ln>
          </p:spPr>
        </p:cxnSp>
        <p:cxnSp>
          <p:nvCxnSpPr>
            <p:cNvPr id="790" name="Shape 790"/>
            <p:cNvCxnSpPr/>
            <p:nvPr/>
          </p:nvCxnSpPr>
          <p:spPr>
            <a:xfrm flipH="1" rot="10800000">
              <a:off x="6782125" y="3280375"/>
              <a:ext cx="32400" cy="303600"/>
            </a:xfrm>
            <a:prstGeom prst="straightConnector1">
              <a:avLst/>
            </a:prstGeom>
            <a:noFill/>
            <a:ln cap="flat" cmpd="sng" w="19050">
              <a:solidFill>
                <a:schemeClr val="dk2"/>
              </a:solidFill>
              <a:prstDash val="solid"/>
              <a:round/>
              <a:headEnd len="lg" w="lg" type="none"/>
              <a:tailEnd len="lg" w="lg"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Shape 795"/>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SemanticILP: Example</a:t>
            </a:r>
          </a:p>
        </p:txBody>
      </p:sp>
      <p:sp>
        <p:nvSpPr>
          <p:cNvPr id="796" name="Shape 796"/>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pic>
        <p:nvPicPr>
          <p:cNvPr id="797" name="Shape 797"/>
          <p:cNvPicPr preferRelativeResize="0"/>
          <p:nvPr/>
        </p:nvPicPr>
        <p:blipFill rotWithShape="1">
          <a:blip r:embed="rId3">
            <a:alphaModFix/>
          </a:blip>
          <a:srcRect b="0" l="0" r="0" t="833"/>
          <a:stretch/>
        </p:blipFill>
        <p:spPr>
          <a:xfrm>
            <a:off x="2149437" y="568987"/>
            <a:ext cx="6122849" cy="6352951"/>
          </a:xfrm>
          <a:prstGeom prst="rect">
            <a:avLst/>
          </a:prstGeom>
          <a:noFill/>
          <a:ln>
            <a:noFill/>
          </a:ln>
        </p:spPr>
      </p:pic>
      <p:pic>
        <p:nvPicPr>
          <p:cNvPr id="798" name="Shape 798"/>
          <p:cNvPicPr preferRelativeResize="0"/>
          <p:nvPr/>
        </p:nvPicPr>
        <p:blipFill>
          <a:blip r:embed="rId4">
            <a:alphaModFix/>
          </a:blip>
          <a:stretch>
            <a:fillRect/>
          </a:stretch>
        </p:blipFill>
        <p:spPr>
          <a:xfrm>
            <a:off x="2202900" y="533400"/>
            <a:ext cx="5971374" cy="6424127"/>
          </a:xfrm>
          <a:prstGeom prst="rect">
            <a:avLst/>
          </a:prstGeom>
          <a:noFill/>
          <a:ln>
            <a:noFill/>
          </a:ln>
        </p:spPr>
      </p:pic>
      <p:sp>
        <p:nvSpPr>
          <p:cNvPr id="799" name="Shape 799"/>
          <p:cNvSpPr/>
          <p:nvPr/>
        </p:nvSpPr>
        <p:spPr>
          <a:xfrm>
            <a:off x="228600" y="2396025"/>
            <a:ext cx="1699800" cy="1986600"/>
          </a:xfrm>
          <a:prstGeom prst="foldedCorner">
            <a:avLst>
              <a:gd fmla="val 16667" name="adj"/>
            </a:avLst>
          </a:prstGeom>
          <a:solidFill>
            <a:srgbClr val="F3F3F3"/>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b="1" lang="en-US" sz="1200"/>
              <a:t>Question Instance</a:t>
            </a:r>
          </a:p>
          <a:p>
            <a:pPr lvl="0" rtl="0">
              <a:spcBef>
                <a:spcPts val="0"/>
              </a:spcBef>
              <a:buNone/>
            </a:pPr>
            <a:r>
              <a:t/>
            </a:r>
            <a:endParaRPr sz="1200"/>
          </a:p>
          <a:p>
            <a:pPr lvl="0" rtl="0">
              <a:spcBef>
                <a:spcPts val="0"/>
              </a:spcBef>
              <a:buNone/>
            </a:pPr>
            <a:r>
              <a:rPr lang="en-US" sz="1200"/>
              <a:t> </a:t>
            </a:r>
          </a:p>
        </p:txBody>
      </p:sp>
      <p:sp>
        <p:nvSpPr>
          <p:cNvPr id="800" name="Shape 800"/>
          <p:cNvSpPr/>
          <p:nvPr/>
        </p:nvSpPr>
        <p:spPr>
          <a:xfrm>
            <a:off x="609125" y="2841638"/>
            <a:ext cx="968100" cy="389100"/>
          </a:xfrm>
          <a:prstGeom prst="roundRect">
            <a:avLst>
              <a:gd fmla="val 16667" name="adj"/>
            </a:avLst>
          </a:prstGeom>
          <a:solidFill>
            <a:srgbClr val="C9DAF8"/>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sz="1300"/>
              <a:t>Question </a:t>
            </a:r>
          </a:p>
        </p:txBody>
      </p:sp>
      <p:sp>
        <p:nvSpPr>
          <p:cNvPr id="801" name="Shape 801"/>
          <p:cNvSpPr/>
          <p:nvPr/>
        </p:nvSpPr>
        <p:spPr>
          <a:xfrm>
            <a:off x="520150" y="3772738"/>
            <a:ext cx="1082400" cy="389100"/>
          </a:xfrm>
          <a:prstGeom prst="roundRect">
            <a:avLst>
              <a:gd fmla="val 16667" name="adj"/>
            </a:avLst>
          </a:prstGeom>
          <a:solidFill>
            <a:srgbClr val="FFF2CC"/>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a:t>Paragraph</a:t>
            </a:r>
          </a:p>
        </p:txBody>
      </p:sp>
      <p:sp>
        <p:nvSpPr>
          <p:cNvPr id="802" name="Shape 802"/>
          <p:cNvSpPr/>
          <p:nvPr/>
        </p:nvSpPr>
        <p:spPr>
          <a:xfrm>
            <a:off x="685325" y="3315538"/>
            <a:ext cx="803400" cy="345300"/>
          </a:xfrm>
          <a:prstGeom prst="roundRect">
            <a:avLst>
              <a:gd fmla="val 16667" name="adj"/>
            </a:avLst>
          </a:prstGeom>
          <a:solidFill>
            <a:srgbClr val="D9EAD3"/>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sz="1000"/>
              <a:t>Answer</a:t>
            </a:r>
          </a:p>
        </p:txBody>
      </p:sp>
      <p:cxnSp>
        <p:nvCxnSpPr>
          <p:cNvPr id="803" name="Shape 803"/>
          <p:cNvCxnSpPr/>
          <p:nvPr/>
        </p:nvCxnSpPr>
        <p:spPr>
          <a:xfrm flipH="1" rot="10800000">
            <a:off x="1671925" y="2032225"/>
            <a:ext cx="819900" cy="889800"/>
          </a:xfrm>
          <a:prstGeom prst="straightConnector1">
            <a:avLst/>
          </a:prstGeom>
          <a:noFill/>
          <a:ln cap="flat" cmpd="sng" w="28575">
            <a:solidFill>
              <a:srgbClr val="999999"/>
            </a:solidFill>
            <a:prstDash val="solid"/>
            <a:round/>
            <a:headEnd len="lg" w="lg" type="none"/>
            <a:tailEnd len="lg" w="lg" type="triangle"/>
          </a:ln>
        </p:spPr>
      </p:cxnSp>
      <p:cxnSp>
        <p:nvCxnSpPr>
          <p:cNvPr id="804" name="Shape 804"/>
          <p:cNvCxnSpPr/>
          <p:nvPr/>
        </p:nvCxnSpPr>
        <p:spPr>
          <a:xfrm flipH="1" rot="10800000">
            <a:off x="1693625" y="3354125"/>
            <a:ext cx="451500" cy="34500"/>
          </a:xfrm>
          <a:prstGeom prst="straightConnector1">
            <a:avLst/>
          </a:prstGeom>
          <a:noFill/>
          <a:ln cap="flat" cmpd="sng" w="28575">
            <a:solidFill>
              <a:srgbClr val="999999"/>
            </a:solidFill>
            <a:prstDash val="solid"/>
            <a:round/>
            <a:headEnd len="lg" w="lg" type="none"/>
            <a:tailEnd len="lg" w="lg" type="triangle"/>
          </a:ln>
        </p:spPr>
      </p:cxnSp>
      <p:cxnSp>
        <p:nvCxnSpPr>
          <p:cNvPr id="805" name="Shape 805"/>
          <p:cNvCxnSpPr/>
          <p:nvPr/>
        </p:nvCxnSpPr>
        <p:spPr>
          <a:xfrm>
            <a:off x="1602550" y="4020550"/>
            <a:ext cx="824700" cy="141300"/>
          </a:xfrm>
          <a:prstGeom prst="straightConnector1">
            <a:avLst/>
          </a:prstGeom>
          <a:noFill/>
          <a:ln cap="flat" cmpd="sng" w="28575">
            <a:solidFill>
              <a:srgbClr val="999999"/>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98"/>
                                        </p:tgtEl>
                                      </p:cBhvr>
                                    </p:animEffect>
                                    <p:set>
                                      <p:cBhvr>
                                        <p:cTn dur="1" fill="hold">
                                          <p:stCondLst>
                                            <p:cond delay="1000"/>
                                          </p:stCondLst>
                                        </p:cTn>
                                        <p:tgtEl>
                                          <p:spTgt spid="7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Shape 810"/>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SemanticILP</a:t>
            </a:r>
          </a:p>
        </p:txBody>
      </p:sp>
      <p:sp>
        <p:nvSpPr>
          <p:cNvPr id="811" name="Shape 811"/>
          <p:cNvSpPr txBox="1"/>
          <p:nvPr>
            <p:ph idx="1" type="body"/>
          </p:nvPr>
        </p:nvSpPr>
        <p:spPr>
          <a:xfrm>
            <a:off x="381000" y="685800"/>
            <a:ext cx="8382000" cy="533400"/>
          </a:xfrm>
          <a:prstGeom prst="rect">
            <a:avLst/>
          </a:prstGeom>
          <a:noFill/>
          <a:ln>
            <a:noFill/>
          </a:ln>
        </p:spPr>
        <p:txBody>
          <a:bodyPr anchorCtr="0" anchor="t" bIns="45700" lIns="91425" rIns="91425" wrap="square" tIns="45700">
            <a:noAutofit/>
          </a:bodyPr>
          <a:lstStyle/>
          <a:p>
            <a:pPr indent="0" lvl="0" marL="0" marR="0" rtl="0" algn="l">
              <a:spcBef>
                <a:spcPts val="400"/>
              </a:spcBef>
              <a:spcAft>
                <a:spcPts val="0"/>
              </a:spcAft>
              <a:buNone/>
            </a:pPr>
            <a:r>
              <a:rPr b="0" i="0" lang="en-US" sz="2000" u="none" cap="none" strike="noStrike">
                <a:solidFill>
                  <a:schemeClr val="dk1"/>
                </a:solidFill>
                <a:latin typeface="Arial"/>
                <a:ea typeface="Arial"/>
                <a:cs typeface="Arial"/>
                <a:sym typeface="Arial"/>
              </a:rPr>
              <a:t>Translate QA into a </a:t>
            </a:r>
            <a:r>
              <a:rPr b="0" i="0" lang="en-US" sz="2000" u="none" cap="none" strike="noStrike">
                <a:solidFill>
                  <a:srgbClr val="008000"/>
                </a:solidFill>
                <a:latin typeface="Arial"/>
                <a:ea typeface="Arial"/>
                <a:cs typeface="Arial"/>
                <a:sym typeface="Arial"/>
              </a:rPr>
              <a:t>search for an optimal </a:t>
            </a:r>
            <a:r>
              <a:rPr b="0" i="0" lang="en-US" sz="2000" u="none" cap="none" strike="noStrike">
                <a:solidFill>
                  <a:schemeClr val="dk1"/>
                </a:solidFill>
                <a:latin typeface="Arial"/>
                <a:ea typeface="Arial"/>
                <a:cs typeface="Arial"/>
                <a:sym typeface="Arial"/>
              </a:rPr>
              <a:t>subgraph</a:t>
            </a:r>
          </a:p>
          <a:p>
            <a:pPr indent="0" lvl="0" marL="0" marR="0" rtl="0" algn="l">
              <a:spcBef>
                <a:spcPts val="360"/>
              </a:spcBef>
              <a:spcAft>
                <a:spcPts val="0"/>
              </a:spcAft>
              <a:buNone/>
            </a:pPr>
            <a:r>
              <a:t/>
            </a:r>
            <a:endParaRPr sz="1800"/>
          </a:p>
        </p:txBody>
      </p:sp>
      <p:sp>
        <p:nvSpPr>
          <p:cNvPr id="812" name="Shape 812"/>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
        <p:nvSpPr>
          <p:cNvPr id="813" name="Shape 813"/>
          <p:cNvSpPr txBox="1"/>
          <p:nvPr/>
        </p:nvSpPr>
        <p:spPr>
          <a:xfrm>
            <a:off x="1270850" y="5520500"/>
            <a:ext cx="6725700" cy="792600"/>
          </a:xfrm>
          <a:prstGeom prst="rect">
            <a:avLst/>
          </a:prstGeom>
          <a:solidFill>
            <a:srgbClr val="FFF2CC"/>
          </a:solidFill>
          <a:ln cap="flat" cmpd="sng" w="9525">
            <a:solidFill>
              <a:srgbClr val="FF99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sz="2000">
                <a:solidFill>
                  <a:schemeClr val="dk1"/>
                </a:solidFill>
              </a:rPr>
              <a:t>  </a:t>
            </a:r>
            <a:r>
              <a:rPr lang="en-US" sz="2000">
                <a:solidFill>
                  <a:schemeClr val="dk1"/>
                </a:solidFill>
              </a:rPr>
              <a:t>Formulate as Integer Linear Program (</a:t>
            </a:r>
            <a:r>
              <a:rPr lang="en-US" sz="2000">
                <a:solidFill>
                  <a:srgbClr val="008000"/>
                </a:solidFill>
              </a:rPr>
              <a:t>ILP</a:t>
            </a:r>
            <a:r>
              <a:rPr lang="en-US" sz="2000">
                <a:solidFill>
                  <a:schemeClr val="dk1"/>
                </a:solidFill>
              </a:rPr>
              <a:t>) </a:t>
            </a:r>
            <a:r>
              <a:rPr lang="en-US" sz="2000">
                <a:solidFill>
                  <a:srgbClr val="008000"/>
                </a:solidFill>
              </a:rPr>
              <a:t>optimization</a:t>
            </a:r>
          </a:p>
          <a:p>
            <a:pPr indent="-463550" lvl="1" marL="857250" rtl="0">
              <a:spcBef>
                <a:spcPts val="360"/>
              </a:spcBef>
              <a:buClr>
                <a:schemeClr val="dk1"/>
              </a:buClr>
              <a:buSzPct val="100000"/>
              <a:buFont typeface="Noto Sans Symbols"/>
              <a:buChar char="▪"/>
            </a:pPr>
            <a:r>
              <a:rPr lang="en-US" sz="1800">
                <a:solidFill>
                  <a:schemeClr val="dk1"/>
                </a:solidFill>
              </a:rPr>
              <a:t>Solution points to the best supported answer</a:t>
            </a:r>
          </a:p>
        </p:txBody>
      </p:sp>
      <p:sp>
        <p:nvSpPr>
          <p:cNvPr id="814" name="Shape 814"/>
          <p:cNvSpPr txBox="1"/>
          <p:nvPr/>
        </p:nvSpPr>
        <p:spPr>
          <a:xfrm>
            <a:off x="381000" y="3733800"/>
            <a:ext cx="8493900" cy="1842300"/>
          </a:xfrm>
          <a:prstGeom prst="rect">
            <a:avLst/>
          </a:prstGeom>
          <a:noFill/>
          <a:ln>
            <a:noFill/>
          </a:ln>
        </p:spPr>
        <p:txBody>
          <a:bodyPr anchorCtr="0" anchor="ctr" bIns="91425" lIns="91425" rIns="91425" wrap="square" tIns="91425">
            <a:noAutofit/>
          </a:bodyPr>
          <a:lstStyle/>
          <a:p>
            <a:pPr lvl="0" rtl="0">
              <a:spcBef>
                <a:spcPts val="360"/>
              </a:spcBef>
              <a:buNone/>
            </a:pPr>
            <a:r>
              <a:rPr b="1" lang="en-US" sz="1800">
                <a:solidFill>
                  <a:schemeClr val="dk1"/>
                </a:solidFill>
              </a:rPr>
              <a:t>Objective:</a:t>
            </a:r>
            <a:r>
              <a:rPr lang="en-US" sz="1800">
                <a:solidFill>
                  <a:schemeClr val="dk1"/>
                </a:solidFill>
              </a:rPr>
              <a:t> Capture what’s a valid reasoning, what’s preferred</a:t>
            </a:r>
          </a:p>
          <a:p>
            <a:pPr indent="-463550" lvl="1" marL="857250" rtl="0">
              <a:spcBef>
                <a:spcPts val="360"/>
              </a:spcBef>
              <a:buClr>
                <a:schemeClr val="dk1"/>
              </a:buClr>
              <a:buSzPct val="100000"/>
              <a:buFont typeface="Noto Sans Symbols"/>
              <a:buChar char="▪"/>
            </a:pPr>
            <a:r>
              <a:rPr b="1" lang="en-US" sz="1800">
                <a:solidFill>
                  <a:schemeClr val="dk1"/>
                </a:solidFill>
              </a:rPr>
              <a:t>Preferences</a:t>
            </a:r>
            <a:r>
              <a:rPr lang="en-US" sz="1800">
                <a:solidFill>
                  <a:schemeClr val="dk1"/>
                </a:solidFill>
              </a:rPr>
              <a:t> e.g.</a:t>
            </a:r>
          </a:p>
          <a:p>
            <a:pPr indent="-469900" lvl="2" marL="1257300" rtl="0">
              <a:spcBef>
                <a:spcPts val="360"/>
              </a:spcBef>
              <a:buClr>
                <a:schemeClr val="dk1"/>
              </a:buClr>
              <a:buSzPct val="100000"/>
              <a:buFont typeface="Noto Sans Symbols"/>
              <a:buChar char="▪"/>
            </a:pPr>
            <a:r>
              <a:rPr lang="en-US" sz="1800">
                <a:solidFill>
                  <a:schemeClr val="dk1"/>
                </a:solidFill>
              </a:rPr>
              <a:t>Use less sentences </a:t>
            </a:r>
          </a:p>
          <a:p>
            <a:pPr indent="-469900" lvl="2" marL="1257300" rtl="0">
              <a:spcBef>
                <a:spcPts val="360"/>
              </a:spcBef>
              <a:buClr>
                <a:schemeClr val="dk1"/>
              </a:buClr>
              <a:buSzPct val="100000"/>
              <a:buFont typeface="Noto Sans Symbols"/>
              <a:buChar char="▪"/>
            </a:pPr>
            <a:r>
              <a:rPr lang="en-US" sz="1800">
                <a:solidFill>
                  <a:schemeClr val="dk1"/>
                </a:solidFill>
              </a:rPr>
              <a:t>Use sentences nearby </a:t>
            </a:r>
          </a:p>
          <a:p>
            <a:pPr indent="-469900" lvl="2" marL="1257300" rtl="0">
              <a:spcBef>
                <a:spcPts val="360"/>
              </a:spcBef>
              <a:buClr>
                <a:schemeClr val="dk1"/>
              </a:buClr>
              <a:buSzPct val="100000"/>
              <a:buFont typeface="Noto Sans Symbols"/>
              <a:buChar char="▪"/>
            </a:pPr>
            <a:r>
              <a:rPr lang="en-US" sz="1800">
                <a:solidFill>
                  <a:schemeClr val="dk1"/>
                </a:solidFill>
              </a:rPr>
              <a:t>If using a pred-arg graph, give priority to the subject </a:t>
            </a:r>
          </a:p>
        </p:txBody>
      </p:sp>
      <p:sp>
        <p:nvSpPr>
          <p:cNvPr id="815" name="Shape 815"/>
          <p:cNvSpPr txBox="1"/>
          <p:nvPr/>
        </p:nvSpPr>
        <p:spPr>
          <a:xfrm>
            <a:off x="381000" y="1045125"/>
            <a:ext cx="8873100" cy="2883000"/>
          </a:xfrm>
          <a:prstGeom prst="rect">
            <a:avLst/>
          </a:prstGeom>
          <a:noFill/>
          <a:ln>
            <a:noFill/>
          </a:ln>
        </p:spPr>
        <p:txBody>
          <a:bodyPr anchorCtr="0" anchor="ctr" bIns="91425" lIns="91425" rIns="91425" wrap="square" tIns="91425">
            <a:noAutofit/>
          </a:bodyPr>
          <a:lstStyle/>
          <a:p>
            <a:pPr lvl="0" rtl="0">
              <a:spcBef>
                <a:spcPts val="400"/>
              </a:spcBef>
              <a:buNone/>
            </a:pPr>
            <a:r>
              <a:rPr b="1" lang="en-US" sz="2000">
                <a:solidFill>
                  <a:schemeClr val="dk1"/>
                </a:solidFill>
              </a:rPr>
              <a:t>Constraint:</a:t>
            </a:r>
            <a:r>
              <a:rPr lang="en-US" sz="2000">
                <a:solidFill>
                  <a:schemeClr val="dk1"/>
                </a:solidFill>
              </a:rPr>
              <a:t> </a:t>
            </a:r>
            <a:r>
              <a:rPr lang="en-US" sz="1800">
                <a:solidFill>
                  <a:schemeClr val="dk1"/>
                </a:solidFill>
              </a:rPr>
              <a:t>Incorporate </a:t>
            </a:r>
            <a:r>
              <a:rPr b="1" lang="en-US" sz="1800">
                <a:solidFill>
                  <a:schemeClr val="dk1"/>
                </a:solidFill>
              </a:rPr>
              <a:t>global</a:t>
            </a:r>
            <a:r>
              <a:rPr lang="en-US" sz="1800">
                <a:solidFill>
                  <a:schemeClr val="dk1"/>
                </a:solidFill>
              </a:rPr>
              <a:t> and </a:t>
            </a:r>
            <a:r>
              <a:rPr b="1" lang="en-US" sz="1800">
                <a:solidFill>
                  <a:schemeClr val="dk1"/>
                </a:solidFill>
              </a:rPr>
              <a:t>local</a:t>
            </a:r>
            <a:r>
              <a:rPr lang="en-US" sz="1800">
                <a:solidFill>
                  <a:schemeClr val="dk1"/>
                </a:solidFill>
              </a:rPr>
              <a:t> constraints</a:t>
            </a:r>
          </a:p>
          <a:p>
            <a:pPr indent="-463550" lvl="1" marL="857250" rtl="0">
              <a:spcBef>
                <a:spcPts val="360"/>
              </a:spcBef>
              <a:buClr>
                <a:schemeClr val="dk1"/>
              </a:buClr>
              <a:buSzPct val="100000"/>
              <a:buFont typeface="Noto Sans Symbols"/>
              <a:buChar char="▪"/>
            </a:pPr>
            <a:r>
              <a:rPr b="1" lang="en-US" sz="1800">
                <a:solidFill>
                  <a:schemeClr val="dk1"/>
                </a:solidFill>
              </a:rPr>
              <a:t>Global </a:t>
            </a:r>
            <a:r>
              <a:rPr lang="en-US" sz="1800">
                <a:solidFill>
                  <a:schemeClr val="dk1"/>
                </a:solidFill>
              </a:rPr>
              <a:t>e.g.</a:t>
            </a:r>
          </a:p>
          <a:p>
            <a:pPr indent="-469900" lvl="2" marL="1257300" rtl="0">
              <a:spcBef>
                <a:spcPts val="360"/>
              </a:spcBef>
              <a:buClr>
                <a:schemeClr val="dk1"/>
              </a:buClr>
              <a:buSzPct val="100000"/>
              <a:buFont typeface="Noto Sans Symbols"/>
              <a:buChar char="▪"/>
            </a:pPr>
            <a:r>
              <a:rPr lang="en-US" sz="1800">
                <a:solidFill>
                  <a:schemeClr val="dk1"/>
                </a:solidFill>
              </a:rPr>
              <a:t>Have ends in question, paragraph and an answer</a:t>
            </a:r>
          </a:p>
          <a:p>
            <a:pPr indent="-469900" lvl="2" marL="1257300" rtl="0">
              <a:spcBef>
                <a:spcPts val="360"/>
              </a:spcBef>
              <a:buClr>
                <a:schemeClr val="dk1"/>
              </a:buClr>
              <a:buSzPct val="100000"/>
              <a:buFont typeface="Noto Sans Symbols"/>
              <a:buChar char="▪"/>
            </a:pPr>
            <a:r>
              <a:rPr lang="en-US" sz="1800">
                <a:solidFill>
                  <a:schemeClr val="dk1"/>
                </a:solidFill>
              </a:rPr>
              <a:t>Connected graph </a:t>
            </a:r>
          </a:p>
          <a:p>
            <a:pPr indent="-469900" lvl="2" marL="1257300" rtl="0">
              <a:spcBef>
                <a:spcPts val="360"/>
              </a:spcBef>
              <a:buClr>
                <a:schemeClr val="dk1"/>
              </a:buClr>
              <a:buSzPct val="100000"/>
              <a:buFont typeface="Noto Sans Symbols"/>
              <a:buChar char="▪"/>
            </a:pPr>
            <a:r>
              <a:rPr lang="en-US" sz="1800">
                <a:solidFill>
                  <a:schemeClr val="dk1"/>
                </a:solidFill>
              </a:rPr>
              <a:t>Exactly one answer </a:t>
            </a:r>
          </a:p>
          <a:p>
            <a:pPr indent="-463550" lvl="1" marL="857250" rtl="0">
              <a:spcBef>
                <a:spcPts val="360"/>
              </a:spcBef>
              <a:buClr>
                <a:schemeClr val="dk1"/>
              </a:buClr>
              <a:buSzPct val="100000"/>
              <a:buFont typeface="Noto Sans Symbols"/>
              <a:buChar char="▪"/>
            </a:pPr>
            <a:r>
              <a:rPr b="1" lang="en-US" sz="1800">
                <a:solidFill>
                  <a:schemeClr val="dk1"/>
                </a:solidFill>
              </a:rPr>
              <a:t>Local </a:t>
            </a:r>
            <a:r>
              <a:rPr lang="en-US" sz="1800">
                <a:solidFill>
                  <a:schemeClr val="dk1"/>
                </a:solidFill>
              </a:rPr>
              <a:t>e.g.</a:t>
            </a:r>
          </a:p>
          <a:p>
            <a:pPr indent="-469900" lvl="2" marL="1257300" rtl="0">
              <a:spcBef>
                <a:spcPts val="360"/>
              </a:spcBef>
              <a:buClr>
                <a:schemeClr val="dk1"/>
              </a:buClr>
              <a:buSzPct val="100000"/>
              <a:buFont typeface="Noto Sans Symbols"/>
              <a:buChar char="▪"/>
            </a:pPr>
            <a:r>
              <a:rPr lang="en-US" sz="1800">
                <a:solidFill>
                  <a:schemeClr val="dk1"/>
                </a:solidFill>
              </a:rPr>
              <a:t>If using a pred-arg graphs, use at least predicate and argument </a:t>
            </a:r>
          </a:p>
          <a:p>
            <a:pPr indent="-469900" lvl="2" marL="1257300" rtl="0">
              <a:spcBef>
                <a:spcPts val="360"/>
              </a:spcBef>
              <a:buClr>
                <a:schemeClr val="dk1"/>
              </a:buClr>
              <a:buSzPct val="100000"/>
              <a:buFont typeface="Noto Sans Symbols"/>
              <a:buChar char="▪"/>
            </a:pPr>
            <a:r>
              <a:rPr lang="en-US" sz="1800">
                <a:solidFill>
                  <a:schemeClr val="dk1"/>
                </a:solidFill>
              </a:rPr>
              <a:t>If using a coref connected-comp. use at least two nodes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lvl="0" rtl="0">
              <a:spcBef>
                <a:spcPts val="0"/>
              </a:spcBef>
              <a:buSzPct val="34375"/>
              <a:buNone/>
            </a:pPr>
            <a:r>
              <a:rPr lang="en-US"/>
              <a:t>QA is everywhere </a:t>
            </a:r>
          </a:p>
        </p:txBody>
      </p:sp>
      <p:sp>
        <p:nvSpPr>
          <p:cNvPr id="236" name="Shape 236"/>
          <p:cNvSpPr txBox="1"/>
          <p:nvPr>
            <p:ph idx="1" type="body"/>
          </p:nvPr>
        </p:nvSpPr>
        <p:spPr>
          <a:xfrm>
            <a:off x="381000" y="710525"/>
            <a:ext cx="8382000" cy="5873100"/>
          </a:xfrm>
          <a:prstGeom prst="rect">
            <a:avLst/>
          </a:prstGeom>
          <a:noFill/>
          <a:ln>
            <a:noFill/>
          </a:ln>
        </p:spPr>
        <p:txBody>
          <a:bodyPr anchorCtr="0" anchor="t" bIns="45700" lIns="91425" rIns="91425" wrap="square" tIns="45700">
            <a:noAutofit/>
          </a:bodyPr>
          <a:lstStyle/>
          <a:p>
            <a:pPr indent="-355600" lvl="0" marL="457200" marR="0" rtl="0" algn="l">
              <a:spcBef>
                <a:spcPts val="0"/>
              </a:spcBef>
              <a:spcAft>
                <a:spcPts val="0"/>
              </a:spcAft>
              <a:buSzPct val="100000"/>
            </a:pPr>
            <a:r>
              <a:rPr lang="en-US" sz="2000"/>
              <a:t>One of the oldest problems in AI </a:t>
            </a:r>
          </a:p>
          <a:p>
            <a:pPr indent="-127000" lvl="0" marL="0" marR="0" rtl="0" algn="l">
              <a:spcBef>
                <a:spcPts val="0"/>
              </a:spcBef>
              <a:spcAft>
                <a:spcPts val="0"/>
              </a:spcAft>
              <a:buClr>
                <a:schemeClr val="dk1"/>
              </a:buClr>
              <a:buSzPct val="100000"/>
              <a:buFont typeface="Noto Sans Symbols"/>
              <a:buNone/>
            </a:pPr>
            <a:r>
              <a:t/>
            </a:r>
            <a:endParaRPr sz="2000"/>
          </a:p>
          <a:p>
            <a:pPr indent="-355600" lvl="0" marL="457200" marR="0" rtl="0" algn="l">
              <a:spcBef>
                <a:spcPts val="0"/>
              </a:spcBef>
              <a:spcAft>
                <a:spcPts val="0"/>
              </a:spcAft>
              <a:buSzPct val="100000"/>
            </a:pPr>
            <a:r>
              <a:rPr b="0" i="0" lang="en-US" sz="2000" u="none" cap="none" strike="noStrike">
                <a:solidFill>
                  <a:schemeClr val="dk1"/>
                </a:solidFill>
                <a:latin typeface="Arial"/>
                <a:ea typeface="Arial"/>
                <a:cs typeface="Arial"/>
                <a:sym typeface="Arial"/>
              </a:rPr>
              <a:t>Remarkable featur</a:t>
            </a:r>
            <a:r>
              <a:rPr lang="en-US" sz="2000"/>
              <a:t>e</a:t>
            </a:r>
            <a:r>
              <a:rPr b="0" i="0" lang="en-US" sz="2000" u="none" cap="none" strike="noStrike">
                <a:solidFill>
                  <a:schemeClr val="dk1"/>
                </a:solidFill>
                <a:latin typeface="Arial"/>
                <a:ea typeface="Arial"/>
                <a:cs typeface="Arial"/>
                <a:sym typeface="Arial"/>
              </a:rPr>
              <a:t>s of </a:t>
            </a:r>
            <a:r>
              <a:rPr lang="en-US" sz="2000"/>
              <a:t>QA</a:t>
            </a:r>
            <a:r>
              <a:rPr b="0" i="0" lang="en-US" sz="2000" u="none" cap="none" strike="noStrike">
                <a:solidFill>
                  <a:schemeClr val="dk1"/>
                </a:solidFill>
                <a:latin typeface="Arial"/>
                <a:ea typeface="Arial"/>
                <a:cs typeface="Arial"/>
                <a:sym typeface="Arial"/>
              </a:rPr>
              <a:t> </a:t>
            </a:r>
          </a:p>
          <a:p>
            <a:pPr indent="-127000" lvl="1" marL="4572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127000" lvl="1" marL="4572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127000" lvl="1" marL="4572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127000" lvl="1" marL="4572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127000" lvl="0" marL="0" marR="0" rtl="0" algn="l">
              <a:spcBef>
                <a:spcPts val="400"/>
              </a:spcBef>
              <a:spcAft>
                <a:spcPts val="0"/>
              </a:spcAft>
              <a:buClr>
                <a:schemeClr val="dk1"/>
              </a:buClr>
              <a:buSzPct val="100000"/>
              <a:buFont typeface="Noto Sans Symbols"/>
              <a:buNone/>
            </a:pPr>
            <a:r>
              <a:t/>
            </a:r>
            <a:endParaRPr b="1" i="0" sz="2000" u="none" cap="none" strike="noStrike">
              <a:solidFill>
                <a:srgbClr val="008000"/>
              </a:solidFill>
              <a:latin typeface="Arial"/>
              <a:ea typeface="Arial"/>
              <a:cs typeface="Arial"/>
              <a:sym typeface="Arial"/>
            </a:endParaRPr>
          </a:p>
          <a:p>
            <a:pPr indent="-127000" lvl="0" marL="0" marR="0" rtl="0" algn="l">
              <a:spcBef>
                <a:spcPts val="400"/>
              </a:spcBef>
              <a:spcAft>
                <a:spcPts val="0"/>
              </a:spcAft>
              <a:buClr>
                <a:srgbClr val="008000"/>
              </a:buClr>
              <a:buSzPct val="100000"/>
              <a:buFont typeface="Noto Sans Symbols"/>
              <a:buNone/>
            </a:pPr>
            <a:r>
              <a:t/>
            </a:r>
            <a:endParaRPr b="1" sz="2000">
              <a:solidFill>
                <a:srgbClr val="008000"/>
              </a:solidFill>
            </a:endParaRPr>
          </a:p>
          <a:p>
            <a:pPr indent="-127000" lvl="0" marL="0" marR="0" rtl="0" algn="l">
              <a:spcBef>
                <a:spcPts val="400"/>
              </a:spcBef>
              <a:spcAft>
                <a:spcPts val="0"/>
              </a:spcAft>
              <a:buClr>
                <a:srgbClr val="008000"/>
              </a:buClr>
              <a:buSzPct val="100000"/>
              <a:buFont typeface="Noto Sans Symbols"/>
              <a:buNone/>
            </a:pPr>
            <a:r>
              <a:t/>
            </a:r>
            <a:endParaRPr b="1" sz="2000">
              <a:solidFill>
                <a:srgbClr val="008000"/>
              </a:solidFill>
            </a:endParaRPr>
          </a:p>
          <a:p>
            <a:pPr indent="-127000" lvl="0" marL="0" marR="0" rtl="0" algn="l">
              <a:spcBef>
                <a:spcPts val="400"/>
              </a:spcBef>
              <a:spcAft>
                <a:spcPts val="0"/>
              </a:spcAft>
              <a:buClr>
                <a:srgbClr val="008000"/>
              </a:buClr>
              <a:buSzPct val="100000"/>
              <a:buFont typeface="Noto Sans Symbols"/>
              <a:buNone/>
            </a:pPr>
            <a:r>
              <a:rPr b="1" lang="en-US" sz="2000">
                <a:solidFill>
                  <a:srgbClr val="008000"/>
                </a:solidFill>
              </a:rPr>
              <a:t>QA </a:t>
            </a:r>
            <a:r>
              <a:rPr b="1" i="0" lang="en-US" sz="2000" u="none" cap="none" strike="noStrike">
                <a:solidFill>
                  <a:srgbClr val="008000"/>
                </a:solidFill>
                <a:latin typeface="Arial"/>
                <a:ea typeface="Arial"/>
                <a:cs typeface="Arial"/>
                <a:sym typeface="Arial"/>
              </a:rPr>
              <a:t>systems are still far from exhibiting human-like intelligence</a:t>
            </a:r>
            <a:r>
              <a:rPr b="0" i="0" lang="en-US" sz="2000" u="none" cap="none" strike="noStrike">
                <a:solidFill>
                  <a:schemeClr val="dk1"/>
                </a:solidFill>
                <a:latin typeface="Arial"/>
                <a:ea typeface="Arial"/>
                <a:cs typeface="Arial"/>
                <a:sym typeface="Arial"/>
              </a:rPr>
              <a:t>,</a:t>
            </a:r>
            <a:br>
              <a:rPr b="0" i="0" lang="en-US" sz="2000" u="none" cap="none" strike="noStrike">
                <a:solidFill>
                  <a:schemeClr val="dk1"/>
                </a:solidFill>
                <a:latin typeface="Arial"/>
                <a:ea typeface="Arial"/>
                <a:cs typeface="Arial"/>
                <a:sym typeface="Arial"/>
              </a:rPr>
            </a:br>
            <a:r>
              <a:rPr b="1" i="0" lang="en-US" sz="2000" u="none" cap="none" strike="noStrike">
                <a:solidFill>
                  <a:srgbClr val="008000"/>
                </a:solidFill>
                <a:latin typeface="Arial"/>
                <a:ea typeface="Arial"/>
                <a:cs typeface="Arial"/>
                <a:sym typeface="Arial"/>
              </a:rPr>
              <a:t>even in relatively simple ways</a:t>
            </a:r>
          </a:p>
          <a:p>
            <a:pPr indent="0" lvl="0" marL="0" marR="0" rtl="0" algn="l">
              <a:spcBef>
                <a:spcPts val="360"/>
              </a:spcBef>
              <a:spcAft>
                <a:spcPts val="0"/>
              </a:spcAft>
              <a:buNone/>
            </a:pPr>
            <a:r>
              <a:t/>
            </a:r>
            <a:endParaRPr b="0" i="0" sz="2000" u="none" cap="none" strike="noStrike">
              <a:solidFill>
                <a:schemeClr val="dk1"/>
              </a:solidFill>
              <a:latin typeface="Arial"/>
              <a:ea typeface="Arial"/>
              <a:cs typeface="Arial"/>
              <a:sym typeface="Arial"/>
            </a:endParaRPr>
          </a:p>
        </p:txBody>
      </p:sp>
      <p:sp>
        <p:nvSpPr>
          <p:cNvPr id="237" name="Shape 237"/>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238" name="Shape 238"/>
          <p:cNvSpPr txBox="1"/>
          <p:nvPr/>
        </p:nvSpPr>
        <p:spPr>
          <a:xfrm>
            <a:off x="5298675" y="5567275"/>
            <a:ext cx="22548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rgbClr val="7F7F7F"/>
                </a:solidFill>
                <a:latin typeface="Arial"/>
                <a:ea typeface="Arial"/>
                <a:cs typeface="Arial"/>
                <a:sym typeface="Arial"/>
              </a:rPr>
              <a:t>(vs. human-level)</a:t>
            </a:r>
          </a:p>
        </p:txBody>
      </p:sp>
      <p:pic>
        <p:nvPicPr>
          <p:cNvPr id="239" name="Shape 239"/>
          <p:cNvPicPr preferRelativeResize="0"/>
          <p:nvPr/>
        </p:nvPicPr>
        <p:blipFill rotWithShape="1">
          <a:blip r:embed="rId3">
            <a:alphaModFix/>
          </a:blip>
          <a:srcRect b="0" l="0" r="0" t="0"/>
          <a:stretch/>
        </p:blipFill>
        <p:spPr>
          <a:xfrm>
            <a:off x="5069383" y="1790252"/>
            <a:ext cx="2139143" cy="1274850"/>
          </a:xfrm>
          <a:prstGeom prst="rect">
            <a:avLst/>
          </a:prstGeom>
          <a:noFill/>
          <a:ln>
            <a:noFill/>
          </a:ln>
        </p:spPr>
      </p:pic>
      <p:pic>
        <p:nvPicPr>
          <p:cNvPr id="240" name="Shape 240"/>
          <p:cNvPicPr preferRelativeResize="0"/>
          <p:nvPr/>
        </p:nvPicPr>
        <p:blipFill rotWithShape="1">
          <a:blip r:embed="rId4">
            <a:alphaModFix/>
          </a:blip>
          <a:srcRect b="0" l="0" r="0" t="0"/>
          <a:stretch/>
        </p:blipFill>
        <p:spPr>
          <a:xfrm>
            <a:off x="2207925" y="4306750"/>
            <a:ext cx="685543" cy="685543"/>
          </a:xfrm>
          <a:prstGeom prst="rect">
            <a:avLst/>
          </a:prstGeom>
          <a:noFill/>
          <a:ln>
            <a:noFill/>
          </a:ln>
        </p:spPr>
      </p:pic>
      <p:pic>
        <p:nvPicPr>
          <p:cNvPr id="241" name="Shape 241"/>
          <p:cNvPicPr preferRelativeResize="0"/>
          <p:nvPr/>
        </p:nvPicPr>
        <p:blipFill rotWithShape="1">
          <a:blip r:embed="rId5">
            <a:alphaModFix/>
          </a:blip>
          <a:srcRect b="0" l="0" r="0" t="0"/>
          <a:stretch/>
        </p:blipFill>
        <p:spPr>
          <a:xfrm>
            <a:off x="1826925" y="3620950"/>
            <a:ext cx="373458" cy="913638"/>
          </a:xfrm>
          <a:prstGeom prst="rect">
            <a:avLst/>
          </a:prstGeom>
          <a:noFill/>
          <a:ln>
            <a:noFill/>
          </a:ln>
        </p:spPr>
      </p:pic>
      <p:pic>
        <p:nvPicPr>
          <p:cNvPr id="242" name="Shape 242"/>
          <p:cNvPicPr preferRelativeResize="0"/>
          <p:nvPr/>
        </p:nvPicPr>
        <p:blipFill rotWithShape="1">
          <a:blip r:embed="rId6">
            <a:alphaModFix/>
          </a:blip>
          <a:srcRect b="0" l="0" r="1526" t="0"/>
          <a:stretch/>
        </p:blipFill>
        <p:spPr>
          <a:xfrm>
            <a:off x="751650" y="1884175"/>
            <a:ext cx="3506151" cy="1584774"/>
          </a:xfrm>
          <a:prstGeom prst="rect">
            <a:avLst/>
          </a:prstGeom>
          <a:noFill/>
          <a:ln>
            <a:noFill/>
          </a:ln>
        </p:spPr>
      </p:pic>
      <p:grpSp>
        <p:nvGrpSpPr>
          <p:cNvPr id="243" name="Shape 243"/>
          <p:cNvGrpSpPr/>
          <p:nvPr/>
        </p:nvGrpSpPr>
        <p:grpSpPr>
          <a:xfrm>
            <a:off x="3926644" y="3928338"/>
            <a:ext cx="4253349" cy="969507"/>
            <a:chOff x="4536925" y="3694612"/>
            <a:chExt cx="3548301" cy="736988"/>
          </a:xfrm>
        </p:grpSpPr>
        <p:pic>
          <p:nvPicPr>
            <p:cNvPr id="244" name="Shape 244"/>
            <p:cNvPicPr preferRelativeResize="0"/>
            <p:nvPr/>
          </p:nvPicPr>
          <p:blipFill>
            <a:blip r:embed="rId7">
              <a:alphaModFix/>
            </a:blip>
            <a:stretch>
              <a:fillRect/>
            </a:stretch>
          </p:blipFill>
          <p:spPr>
            <a:xfrm>
              <a:off x="4554375" y="3703600"/>
              <a:ext cx="3530852" cy="728000"/>
            </a:xfrm>
            <a:prstGeom prst="rect">
              <a:avLst/>
            </a:prstGeom>
            <a:noFill/>
            <a:ln>
              <a:noFill/>
            </a:ln>
          </p:spPr>
        </p:pic>
        <p:pic>
          <p:nvPicPr>
            <p:cNvPr id="245" name="Shape 245"/>
            <p:cNvPicPr preferRelativeResize="0"/>
            <p:nvPr/>
          </p:nvPicPr>
          <p:blipFill>
            <a:blip r:embed="rId8">
              <a:alphaModFix/>
            </a:blip>
            <a:stretch>
              <a:fillRect/>
            </a:stretch>
          </p:blipFill>
          <p:spPr>
            <a:xfrm>
              <a:off x="4536925" y="3694612"/>
              <a:ext cx="685550" cy="158538"/>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Shape 820"/>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Results #1: Aristo Questions</a:t>
            </a:r>
          </a:p>
        </p:txBody>
      </p:sp>
      <p:sp>
        <p:nvSpPr>
          <p:cNvPr id="821" name="Shape 821"/>
          <p:cNvSpPr txBox="1"/>
          <p:nvPr>
            <p:ph idx="1" type="body"/>
          </p:nvPr>
        </p:nvSpPr>
        <p:spPr>
          <a:xfrm>
            <a:off x="381000" y="762001"/>
            <a:ext cx="8382000" cy="1371600"/>
          </a:xfrm>
          <a:prstGeom prst="rect">
            <a:avLst/>
          </a:prstGeom>
          <a:noFill/>
          <a:ln>
            <a:noFill/>
          </a:ln>
        </p:spPr>
        <p:txBody>
          <a:bodyPr anchorCtr="0" anchor="t" bIns="45700" lIns="91425" rIns="91425" wrap="square" tIns="45700">
            <a:noAutofit/>
          </a:bodyPr>
          <a:lstStyle/>
          <a:p>
            <a:pPr indent="-342900" lvl="0" marL="342900" marR="0" rtl="0" algn="l">
              <a:lnSpc>
                <a:spcPct val="11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Input: </a:t>
            </a:r>
            <a:r>
              <a:rPr b="1" i="0" lang="en-US" sz="2000" u="none" cap="none" strike="noStrike">
                <a:solidFill>
                  <a:schemeClr val="dk1"/>
                </a:solidFill>
                <a:latin typeface="Arial"/>
                <a:ea typeface="Arial"/>
                <a:cs typeface="Arial"/>
                <a:sym typeface="Arial"/>
              </a:rPr>
              <a:t>Science question </a:t>
            </a:r>
            <a:r>
              <a:rPr b="0" i="0" lang="en-US" sz="2000" u="none" cap="none" strike="noStrike">
                <a:solidFill>
                  <a:schemeClr val="dk1"/>
                </a:solidFill>
                <a:latin typeface="Arial"/>
                <a:ea typeface="Arial"/>
                <a:cs typeface="Arial"/>
                <a:sym typeface="Arial"/>
              </a:rPr>
              <a:t>Q with 4 answer options A</a:t>
            </a:r>
          </a:p>
          <a:p>
            <a:pPr indent="-342900" lvl="0" marL="342900" marR="0" rtl="0" algn="l">
              <a:lnSpc>
                <a:spcPct val="110000"/>
              </a:lnSpc>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Text: paragraph P obtained by concatenating top k</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         Lucene-retrieved sentences for various answer options</a:t>
            </a:r>
          </a:p>
          <a:p>
            <a:pPr indent="0" lvl="0" marL="0" marR="0" rtl="0" algn="l">
              <a:spcBef>
                <a:spcPts val="400"/>
              </a:spcBef>
              <a:spcAft>
                <a:spcPts val="0"/>
              </a:spcAft>
              <a:buClr>
                <a:schemeClr val="dk1"/>
              </a:buClr>
              <a:buSzPct val="25000"/>
              <a:buFont typeface="Noto Sans Symbols"/>
              <a:buNone/>
            </a:pPr>
            <a:r>
              <a:t/>
            </a:r>
            <a:endParaRPr b="0" i="0" sz="2000" u="none" cap="none" strike="noStrike">
              <a:solidFill>
                <a:schemeClr val="dk1"/>
              </a:solidFill>
              <a:latin typeface="Arial"/>
              <a:ea typeface="Arial"/>
              <a:cs typeface="Arial"/>
              <a:sym typeface="Arial"/>
            </a:endParaRPr>
          </a:p>
        </p:txBody>
      </p:sp>
      <p:sp>
        <p:nvSpPr>
          <p:cNvPr id="822" name="Shape 822"/>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graphicFrame>
        <p:nvGraphicFramePr>
          <p:cNvPr id="823" name="Shape 823"/>
          <p:cNvGraphicFramePr/>
          <p:nvPr/>
        </p:nvGraphicFramePr>
        <p:xfrm>
          <a:off x="685800" y="2540000"/>
          <a:ext cx="3000000" cy="3000000"/>
        </p:xfrm>
        <a:graphic>
          <a:graphicData uri="http://schemas.openxmlformats.org/drawingml/2006/table">
            <a:tbl>
              <a:tblPr bandRow="1" firstRow="1">
                <a:noFill/>
                <a:tableStyleId>{9E70D33A-CF9D-489E-BF68-ADBBE2959DEF}</a:tableStyleId>
              </a:tblPr>
              <a:tblGrid>
                <a:gridCol w="1524000"/>
                <a:gridCol w="990600"/>
                <a:gridCol w="990600"/>
                <a:gridCol w="990600"/>
                <a:gridCol w="1295400"/>
                <a:gridCol w="1828800"/>
              </a:tblGrid>
              <a:tr h="370850">
                <a:tc>
                  <a:txBody>
                    <a:bodyPr>
                      <a:noAutofit/>
                    </a:bodyPr>
                    <a:lstStyle/>
                    <a:p>
                      <a:pPr indent="0" lvl="0" marL="0" marR="0" rtl="0" algn="ctr">
                        <a:spcBef>
                          <a:spcPts val="0"/>
                        </a:spcBef>
                        <a:buSzPct val="25000"/>
                        <a:buNone/>
                      </a:pPr>
                      <a:r>
                        <a:rPr b="0" lang="en-US" sz="1800" u="none" cap="none" strike="noStrike"/>
                        <a:t>Dataset</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BiDAF</a:t>
                      </a:r>
                    </a:p>
                    <a:p>
                      <a:pPr indent="0" lvl="0" marL="0" marR="0" rtl="0" algn="ctr">
                        <a:spcBef>
                          <a:spcPts val="0"/>
                        </a:spcBef>
                        <a:buSzPct val="25000"/>
                        <a:buNone/>
                      </a:pPr>
                      <a:r>
                        <a:rPr b="0" lang="en-US" sz="1000"/>
                        <a:t>(Seo et, 2016)</a:t>
                      </a:r>
                    </a:p>
                  </a:txBody>
                  <a:tcPr marT="45725" marB="45725" marR="91450" marL="91450" anchor="ctr"/>
                </a:tc>
                <a:tc>
                  <a:txBody>
                    <a:bodyPr>
                      <a:noAutofit/>
                    </a:bodyPr>
                    <a:lstStyle/>
                    <a:p>
                      <a:pPr indent="0" lvl="0" marL="0" marR="0" rtl="0" algn="ctr">
                        <a:spcBef>
                          <a:spcPts val="0"/>
                        </a:spcBef>
                        <a:buClr>
                          <a:srgbClr val="000000"/>
                        </a:buClr>
                        <a:buSzPct val="25000"/>
                        <a:buFont typeface="Arial"/>
                        <a:buNone/>
                      </a:pPr>
                      <a:r>
                        <a:rPr lang="en-US" sz="1800" u="none" cap="none" strike="noStrike"/>
                        <a:t>BiDAF</a:t>
                      </a:r>
                      <a:br>
                        <a:rPr lang="en-US" sz="1800" u="none" cap="none" strike="noStrike"/>
                      </a:br>
                      <a:r>
                        <a:rPr lang="en-US" sz="1800" u="none" cap="none" strike="noStrike"/>
                        <a:t>tuned</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IR</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TupleInf</a:t>
                      </a:r>
                      <a:br>
                        <a:rPr lang="en-US" sz="1800" u="none" cap="none" strike="noStrike"/>
                      </a:br>
                      <a:r>
                        <a:rPr b="0" lang="en-US" sz="1000"/>
                        <a:t>(Knot et al, </a:t>
                      </a:r>
                      <a:r>
                        <a:rPr b="0" lang="en-US" sz="1000" u="none" cap="none" strike="noStrike"/>
                        <a:t>2017</a:t>
                      </a:r>
                      <a:r>
                        <a:rPr b="0" lang="en-US" sz="1000"/>
                        <a:t>)</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SemanticILP</a:t>
                      </a:r>
                    </a:p>
                  </a:txBody>
                  <a:tcPr marT="45725" marB="45725" marR="91450" marL="91450" anchor="ctr"/>
                </a:tc>
              </a:tr>
              <a:tr h="370850">
                <a:tc>
                  <a:txBody>
                    <a:bodyPr>
                      <a:noAutofit/>
                    </a:bodyPr>
                    <a:lstStyle/>
                    <a:p>
                      <a:pPr indent="0" lvl="0" marL="0" marR="0" rtl="0" algn="l">
                        <a:spcBef>
                          <a:spcPts val="0"/>
                        </a:spcBef>
                        <a:buSzPct val="25000"/>
                        <a:buNone/>
                      </a:pPr>
                      <a:r>
                        <a:rPr lang="en-US" sz="1800" u="none" cap="none" strike="noStrike"/>
                        <a:t>Regents 4th</a:t>
                      </a:r>
                    </a:p>
                  </a:txBody>
                  <a:tcPr marT="45725" marB="45725" marR="91450" marL="91450" anchor="ctr">
                    <a:solidFill>
                      <a:srgbClr val="DAE5F1"/>
                    </a:solidFill>
                  </a:tcPr>
                </a:tc>
                <a:tc>
                  <a:txBody>
                    <a:bodyPr>
                      <a:noAutofit/>
                    </a:bodyPr>
                    <a:lstStyle/>
                    <a:p>
                      <a:pPr indent="0" lvl="0" marL="0" marR="0" rtl="0" algn="ctr">
                        <a:spcBef>
                          <a:spcPts val="0"/>
                        </a:spcBef>
                        <a:buSzPct val="25000"/>
                        <a:buNone/>
                      </a:pPr>
                      <a:r>
                        <a:rPr lang="en-US" sz="1800" u="none" cap="none" strike="noStrike"/>
                        <a:t>56.3</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53.1</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59.3</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61.4</a:t>
                      </a:r>
                    </a:p>
                  </a:txBody>
                  <a:tcPr marT="45725" marB="45725" marR="91450" marL="91450" anchor="ctr">
                    <a:solidFill>
                      <a:srgbClr val="E6E0EC"/>
                    </a:solidFill>
                  </a:tcPr>
                </a:tc>
                <a:tc>
                  <a:txBody>
                    <a:bodyPr>
                      <a:noAutofit/>
                    </a:bodyPr>
                    <a:lstStyle/>
                    <a:p>
                      <a:pPr indent="0" lvl="0" marL="0" marR="0" rtl="0" algn="ctr">
                        <a:spcBef>
                          <a:spcPts val="0"/>
                        </a:spcBef>
                        <a:buSzPct val="25000"/>
                        <a:buNone/>
                      </a:pPr>
                      <a:r>
                        <a:rPr b="0" lang="en-US" sz="1800" u="none" cap="none" strike="noStrike"/>
                        <a:t>67.6</a:t>
                      </a:r>
                    </a:p>
                  </a:txBody>
                  <a:tcPr marT="45725" marB="45725" marR="91450" marL="91450" anchor="ctr">
                    <a:solidFill>
                      <a:srgbClr val="EBF1DE"/>
                    </a:solidFill>
                  </a:tcPr>
                </a:tc>
              </a:tr>
              <a:tr h="370850">
                <a:tc>
                  <a:txBody>
                    <a:bodyPr>
                      <a:noAutofit/>
                    </a:bodyPr>
                    <a:lstStyle/>
                    <a:p>
                      <a:pPr indent="0" lvl="0" marL="0" marR="0" rtl="0" algn="l">
                        <a:spcBef>
                          <a:spcPts val="0"/>
                        </a:spcBef>
                        <a:buSzPct val="25000"/>
                        <a:buNone/>
                      </a:pPr>
                      <a:r>
                        <a:rPr lang="en-US" sz="1800" u="none" cap="none" strike="noStrike"/>
                        <a:t>Public 4th</a:t>
                      </a:r>
                    </a:p>
                  </a:txBody>
                  <a:tcPr marT="45725" marB="45725" marR="91450" marL="91450" anchor="ctr">
                    <a:solidFill>
                      <a:srgbClr val="DAE5F1"/>
                    </a:solidFill>
                  </a:tcPr>
                </a:tc>
                <a:tc>
                  <a:txBody>
                    <a:bodyPr>
                      <a:noAutofit/>
                    </a:bodyPr>
                    <a:lstStyle/>
                    <a:p>
                      <a:pPr indent="0" lvl="0" marL="0" marR="0" rtl="0" algn="ctr">
                        <a:spcBef>
                          <a:spcPts val="0"/>
                        </a:spcBef>
                        <a:buSzPct val="25000"/>
                        <a:buNone/>
                      </a:pPr>
                      <a:r>
                        <a:rPr lang="en-US" sz="1800" u="none" cap="none" strike="noStrike"/>
                        <a:t>50.7</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57.4</a:t>
                      </a:r>
                    </a:p>
                  </a:txBody>
                  <a:tcPr marT="45725" marB="45725" marR="91450" marL="91450" anchor="ctr">
                    <a:solidFill>
                      <a:srgbClr val="E6E0EC"/>
                    </a:solidFill>
                  </a:tcPr>
                </a:tc>
                <a:tc>
                  <a:txBody>
                    <a:bodyPr>
                      <a:noAutofit/>
                    </a:bodyPr>
                    <a:lstStyle/>
                    <a:p>
                      <a:pPr indent="0" lvl="0" marL="0" marR="0" rtl="0" algn="ctr">
                        <a:spcBef>
                          <a:spcPts val="0"/>
                        </a:spcBef>
                        <a:buSzPct val="25000"/>
                        <a:buNone/>
                      </a:pPr>
                      <a:r>
                        <a:rPr lang="en-US" sz="1800" u="none" cap="none" strike="noStrike"/>
                        <a:t>54.9</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56.1</a:t>
                      </a:r>
                    </a:p>
                  </a:txBody>
                  <a:tcPr marT="45725" marB="45725" marR="91450" marL="91450" anchor="ctr"/>
                </a:tc>
                <a:tc>
                  <a:txBody>
                    <a:bodyPr>
                      <a:noAutofit/>
                    </a:bodyPr>
                    <a:lstStyle/>
                    <a:p>
                      <a:pPr indent="0" lvl="0" marL="0" marR="0" rtl="0" algn="ctr">
                        <a:spcBef>
                          <a:spcPts val="0"/>
                        </a:spcBef>
                        <a:buSzPct val="25000"/>
                        <a:buNone/>
                      </a:pPr>
                      <a:r>
                        <a:rPr b="0" lang="en-US" sz="1800" u="none" cap="none" strike="noStrike"/>
                        <a:t>59.7</a:t>
                      </a:r>
                    </a:p>
                  </a:txBody>
                  <a:tcPr marT="45725" marB="45725" marR="91450" marL="91450" anchor="ctr">
                    <a:solidFill>
                      <a:srgbClr val="EBF1DE"/>
                    </a:solidFill>
                  </a:tcPr>
                </a:tc>
              </a:tr>
              <a:tr h="370850">
                <a:tc>
                  <a:txBody>
                    <a:bodyPr>
                      <a:noAutofit/>
                    </a:bodyPr>
                    <a:lstStyle/>
                    <a:p>
                      <a:pPr indent="0" lvl="0" marL="0" marR="0" rtl="0" algn="l">
                        <a:spcBef>
                          <a:spcPts val="0"/>
                        </a:spcBef>
                        <a:buSzPct val="25000"/>
                        <a:buNone/>
                      </a:pPr>
                      <a:r>
                        <a:rPr lang="en-US" sz="1800" u="none" cap="none" strike="noStrike"/>
                        <a:t>Regents 8th</a:t>
                      </a:r>
                    </a:p>
                  </a:txBody>
                  <a:tcPr marT="45725" marB="45725" marR="91450" marL="91450" anchor="ctr">
                    <a:solidFill>
                      <a:srgbClr val="DAE5F1"/>
                    </a:solidFill>
                  </a:tcPr>
                </a:tc>
                <a:tc>
                  <a:txBody>
                    <a:bodyPr>
                      <a:noAutofit/>
                    </a:bodyPr>
                    <a:lstStyle/>
                    <a:p>
                      <a:pPr indent="0" lvl="0" marL="0" marR="0" rtl="0" algn="ctr">
                        <a:spcBef>
                          <a:spcPts val="0"/>
                        </a:spcBef>
                        <a:buSzPct val="25000"/>
                        <a:buNone/>
                      </a:pPr>
                      <a:r>
                        <a:rPr lang="en-US" sz="1800" u="none" cap="none" strike="noStrike"/>
                        <a:t>53.5</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62.8</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64.2</a:t>
                      </a:r>
                    </a:p>
                  </a:txBody>
                  <a:tcPr marT="45725" marB="45725" marR="91450" marL="91450" anchor="ctr">
                    <a:solidFill>
                      <a:srgbClr val="E6E0EC"/>
                    </a:solidFill>
                  </a:tcPr>
                </a:tc>
                <a:tc>
                  <a:txBody>
                    <a:bodyPr>
                      <a:noAutofit/>
                    </a:bodyPr>
                    <a:lstStyle/>
                    <a:p>
                      <a:pPr indent="0" lvl="0" marL="0" marR="0" rtl="0" algn="ctr">
                        <a:spcBef>
                          <a:spcPts val="0"/>
                        </a:spcBef>
                        <a:buSzPct val="25000"/>
                        <a:buNone/>
                      </a:pPr>
                      <a:r>
                        <a:rPr lang="en-US" sz="1800" u="none" cap="none" strike="noStrike"/>
                        <a:t>61.3</a:t>
                      </a:r>
                    </a:p>
                  </a:txBody>
                  <a:tcPr marT="45725" marB="45725" marR="91450" marL="91450" anchor="ctr"/>
                </a:tc>
                <a:tc>
                  <a:txBody>
                    <a:bodyPr>
                      <a:noAutofit/>
                    </a:bodyPr>
                    <a:lstStyle/>
                    <a:p>
                      <a:pPr indent="0" lvl="0" marL="0" marR="0" rtl="0" algn="ctr">
                        <a:spcBef>
                          <a:spcPts val="0"/>
                        </a:spcBef>
                        <a:buSzPct val="25000"/>
                        <a:buNone/>
                      </a:pPr>
                      <a:r>
                        <a:rPr b="0" lang="en-US" sz="1800" u="none" cap="none" strike="noStrike"/>
                        <a:t>66.0</a:t>
                      </a:r>
                    </a:p>
                  </a:txBody>
                  <a:tcPr marT="45725" marB="45725" marR="91450" marL="91450" anchor="ctr">
                    <a:solidFill>
                      <a:srgbClr val="EBF1DE"/>
                    </a:solidFill>
                  </a:tcPr>
                </a:tc>
              </a:tr>
              <a:tr h="370850">
                <a:tc>
                  <a:txBody>
                    <a:bodyPr>
                      <a:noAutofit/>
                    </a:bodyPr>
                    <a:lstStyle/>
                    <a:p>
                      <a:pPr indent="0" lvl="0" marL="0" marR="0" rtl="0" algn="l">
                        <a:spcBef>
                          <a:spcPts val="0"/>
                        </a:spcBef>
                        <a:buSzPct val="25000"/>
                        <a:buNone/>
                      </a:pPr>
                      <a:r>
                        <a:rPr lang="en-US" sz="1800" u="none" cap="none" strike="noStrike"/>
                        <a:t>Public 8th</a:t>
                      </a:r>
                    </a:p>
                  </a:txBody>
                  <a:tcPr marT="45725" marB="45725" marR="91450" marL="91450" anchor="ctr">
                    <a:solidFill>
                      <a:srgbClr val="DAE5F1"/>
                    </a:solidFill>
                  </a:tcPr>
                </a:tc>
                <a:tc>
                  <a:txBody>
                    <a:bodyPr>
                      <a:noAutofit/>
                    </a:bodyPr>
                    <a:lstStyle/>
                    <a:p>
                      <a:pPr indent="0" lvl="0" marL="0" marR="0" rtl="0" algn="ctr">
                        <a:spcBef>
                          <a:spcPts val="0"/>
                        </a:spcBef>
                        <a:buSzPct val="25000"/>
                        <a:buNone/>
                      </a:pPr>
                      <a:r>
                        <a:rPr lang="en-US" sz="1800" u="none" cap="none" strike="noStrike"/>
                        <a:t>47.7</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51.9</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52.8</a:t>
                      </a:r>
                    </a:p>
                  </a:txBody>
                  <a:tcPr marT="45725" marB="45725" marR="91450" marL="91450" anchor="ctr">
                    <a:solidFill>
                      <a:srgbClr val="E6E0EC"/>
                    </a:solidFill>
                  </a:tcPr>
                </a:tc>
                <a:tc>
                  <a:txBody>
                    <a:bodyPr>
                      <a:noAutofit/>
                    </a:bodyPr>
                    <a:lstStyle/>
                    <a:p>
                      <a:pPr indent="0" lvl="0" marL="0" marR="0" rtl="0" algn="ctr">
                        <a:spcBef>
                          <a:spcPts val="0"/>
                        </a:spcBef>
                        <a:buSzPct val="25000"/>
                        <a:buNone/>
                      </a:pPr>
                      <a:r>
                        <a:rPr lang="en-US" sz="1800" u="none" cap="none" strike="noStrike"/>
                        <a:t>51.6</a:t>
                      </a:r>
                    </a:p>
                  </a:txBody>
                  <a:tcPr marT="45725" marB="45725" marR="91450" marL="91450" anchor="ctr"/>
                </a:tc>
                <a:tc>
                  <a:txBody>
                    <a:bodyPr>
                      <a:noAutofit/>
                    </a:bodyPr>
                    <a:lstStyle/>
                    <a:p>
                      <a:pPr indent="0" lvl="0" marL="0" marR="0" rtl="0" algn="ctr">
                        <a:spcBef>
                          <a:spcPts val="0"/>
                        </a:spcBef>
                        <a:buSzPct val="25000"/>
                        <a:buNone/>
                      </a:pPr>
                      <a:r>
                        <a:rPr b="0" lang="en-US" sz="1800" u="none" cap="none" strike="noStrike"/>
                        <a:t>5</a:t>
                      </a:r>
                      <a:r>
                        <a:rPr lang="en-US" sz="1800"/>
                        <a:t>5</a:t>
                      </a:r>
                      <a:r>
                        <a:rPr b="0" lang="en-US" sz="1800" u="none" cap="none" strike="noStrike"/>
                        <a:t>.</a:t>
                      </a:r>
                      <a:r>
                        <a:rPr lang="en-US" sz="1800"/>
                        <a:t>2</a:t>
                      </a:r>
                    </a:p>
                  </a:txBody>
                  <a:tcPr marT="45725" marB="45725" marR="91450" marL="91450" anchor="ctr">
                    <a:solidFill>
                      <a:srgbClr val="EBF1DE"/>
                    </a:solidFill>
                  </a:tcPr>
                </a:tc>
              </a:tr>
            </a:tbl>
          </a:graphicData>
        </a:graphic>
      </p:graphicFrame>
      <p:sp>
        <p:nvSpPr>
          <p:cNvPr id="824" name="Shape 824"/>
          <p:cNvSpPr txBox="1"/>
          <p:nvPr/>
        </p:nvSpPr>
        <p:spPr>
          <a:xfrm>
            <a:off x="685800" y="5105400"/>
            <a:ext cx="3611400" cy="307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400">
                <a:solidFill>
                  <a:schemeClr val="dk1"/>
                </a:solidFill>
                <a:latin typeface="Arial"/>
                <a:ea typeface="Arial"/>
                <a:cs typeface="Arial"/>
                <a:sym typeface="Arial"/>
              </a:rPr>
              <a:t>(exam scores, shown as a percentage)</a:t>
            </a:r>
          </a:p>
        </p:txBody>
      </p:sp>
      <p:sp>
        <p:nvSpPr>
          <p:cNvPr id="825" name="Shape 825"/>
          <p:cNvSpPr txBox="1"/>
          <p:nvPr/>
        </p:nvSpPr>
        <p:spPr>
          <a:xfrm>
            <a:off x="2209800" y="2368650"/>
            <a:ext cx="990600" cy="2471700"/>
          </a:xfrm>
          <a:prstGeom prst="rect">
            <a:avLst/>
          </a:prstGeom>
          <a:solidFill>
            <a:srgbClr val="FFFFFF"/>
          </a:solidFill>
          <a:ln>
            <a:noFill/>
          </a:ln>
        </p:spPr>
        <p:txBody>
          <a:bodyPr anchorCtr="0" anchor="t" bIns="91425" lIns="91425" rIns="91425" wrap="square" tIns="91425">
            <a:noAutofit/>
          </a:bodyPr>
          <a:lstStyle/>
          <a:p>
            <a:pPr lvl="0">
              <a:spcBef>
                <a:spcPts val="0"/>
              </a:spcBef>
              <a:buNone/>
            </a:pPr>
            <a:r>
              <a:t/>
            </a:r>
            <a:endParaRPr/>
          </a:p>
        </p:txBody>
      </p:sp>
      <p:sp>
        <p:nvSpPr>
          <p:cNvPr id="826" name="Shape 826"/>
          <p:cNvSpPr txBox="1"/>
          <p:nvPr/>
        </p:nvSpPr>
        <p:spPr>
          <a:xfrm>
            <a:off x="3200400" y="2387600"/>
            <a:ext cx="990600" cy="2471700"/>
          </a:xfrm>
          <a:prstGeom prst="rect">
            <a:avLst/>
          </a:prstGeom>
          <a:solidFill>
            <a:srgbClr val="FFFFFF"/>
          </a:solidFill>
          <a:ln>
            <a:noFill/>
          </a:ln>
        </p:spPr>
        <p:txBody>
          <a:bodyPr anchorCtr="0" anchor="t" bIns="91425" lIns="91425" rIns="91425" wrap="square" tIns="91425">
            <a:noAutofit/>
          </a:bodyPr>
          <a:lstStyle/>
          <a:p>
            <a:pPr lvl="0" rtl="0">
              <a:spcBef>
                <a:spcPts val="0"/>
              </a:spcBef>
              <a:buNone/>
            </a:pPr>
            <a:r>
              <a:t/>
            </a:r>
            <a:endParaRPr/>
          </a:p>
        </p:txBody>
      </p:sp>
      <p:sp>
        <p:nvSpPr>
          <p:cNvPr id="827" name="Shape 827"/>
          <p:cNvSpPr txBox="1"/>
          <p:nvPr/>
        </p:nvSpPr>
        <p:spPr>
          <a:xfrm>
            <a:off x="4191000" y="2383650"/>
            <a:ext cx="990600" cy="2471700"/>
          </a:xfrm>
          <a:prstGeom prst="rect">
            <a:avLst/>
          </a:prstGeom>
          <a:solidFill>
            <a:srgbClr val="FFFFFF"/>
          </a:solidFill>
          <a:ln>
            <a:noFill/>
          </a:ln>
        </p:spPr>
        <p:txBody>
          <a:bodyPr anchorCtr="0" anchor="t" bIns="91425" lIns="91425" rIns="91425" wrap="square" tIns="91425">
            <a:noAutofit/>
          </a:bodyPr>
          <a:lstStyle/>
          <a:p>
            <a:pPr lvl="0" rtl="0">
              <a:spcBef>
                <a:spcPts val="0"/>
              </a:spcBef>
              <a:buNone/>
            </a:pPr>
            <a:r>
              <a:t/>
            </a:r>
            <a:endParaRPr/>
          </a:p>
        </p:txBody>
      </p:sp>
      <p:sp>
        <p:nvSpPr>
          <p:cNvPr id="828" name="Shape 828"/>
          <p:cNvSpPr txBox="1"/>
          <p:nvPr/>
        </p:nvSpPr>
        <p:spPr>
          <a:xfrm>
            <a:off x="5181600" y="2442350"/>
            <a:ext cx="1295400" cy="2471700"/>
          </a:xfrm>
          <a:prstGeom prst="rect">
            <a:avLst/>
          </a:prstGeom>
          <a:solidFill>
            <a:srgbClr val="FFFFFF"/>
          </a:solidFill>
          <a:ln>
            <a:noFill/>
          </a:ln>
        </p:spPr>
        <p:txBody>
          <a:bodyPr anchorCtr="0" anchor="t" bIns="91425" lIns="91425" rIns="91425" wrap="square" tIns="91425">
            <a:noAutofit/>
          </a:bodyPr>
          <a:lstStyle/>
          <a:p>
            <a:pPr lvl="0" rtl="0">
              <a:spcBef>
                <a:spcPts val="0"/>
              </a:spcBef>
              <a:buNone/>
            </a:pPr>
            <a:r>
              <a:t/>
            </a:r>
            <a:endParaRPr/>
          </a:p>
        </p:txBody>
      </p:sp>
      <p:sp>
        <p:nvSpPr>
          <p:cNvPr id="829" name="Shape 829"/>
          <p:cNvSpPr txBox="1"/>
          <p:nvPr/>
        </p:nvSpPr>
        <p:spPr>
          <a:xfrm>
            <a:off x="6477000" y="2362200"/>
            <a:ext cx="1987200" cy="2471700"/>
          </a:xfrm>
          <a:prstGeom prst="rect">
            <a:avLst/>
          </a:prstGeom>
          <a:solidFill>
            <a:srgbClr val="FFFFFF"/>
          </a:solidFill>
          <a:ln>
            <a:noFill/>
          </a:ln>
        </p:spPr>
        <p:txBody>
          <a:bodyPr anchorCtr="0" anchor="t" bIns="91425" lIns="91425" rIns="91425" wrap="square" tIns="91425">
            <a:noAutofit/>
          </a:bodyPr>
          <a:lstStyle/>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5"/>
                                        </p:tgtEl>
                                      </p:cBhvr>
                                    </p:animEffect>
                                    <p:set>
                                      <p:cBhvr>
                                        <p:cTn dur="1" fill="hold">
                                          <p:stCondLst>
                                            <p:cond delay="1000"/>
                                          </p:stCondLst>
                                        </p:cTn>
                                        <p:tgtEl>
                                          <p:spTgt spid="8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6"/>
                                        </p:tgtEl>
                                      </p:cBhvr>
                                    </p:animEffect>
                                    <p:set>
                                      <p:cBhvr>
                                        <p:cTn dur="1" fill="hold">
                                          <p:stCondLst>
                                            <p:cond delay="1000"/>
                                          </p:stCondLst>
                                        </p:cTn>
                                        <p:tgtEl>
                                          <p:spTgt spid="8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7"/>
                                        </p:tgtEl>
                                      </p:cBhvr>
                                    </p:animEffect>
                                    <p:set>
                                      <p:cBhvr>
                                        <p:cTn dur="1" fill="hold">
                                          <p:stCondLst>
                                            <p:cond delay="1000"/>
                                          </p:stCondLst>
                                        </p:cTn>
                                        <p:tgtEl>
                                          <p:spTgt spid="8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8"/>
                                        </p:tgtEl>
                                      </p:cBhvr>
                                    </p:animEffect>
                                    <p:set>
                                      <p:cBhvr>
                                        <p:cTn dur="1" fill="hold">
                                          <p:stCondLst>
                                            <p:cond delay="1000"/>
                                          </p:stCondLst>
                                        </p:cTn>
                                        <p:tgtEl>
                                          <p:spTgt spid="8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29"/>
                                        </p:tgtEl>
                                      </p:cBhvr>
                                    </p:animEffect>
                                    <p:set>
                                      <p:cBhvr>
                                        <p:cTn dur="1" fill="hold">
                                          <p:stCondLst>
                                            <p:cond delay="1000"/>
                                          </p:stCondLst>
                                        </p:cTn>
                                        <p:tgtEl>
                                          <p:spTgt spid="8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Shape 834"/>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Results #2: ProcessBank </a:t>
            </a:r>
            <a:r>
              <a:rPr b="0" i="0" lang="en-US" sz="2000" u="none" cap="none" strike="noStrike">
                <a:solidFill>
                  <a:schemeClr val="lt1"/>
                </a:solidFill>
                <a:latin typeface="Arial"/>
                <a:ea typeface="Arial"/>
                <a:cs typeface="Arial"/>
                <a:sym typeface="Arial"/>
              </a:rPr>
              <a:t>[EMNLP-2014]</a:t>
            </a:r>
          </a:p>
        </p:txBody>
      </p:sp>
      <p:sp>
        <p:nvSpPr>
          <p:cNvPr id="835" name="Shape 835"/>
          <p:cNvSpPr txBox="1"/>
          <p:nvPr>
            <p:ph idx="1" type="body"/>
          </p:nvPr>
        </p:nvSpPr>
        <p:spPr>
          <a:xfrm>
            <a:off x="381000" y="762001"/>
            <a:ext cx="8382000" cy="1447800"/>
          </a:xfrm>
          <a:prstGeom prst="rect">
            <a:avLst/>
          </a:prstGeom>
          <a:noFill/>
          <a:ln>
            <a:noFill/>
          </a:ln>
        </p:spPr>
        <p:txBody>
          <a:bodyPr anchorCtr="0" anchor="t" bIns="45700" lIns="91425" rIns="91425" wrap="square" tIns="45700">
            <a:noAutofit/>
          </a:bodyPr>
          <a:lstStyle/>
          <a:p>
            <a:pPr indent="-342900" lvl="0" marL="342900" marR="0" rtl="0" algn="l">
              <a:lnSpc>
                <a:spcPct val="11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Input: </a:t>
            </a:r>
            <a:r>
              <a:rPr b="1" i="0" lang="en-US" sz="2000" u="none" cap="none" strike="noStrike">
                <a:solidFill>
                  <a:schemeClr val="dk1"/>
                </a:solidFill>
                <a:latin typeface="Arial"/>
                <a:ea typeface="Arial"/>
                <a:cs typeface="Arial"/>
                <a:sym typeface="Arial"/>
              </a:rPr>
              <a:t>Biology question</a:t>
            </a:r>
            <a:r>
              <a:rPr b="1" lang="en-US" sz="2000"/>
              <a:t> </a:t>
            </a:r>
            <a:r>
              <a:rPr b="0" i="0" lang="en-US" sz="2000" u="none" cap="none" strike="noStrike">
                <a:solidFill>
                  <a:schemeClr val="dk1"/>
                </a:solidFill>
                <a:latin typeface="Arial"/>
                <a:ea typeface="Arial"/>
                <a:cs typeface="Arial"/>
                <a:sym typeface="Arial"/>
              </a:rPr>
              <a:t>with 2 answer options </a:t>
            </a:r>
          </a:p>
          <a:p>
            <a:pPr indent="0" lvl="0" marL="0" marR="0" rtl="0" algn="l">
              <a:spcBef>
                <a:spcPts val="400"/>
              </a:spcBef>
              <a:spcAft>
                <a:spcPts val="0"/>
              </a:spcAft>
              <a:buClr>
                <a:schemeClr val="dk1"/>
              </a:buClr>
              <a:buSzPct val="25000"/>
              <a:buFont typeface="Noto Sans Symbols"/>
              <a:buNone/>
            </a:pPr>
            <a:r>
              <a:t/>
            </a:r>
            <a:endParaRPr b="0" i="0" sz="2000" u="none" cap="none" strike="noStrike">
              <a:solidFill>
                <a:schemeClr val="dk1"/>
              </a:solidFill>
              <a:latin typeface="Arial"/>
              <a:ea typeface="Arial"/>
              <a:cs typeface="Arial"/>
              <a:sym typeface="Arial"/>
            </a:endParaRPr>
          </a:p>
        </p:txBody>
      </p:sp>
      <p:sp>
        <p:nvSpPr>
          <p:cNvPr id="836" name="Shape 836"/>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graphicFrame>
        <p:nvGraphicFramePr>
          <p:cNvPr id="837" name="Shape 837"/>
          <p:cNvGraphicFramePr/>
          <p:nvPr/>
        </p:nvGraphicFramePr>
        <p:xfrm>
          <a:off x="381001" y="1341121"/>
          <a:ext cx="3000000" cy="3000000"/>
        </p:xfrm>
        <a:graphic>
          <a:graphicData uri="http://schemas.openxmlformats.org/drawingml/2006/table">
            <a:tbl>
              <a:tblPr bandRow="1" firstRow="1">
                <a:noFill/>
                <a:tableStyleId>{9E70D33A-CF9D-489E-BF68-ADBBE2959DEF}</a:tableStyleId>
              </a:tblPr>
              <a:tblGrid>
                <a:gridCol w="1143000"/>
                <a:gridCol w="914400"/>
                <a:gridCol w="990600"/>
                <a:gridCol w="914400"/>
                <a:gridCol w="1219200"/>
                <a:gridCol w="1524000"/>
                <a:gridCol w="1676400"/>
              </a:tblGrid>
              <a:tr h="370850">
                <a:tc>
                  <a:txBody>
                    <a:bodyPr>
                      <a:noAutofit/>
                    </a:bodyPr>
                    <a:lstStyle/>
                    <a:p>
                      <a:pPr indent="0" lvl="0" marL="0" marR="0" rtl="0" algn="ctr">
                        <a:spcBef>
                          <a:spcPts val="0"/>
                        </a:spcBef>
                        <a:buSzPct val="25000"/>
                        <a:buNone/>
                      </a:pPr>
                      <a:r>
                        <a:rPr b="0" lang="en-US" sz="1800" u="none" cap="none" strike="noStrike"/>
                        <a:t>Dataset</a:t>
                      </a:r>
                    </a:p>
                  </a:txBody>
                  <a:tcPr marT="45725" marB="45725" marR="91450" marL="91450" anchor="ctr"/>
                </a:tc>
                <a:tc>
                  <a:txBody>
                    <a:bodyPr>
                      <a:noAutofit/>
                    </a:bodyPr>
                    <a:lstStyle/>
                    <a:p>
                      <a:pPr indent="0" lvl="0" marL="0" marR="0" rtl="0" algn="ctr">
                        <a:spcBef>
                          <a:spcPts val="0"/>
                        </a:spcBef>
                        <a:buSzPct val="25000"/>
                        <a:buNone/>
                      </a:pPr>
                      <a:r>
                        <a:rPr b="1" lang="en-US" sz="1800" u="none" cap="none" strike="noStrike"/>
                        <a:t>BiDAF</a:t>
                      </a:r>
                    </a:p>
                  </a:txBody>
                  <a:tcPr marT="45725" marB="45725" marR="91450" marL="91450" anchor="ctr"/>
                </a:tc>
                <a:tc>
                  <a:txBody>
                    <a:bodyPr>
                      <a:noAutofit/>
                    </a:bodyPr>
                    <a:lstStyle/>
                    <a:p>
                      <a:pPr indent="0" lvl="0" marL="0" marR="0" rtl="0" algn="ctr">
                        <a:spcBef>
                          <a:spcPts val="0"/>
                        </a:spcBef>
                        <a:buSzPct val="25000"/>
                        <a:buNone/>
                      </a:pPr>
                      <a:r>
                        <a:rPr b="1" lang="en-US" sz="1800" u="none" cap="none" strike="noStrike"/>
                        <a:t>BiDAF</a:t>
                      </a:r>
                      <a:br>
                        <a:rPr b="1" lang="en-US" sz="1800" u="none" cap="none" strike="noStrike"/>
                      </a:br>
                      <a:r>
                        <a:rPr b="1" lang="en-US" sz="1800" u="none" cap="none" strike="noStrike"/>
                        <a:t>tuned</a:t>
                      </a:r>
                    </a:p>
                  </a:txBody>
                  <a:tcPr marT="45725" marB="45725" marR="91450" marL="91450" anchor="ctr"/>
                </a:tc>
                <a:tc>
                  <a:txBody>
                    <a:bodyPr>
                      <a:noAutofit/>
                    </a:bodyPr>
                    <a:lstStyle/>
                    <a:p>
                      <a:pPr indent="0" lvl="0" marL="0" marR="0" rtl="0" algn="ctr">
                        <a:spcBef>
                          <a:spcPts val="0"/>
                        </a:spcBef>
                        <a:buSzPct val="25000"/>
                        <a:buNone/>
                      </a:pPr>
                      <a:r>
                        <a:rPr b="1" lang="en-US" sz="1800" u="none" cap="none" strike="noStrike"/>
                        <a:t>IR</a:t>
                      </a:r>
                    </a:p>
                  </a:txBody>
                  <a:tcPr marT="45725" marB="45725" marR="91450" marL="91450" anchor="ctr"/>
                </a:tc>
                <a:tc>
                  <a:txBody>
                    <a:bodyPr>
                      <a:noAutofit/>
                    </a:bodyPr>
                    <a:lstStyle/>
                    <a:p>
                      <a:pPr indent="0" lvl="0" marL="0" marR="0" rtl="0" algn="ctr">
                        <a:spcBef>
                          <a:spcPts val="0"/>
                        </a:spcBef>
                        <a:buSzPct val="25000"/>
                        <a:buNone/>
                      </a:pPr>
                      <a:r>
                        <a:rPr b="1" lang="en-US" sz="1800" u="none" cap="none" strike="noStrike"/>
                        <a:t>SyntProx</a:t>
                      </a:r>
                      <a:br>
                        <a:rPr b="1" lang="en-US" sz="1800" u="none" cap="none" strike="noStrike"/>
                      </a:br>
                      <a:r>
                        <a:rPr b="1" lang="en-US" sz="1800" u="none" cap="none" strike="noStrike"/>
                        <a:t>Baseline</a:t>
                      </a:r>
                      <a:r>
                        <a:rPr b="0" lang="en-US" sz="1800" u="none" cap="none" strike="noStrike"/>
                        <a:t>*</a:t>
                      </a:r>
                    </a:p>
                  </a:txBody>
                  <a:tcPr marT="45725" marB="45725" marR="91450" marL="91450" anchor="ctr"/>
                </a:tc>
                <a:tc>
                  <a:txBody>
                    <a:bodyPr>
                      <a:noAutofit/>
                    </a:bodyPr>
                    <a:lstStyle/>
                    <a:p>
                      <a:pPr indent="0" lvl="0" marL="0" marR="0" rtl="0" algn="ctr">
                        <a:spcBef>
                          <a:spcPts val="0"/>
                        </a:spcBef>
                        <a:buSzPct val="25000"/>
                        <a:buNone/>
                      </a:pPr>
                      <a:r>
                        <a:rPr b="1" lang="en-US" sz="1800" u="none" cap="none" strike="noStrike"/>
                        <a:t>ProRead</a:t>
                      </a:r>
                      <a:r>
                        <a:rPr b="0" lang="en-US" sz="1800" u="none" cap="none" strike="noStrike"/>
                        <a:t>*</a:t>
                      </a:r>
                      <a:br>
                        <a:rPr b="0" lang="en-US" sz="1800" u="none" cap="none" strike="noStrike"/>
                      </a:br>
                      <a:r>
                        <a:rPr b="0" lang="en-US" sz="1800" u="none" cap="none" strike="noStrike"/>
                        <a:t>(structural supervision)</a:t>
                      </a:r>
                    </a:p>
                  </a:txBody>
                  <a:tcPr marT="45725" marB="45725" marR="91450" marL="91450" anchor="ctr"/>
                </a:tc>
                <a:tc>
                  <a:txBody>
                    <a:bodyPr>
                      <a:noAutofit/>
                    </a:bodyPr>
                    <a:lstStyle/>
                    <a:p>
                      <a:pPr indent="0" lvl="0" marL="0" marR="0" rtl="0" algn="ctr">
                        <a:spcBef>
                          <a:spcPts val="0"/>
                        </a:spcBef>
                        <a:buSzPct val="25000"/>
                        <a:buNone/>
                      </a:pPr>
                      <a:r>
                        <a:rPr b="1" lang="en-US" sz="1800" u="none" cap="none" strike="noStrike"/>
                        <a:t>SemanticILP</a:t>
                      </a:r>
                      <a:r>
                        <a:rPr b="0" lang="en-US" sz="1800" u="none" cap="none" strike="noStrike"/>
                        <a:t> </a:t>
                      </a:r>
                      <a:r>
                        <a:rPr b="0" lang="en-US" sz="1600" u="none" cap="none" strike="noStrike"/>
                        <a:t>(linear comb. of components)</a:t>
                      </a:r>
                    </a:p>
                  </a:txBody>
                  <a:tcPr marT="45725" marB="45725" marR="91450" marL="91450" anchor="ctr"/>
                </a:tc>
              </a:tr>
              <a:tr h="370850">
                <a:tc>
                  <a:txBody>
                    <a:bodyPr>
                      <a:noAutofit/>
                    </a:bodyPr>
                    <a:lstStyle/>
                    <a:p>
                      <a:pPr indent="0" lvl="0" marL="0" marR="0" rtl="0" algn="ctr">
                        <a:spcBef>
                          <a:spcPts val="0"/>
                        </a:spcBef>
                        <a:buSzPct val="25000"/>
                        <a:buNone/>
                      </a:pPr>
                      <a:r>
                        <a:rPr lang="en-US" sz="1800" u="none" cap="none" strike="noStrike"/>
                        <a:t>Process</a:t>
                      </a:r>
                      <a:br>
                        <a:rPr lang="en-US" sz="1800" u="none" cap="none" strike="noStrike"/>
                      </a:br>
                      <a:r>
                        <a:rPr lang="en-US" sz="1800" u="none" cap="none" strike="noStrike"/>
                        <a:t>Bank**</a:t>
                      </a:r>
                    </a:p>
                  </a:txBody>
                  <a:tcPr marT="45725" marB="45725" marR="91450" marL="91450" anchor="ctr">
                    <a:solidFill>
                      <a:srgbClr val="DAE5F1"/>
                    </a:solidFill>
                  </a:tcPr>
                </a:tc>
                <a:tc>
                  <a:txBody>
                    <a:bodyPr>
                      <a:noAutofit/>
                    </a:bodyPr>
                    <a:lstStyle/>
                    <a:p>
                      <a:pPr indent="0" lvl="0" marL="0" marR="0" rtl="0" algn="ctr">
                        <a:spcBef>
                          <a:spcPts val="0"/>
                        </a:spcBef>
                        <a:buSzPct val="25000"/>
                        <a:buNone/>
                      </a:pPr>
                      <a:r>
                        <a:rPr lang="en-US" sz="1800" u="none" cap="none" strike="noStrike"/>
                        <a:t>58.7</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61.3</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63.8</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61.9</a:t>
                      </a:r>
                    </a:p>
                  </a:txBody>
                  <a:tcPr marT="45725" marB="45725" marR="91450" marL="91450" anchor="ctr"/>
                </a:tc>
                <a:tc>
                  <a:txBody>
                    <a:bodyPr>
                      <a:noAutofit/>
                    </a:bodyPr>
                    <a:lstStyle/>
                    <a:p>
                      <a:pPr indent="0" lvl="0" marL="0" marR="0" rtl="0" algn="ctr">
                        <a:spcBef>
                          <a:spcPts val="0"/>
                        </a:spcBef>
                        <a:buSzPct val="25000"/>
                        <a:buNone/>
                      </a:pPr>
                      <a:r>
                        <a:rPr lang="en-US" sz="1800" u="none" cap="none" strike="noStrike"/>
                        <a:t>68.1</a:t>
                      </a:r>
                    </a:p>
                  </a:txBody>
                  <a:tcPr marT="45725" marB="45725" marR="91450" marL="91450" anchor="ctr">
                    <a:solidFill>
                      <a:srgbClr val="E6E0EC"/>
                    </a:solidFill>
                  </a:tcPr>
                </a:tc>
                <a:tc>
                  <a:txBody>
                    <a:bodyPr>
                      <a:noAutofit/>
                    </a:bodyPr>
                    <a:lstStyle/>
                    <a:p>
                      <a:pPr indent="0" lvl="0" marL="0" marR="0" rtl="0" algn="ctr">
                        <a:spcBef>
                          <a:spcPts val="0"/>
                        </a:spcBef>
                        <a:buSzPct val="25000"/>
                        <a:buNone/>
                      </a:pPr>
                      <a:r>
                        <a:rPr lang="en-US" sz="1800" u="none" cap="none" strike="noStrike"/>
                        <a:t>6</a:t>
                      </a:r>
                      <a:r>
                        <a:rPr lang="en-US" sz="1800"/>
                        <a:t>7.9</a:t>
                      </a:r>
                    </a:p>
                  </a:txBody>
                  <a:tcPr marT="45725" marB="45725" marR="91450" marL="91450" anchor="ctr">
                    <a:solidFill>
                      <a:srgbClr val="EBF1DE"/>
                    </a:solidFill>
                  </a:tcPr>
                </a:tc>
              </a:tr>
            </a:tbl>
          </a:graphicData>
        </a:graphic>
      </p:graphicFrame>
      <p:sp>
        <p:nvSpPr>
          <p:cNvPr id="838" name="Shape 838"/>
          <p:cNvSpPr txBox="1"/>
          <p:nvPr/>
        </p:nvSpPr>
        <p:spPr>
          <a:xfrm>
            <a:off x="533400" y="5192343"/>
            <a:ext cx="8117400" cy="675000"/>
          </a:xfrm>
          <a:prstGeom prst="rect">
            <a:avLst/>
          </a:prstGeom>
          <a:noFill/>
          <a:ln>
            <a:noFill/>
          </a:ln>
        </p:spPr>
        <p:txBody>
          <a:bodyPr anchorCtr="0" anchor="t" bIns="45700" lIns="91425" rIns="91425" wrap="square" tIns="45700">
            <a:noAutofit/>
          </a:bodyPr>
          <a:lstStyle/>
          <a:p>
            <a:pPr indent="0" lvl="0" marL="0" marR="0" rtl="0" algn="l">
              <a:lnSpc>
                <a:spcPct val="120000"/>
              </a:lnSpc>
              <a:spcBef>
                <a:spcPts val="0"/>
              </a:spcBef>
              <a:spcAft>
                <a:spcPts val="0"/>
              </a:spcAft>
              <a:buSzPct val="25000"/>
              <a:buNone/>
            </a:pPr>
            <a:r>
              <a:rPr b="0" lang="en-US" sz="1600">
                <a:solidFill>
                  <a:srgbClr val="7F7F7F"/>
                </a:solidFill>
                <a:latin typeface="Arial"/>
                <a:ea typeface="Arial"/>
                <a:cs typeface="Arial"/>
                <a:sym typeface="Arial"/>
              </a:rPr>
              <a:t>*  Berant et al. </a:t>
            </a:r>
            <a:r>
              <a:rPr lang="en-US" sz="1600">
                <a:solidFill>
                  <a:srgbClr val="7F7F7F"/>
                </a:solidFill>
              </a:rPr>
              <a:t>(</a:t>
            </a:r>
            <a:r>
              <a:rPr b="0" lang="en-US" sz="1600">
                <a:solidFill>
                  <a:srgbClr val="7F7F7F"/>
                </a:solidFill>
                <a:latin typeface="Arial"/>
                <a:ea typeface="Arial"/>
                <a:cs typeface="Arial"/>
                <a:sym typeface="Arial"/>
              </a:rPr>
              <a:t>EMNLP</a:t>
            </a:r>
            <a:r>
              <a:rPr lang="en-US" sz="1600">
                <a:solidFill>
                  <a:srgbClr val="7F7F7F"/>
                </a:solidFill>
              </a:rPr>
              <a:t>, </a:t>
            </a:r>
            <a:r>
              <a:rPr b="0" lang="en-US" sz="1600">
                <a:solidFill>
                  <a:srgbClr val="7F7F7F"/>
                </a:solidFill>
                <a:latin typeface="Arial"/>
                <a:ea typeface="Arial"/>
                <a:cs typeface="Arial"/>
                <a:sym typeface="Arial"/>
              </a:rPr>
              <a:t>2014</a:t>
            </a:r>
            <a:r>
              <a:rPr lang="en-US" sz="1600">
                <a:solidFill>
                  <a:srgbClr val="7F7F7F"/>
                </a:solidFill>
              </a:rPr>
              <a:t>)</a:t>
            </a:r>
          </a:p>
          <a:p>
            <a:pPr indent="0" lvl="0" marL="0" marR="0" rtl="0" algn="l">
              <a:lnSpc>
                <a:spcPct val="120000"/>
              </a:lnSpc>
              <a:spcBef>
                <a:spcPts val="0"/>
              </a:spcBef>
              <a:spcAft>
                <a:spcPts val="0"/>
              </a:spcAft>
              <a:buSzPct val="25000"/>
              <a:buNone/>
            </a:pPr>
            <a:r>
              <a:rPr b="0" lang="en-US" sz="1600">
                <a:solidFill>
                  <a:srgbClr val="7F7F7F"/>
                </a:solidFill>
                <a:latin typeface="Arial"/>
                <a:ea typeface="Arial"/>
                <a:cs typeface="Arial"/>
                <a:sym typeface="Arial"/>
              </a:rPr>
              <a:t>** ~70% of the original dataset; true/false and temporal questions currently out of scope</a:t>
            </a:r>
          </a:p>
        </p:txBody>
      </p:sp>
      <p:sp>
        <p:nvSpPr>
          <p:cNvPr id="839" name="Shape 839"/>
          <p:cNvSpPr txBox="1"/>
          <p:nvPr/>
        </p:nvSpPr>
        <p:spPr>
          <a:xfrm>
            <a:off x="609600" y="3048000"/>
            <a:ext cx="7840500" cy="1080300"/>
          </a:xfrm>
          <a:prstGeom prst="rect">
            <a:avLst/>
          </a:prstGeom>
          <a:noFill/>
          <a:ln>
            <a:noFill/>
          </a:ln>
        </p:spPr>
        <p:txBody>
          <a:bodyPr anchorCtr="0" anchor="t" bIns="45700" lIns="91425" rIns="91425" wrap="square" tIns="45700">
            <a:noAutofit/>
          </a:bodyPr>
          <a:lstStyle/>
          <a:p>
            <a:pPr indent="0" lvl="0" marL="0" marR="0" rtl="0" algn="l">
              <a:lnSpc>
                <a:spcPct val="120000"/>
              </a:lnSpc>
              <a:spcBef>
                <a:spcPts val="0"/>
              </a:spcBef>
              <a:spcAft>
                <a:spcPts val="0"/>
              </a:spcAft>
              <a:buSzPct val="25000"/>
              <a:buNone/>
            </a:pPr>
            <a:r>
              <a:rPr b="0" lang="en-US" sz="1800">
                <a:solidFill>
                  <a:schemeClr val="dk1"/>
                </a:solidFill>
                <a:latin typeface="Arial"/>
                <a:ea typeface="Arial"/>
                <a:cs typeface="Arial"/>
                <a:sym typeface="Arial"/>
              </a:rPr>
              <a:t>SemanticILP does not rely on domain-specific process structure annotation</a:t>
            </a:r>
          </a:p>
          <a:p>
            <a:pPr indent="-285750" lvl="0" marL="285750" marR="0" rtl="0" algn="l">
              <a:lnSpc>
                <a:spcPct val="120000"/>
              </a:lnSpc>
              <a:spcBef>
                <a:spcPts val="0"/>
              </a:spcBef>
              <a:spcAft>
                <a:spcPts val="0"/>
              </a:spcAft>
              <a:buClr>
                <a:schemeClr val="dk1"/>
              </a:buClr>
              <a:buSzPct val="100000"/>
              <a:buFont typeface="Noto Sans Symbols"/>
              <a:buChar char="▪"/>
            </a:pPr>
            <a:r>
              <a:rPr b="0" lang="en-US" sz="1800">
                <a:solidFill>
                  <a:schemeClr val="dk1"/>
                </a:solidFill>
                <a:latin typeface="Arial"/>
                <a:ea typeface="Arial"/>
                <a:cs typeface="Arial"/>
                <a:sym typeface="Arial"/>
              </a:rPr>
              <a:t>Close to the specialized, state-of-the-art ProRead system</a:t>
            </a:r>
          </a:p>
          <a:p>
            <a:pPr indent="-285750" lvl="0" marL="285750" marR="0" rtl="0" algn="l">
              <a:lnSpc>
                <a:spcPct val="120000"/>
              </a:lnSpc>
              <a:spcBef>
                <a:spcPts val="0"/>
              </a:spcBef>
              <a:spcAft>
                <a:spcPts val="0"/>
              </a:spcAft>
              <a:buClr>
                <a:schemeClr val="dk1"/>
              </a:buClr>
              <a:buSzPct val="100000"/>
              <a:buFont typeface="Noto Sans Symbols"/>
              <a:buChar char="▪"/>
            </a:pPr>
            <a:r>
              <a:rPr b="0" lang="en-US" sz="1800">
                <a:solidFill>
                  <a:schemeClr val="dk1"/>
                </a:solidFill>
                <a:latin typeface="Arial"/>
                <a:ea typeface="Arial"/>
                <a:cs typeface="Arial"/>
                <a:sym typeface="Arial"/>
              </a:rPr>
              <a:t>Substantially better than syntax-based and neural baselines</a:t>
            </a:r>
          </a:p>
        </p:txBody>
      </p:sp>
      <p:sp>
        <p:nvSpPr>
          <p:cNvPr id="840" name="Shape 840"/>
          <p:cNvSpPr txBox="1"/>
          <p:nvPr/>
        </p:nvSpPr>
        <p:spPr>
          <a:xfrm>
            <a:off x="2621150" y="4405325"/>
            <a:ext cx="3954600" cy="400800"/>
          </a:xfrm>
          <a:prstGeom prst="rect">
            <a:avLst/>
          </a:prstGeom>
          <a:solidFill>
            <a:srgbClr val="FFF2CC"/>
          </a:solidFill>
          <a:ln cap="flat" cmpd="sng" w="9525">
            <a:solidFill>
              <a:srgbClr val="BF9000"/>
            </a:solidFill>
            <a:prstDash val="solid"/>
            <a:round/>
            <a:headEnd len="med" w="med" type="none"/>
            <a:tailEnd len="med" w="med" type="none"/>
          </a:ln>
        </p:spPr>
        <p:txBody>
          <a:bodyPr anchorCtr="0" anchor="t" bIns="91425" lIns="91425" rIns="91425" wrap="square" tIns="91425">
            <a:noAutofit/>
          </a:bodyPr>
          <a:lstStyle/>
          <a:p>
            <a:pPr lvl="0" algn="ctr">
              <a:spcBef>
                <a:spcPts val="0"/>
              </a:spcBef>
              <a:buNone/>
            </a:pPr>
            <a:r>
              <a:rPr lang="en-US"/>
              <a:t>One single system tested on different datasets. </a:t>
            </a:r>
          </a:p>
        </p:txBody>
      </p:sp>
      <p:sp>
        <p:nvSpPr>
          <p:cNvPr id="841" name="Shape 841"/>
          <p:cNvSpPr txBox="1"/>
          <p:nvPr/>
        </p:nvSpPr>
        <p:spPr>
          <a:xfrm rot="-627760">
            <a:off x="7132729" y="4319676"/>
            <a:ext cx="2172420" cy="70774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rgbClr val="FF0000"/>
                </a:solidFill>
                <a:latin typeface="Radley"/>
                <a:ea typeface="Radley"/>
                <a:cs typeface="Radley"/>
                <a:sym typeface="Radley"/>
              </a:rPr>
              <a:t>More experiments </a:t>
            </a:r>
          </a:p>
          <a:p>
            <a:pPr indent="0" lvl="0" marL="0" marR="0" rtl="0" algn="ctr">
              <a:spcBef>
                <a:spcPts val="0"/>
              </a:spcBef>
              <a:spcAft>
                <a:spcPts val="0"/>
              </a:spcAft>
              <a:buSzPct val="25000"/>
              <a:buNone/>
            </a:pPr>
            <a:r>
              <a:rPr b="1" lang="en-US" sz="1600">
                <a:solidFill>
                  <a:srgbClr val="FF0000"/>
                </a:solidFill>
                <a:latin typeface="Radley"/>
                <a:ea typeface="Radley"/>
                <a:cs typeface="Radley"/>
                <a:sym typeface="Radley"/>
              </a:rPr>
              <a:t>in the paper!</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Shape 847"/>
          <p:cNvSpPr txBox="1"/>
          <p:nvPr>
            <p:ph type="title"/>
          </p:nvPr>
        </p:nvSpPr>
        <p:spPr>
          <a:xfrm>
            <a:off x="0" y="0"/>
            <a:ext cx="9144000" cy="533400"/>
          </a:xfrm>
          <a:prstGeom prst="rect">
            <a:avLst/>
          </a:prstGeom>
        </p:spPr>
        <p:txBody>
          <a:bodyPr anchorCtr="0" anchor="ctr" bIns="91425" lIns="91425" rIns="91425" wrap="square" tIns="91425">
            <a:noAutofit/>
          </a:bodyPr>
          <a:lstStyle/>
          <a:p>
            <a:pPr lvl="0" rtl="0">
              <a:spcBef>
                <a:spcPts val="0"/>
              </a:spcBef>
              <a:buNone/>
            </a:pPr>
            <a:r>
              <a:rPr lang="en-US"/>
              <a:t>Where are we? </a:t>
            </a:r>
          </a:p>
        </p:txBody>
      </p:sp>
      <p:sp>
        <p:nvSpPr>
          <p:cNvPr id="848" name="Shape 848"/>
          <p:cNvSpPr txBox="1"/>
          <p:nvPr>
            <p:ph idx="12" type="sldNum"/>
          </p:nvPr>
        </p:nvSpPr>
        <p:spPr>
          <a:xfrm>
            <a:off x="400664" y="6321425"/>
            <a:ext cx="2133600" cy="476100"/>
          </a:xfrm>
          <a:prstGeom prst="rect">
            <a:avLst/>
          </a:prstGeom>
        </p:spPr>
        <p:txBody>
          <a:bodyPr anchorCtr="0" anchor="t"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849" name="Shape 849"/>
          <p:cNvSpPr/>
          <p:nvPr/>
        </p:nvSpPr>
        <p:spPr>
          <a:xfrm>
            <a:off x="700500" y="2373630"/>
            <a:ext cx="7743000" cy="110700"/>
          </a:xfrm>
          <a:prstGeom prst="rightArrow">
            <a:avLst>
              <a:gd fmla="val 50000" name="adj1"/>
              <a:gd fmla="val 92193"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50" name="Shape 850"/>
          <p:cNvSpPr/>
          <p:nvPr/>
        </p:nvSpPr>
        <p:spPr>
          <a:xfrm>
            <a:off x="196250" y="2417075"/>
            <a:ext cx="1450500" cy="661500"/>
          </a:xfrm>
          <a:prstGeom prst="upArrowCallout">
            <a:avLst>
              <a:gd fmla="val 6710" name="adj1"/>
              <a:gd fmla="val 11161" name="adj2"/>
              <a:gd fmla="val 16347" name="adj3"/>
              <a:gd fmla="val 59516"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IR-solver (lucene) </a:t>
            </a:r>
          </a:p>
          <a:p>
            <a:pPr lvl="0" rtl="0" algn="ctr">
              <a:spcBef>
                <a:spcPts val="0"/>
              </a:spcBef>
              <a:buClr>
                <a:schemeClr val="dk1"/>
              </a:buClr>
              <a:buSzPct val="137500"/>
              <a:buFont typeface="Arial"/>
              <a:buNone/>
            </a:pPr>
            <a:r>
              <a:rPr lang="en-US" sz="800">
                <a:solidFill>
                  <a:schemeClr val="dk1"/>
                </a:solidFill>
              </a:rPr>
              <a:t>(Clark et al, 2016)</a:t>
            </a:r>
          </a:p>
        </p:txBody>
      </p:sp>
      <p:sp>
        <p:nvSpPr>
          <p:cNvPr id="851" name="Shape 851"/>
          <p:cNvSpPr/>
          <p:nvPr/>
        </p:nvSpPr>
        <p:spPr>
          <a:xfrm>
            <a:off x="318950" y="1711474"/>
            <a:ext cx="1205100" cy="738600"/>
          </a:xfrm>
          <a:prstGeom prst="downArrowCallout">
            <a:avLst>
              <a:gd fmla="val 4013" name="adj1"/>
              <a:gd fmla="val 9001" name="adj2"/>
              <a:gd fmla="val 15337" name="adj3"/>
              <a:gd fmla="val 50578"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PMI-solver </a:t>
            </a:r>
          </a:p>
          <a:p>
            <a:pPr lvl="0" rtl="0" algn="ctr">
              <a:spcBef>
                <a:spcPts val="0"/>
              </a:spcBef>
              <a:buClr>
                <a:schemeClr val="dk1"/>
              </a:buClr>
              <a:buSzPct val="137500"/>
              <a:buFont typeface="Arial"/>
              <a:buNone/>
            </a:pPr>
            <a:r>
              <a:rPr lang="en-US" sz="800">
                <a:solidFill>
                  <a:schemeClr val="dk1"/>
                </a:solidFill>
              </a:rPr>
              <a:t>(Clark et al, 2016)</a:t>
            </a:r>
          </a:p>
        </p:txBody>
      </p:sp>
      <p:sp>
        <p:nvSpPr>
          <p:cNvPr id="852" name="Shape 852"/>
          <p:cNvSpPr/>
          <p:nvPr/>
        </p:nvSpPr>
        <p:spPr>
          <a:xfrm>
            <a:off x="2806025" y="1788575"/>
            <a:ext cx="1290000" cy="661500"/>
          </a:xfrm>
          <a:prstGeom prst="downArrowCallout">
            <a:avLst>
              <a:gd fmla="val 7427" name="adj1"/>
              <a:gd fmla="val 12835" name="adj2"/>
              <a:gd fmla="val 15556" name="adj3"/>
              <a:gd fmla="val 61481"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TableILP</a:t>
            </a:r>
          </a:p>
          <a:p>
            <a:pPr lvl="0" rtl="0" algn="ctr">
              <a:spcBef>
                <a:spcPts val="0"/>
              </a:spcBef>
              <a:buNone/>
            </a:pPr>
            <a:r>
              <a:rPr lang="en-US" sz="800">
                <a:solidFill>
                  <a:schemeClr val="dk1"/>
                </a:solidFill>
              </a:rPr>
              <a:t>(Khashabi et al, 2016)</a:t>
            </a:r>
          </a:p>
        </p:txBody>
      </p:sp>
      <p:sp>
        <p:nvSpPr>
          <p:cNvPr id="853" name="Shape 853"/>
          <p:cNvSpPr/>
          <p:nvPr/>
        </p:nvSpPr>
        <p:spPr>
          <a:xfrm>
            <a:off x="3804550" y="1391375"/>
            <a:ext cx="1290000" cy="1058400"/>
          </a:xfrm>
          <a:prstGeom prst="downArrowCallout">
            <a:avLst>
              <a:gd fmla="val 4360" name="adj1"/>
              <a:gd fmla="val 8743" name="adj2"/>
              <a:gd fmla="val 14464" name="adj3"/>
              <a:gd fmla="val 35633"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SemanticILP</a:t>
            </a:r>
          </a:p>
          <a:p>
            <a:pPr lvl="0" rtl="0" algn="ctr">
              <a:spcBef>
                <a:spcPts val="0"/>
              </a:spcBef>
              <a:buNone/>
            </a:pPr>
            <a:r>
              <a:rPr lang="en-US" sz="800"/>
              <a:t>(Khashabi et al, 2018)</a:t>
            </a:r>
          </a:p>
        </p:txBody>
      </p:sp>
      <p:sp>
        <p:nvSpPr>
          <p:cNvPr id="854" name="Shape 854"/>
          <p:cNvSpPr txBox="1"/>
          <p:nvPr/>
        </p:nvSpPr>
        <p:spPr>
          <a:xfrm>
            <a:off x="7098575" y="2579100"/>
            <a:ext cx="1524900" cy="240300"/>
          </a:xfrm>
          <a:prstGeom prst="rect">
            <a:avLst/>
          </a:prstGeom>
          <a:solidFill>
            <a:srgbClr val="D9EAD3"/>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solidFill>
                  <a:schemeClr val="dk1"/>
                </a:solidFill>
              </a:rPr>
              <a:t>More Reasoning </a:t>
            </a:r>
          </a:p>
        </p:txBody>
      </p:sp>
      <p:sp>
        <p:nvSpPr>
          <p:cNvPr id="855" name="Shape 855"/>
          <p:cNvSpPr/>
          <p:nvPr/>
        </p:nvSpPr>
        <p:spPr>
          <a:xfrm>
            <a:off x="762000" y="979375"/>
            <a:ext cx="1839000" cy="1230000"/>
          </a:xfrm>
          <a:prstGeom prst="downArrowCallout">
            <a:avLst>
              <a:gd fmla="val 3445" name="adj1"/>
              <a:gd fmla="val 5225" name="adj2"/>
              <a:gd fmla="val 9086" name="adj3"/>
              <a:gd fmla="val 50662"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Neural networks </a:t>
            </a:r>
          </a:p>
          <a:p>
            <a:pPr lvl="0" rtl="0" algn="ctr">
              <a:spcBef>
                <a:spcPts val="0"/>
              </a:spcBef>
              <a:buNone/>
            </a:pPr>
            <a:r>
              <a:rPr lang="en-US" sz="1000"/>
              <a:t>sophisticated word-matching ~ paraphrasing</a:t>
            </a:r>
          </a:p>
        </p:txBody>
      </p:sp>
      <p:sp>
        <p:nvSpPr>
          <p:cNvPr id="856" name="Shape 856"/>
          <p:cNvSpPr/>
          <p:nvPr/>
        </p:nvSpPr>
        <p:spPr>
          <a:xfrm rot="5400000">
            <a:off x="1616100" y="1745929"/>
            <a:ext cx="120300" cy="1134600"/>
          </a:xfrm>
          <a:prstGeom prst="leftBrace">
            <a:avLst>
              <a:gd fmla="val 7998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57" name="Shape 857"/>
          <p:cNvSpPr/>
          <p:nvPr/>
        </p:nvSpPr>
        <p:spPr>
          <a:xfrm>
            <a:off x="776700" y="5320975"/>
            <a:ext cx="7743000" cy="147000"/>
          </a:xfrm>
          <a:prstGeom prst="rightArrow">
            <a:avLst>
              <a:gd fmla="val 50000" name="adj1"/>
              <a:gd fmla="val 92193"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58" name="Shape 858"/>
          <p:cNvSpPr/>
          <p:nvPr/>
        </p:nvSpPr>
        <p:spPr>
          <a:xfrm>
            <a:off x="2407675" y="630021"/>
            <a:ext cx="4419600" cy="413700"/>
          </a:xfrm>
          <a:prstGeom prst="rect">
            <a:avLst/>
          </a:prstGeom>
          <a:solidFill>
            <a:srgbClr val="FAE1AF"/>
          </a:solidFill>
          <a:ln cap="flat" cmpd="sng" w="9525">
            <a:solidFill>
              <a:srgbClr val="A7001B"/>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SzPct val="25000"/>
              <a:buNone/>
            </a:pPr>
            <a:r>
              <a:rPr lang="en-US" sz="1800">
                <a:solidFill>
                  <a:srgbClr val="000080"/>
                </a:solidFill>
                <a:latin typeface="Calibri"/>
                <a:ea typeface="Calibri"/>
                <a:cs typeface="Calibri"/>
                <a:sym typeface="Calibri"/>
              </a:rPr>
              <a:t>How much “reasoning” do models do?</a:t>
            </a:r>
          </a:p>
        </p:txBody>
      </p:sp>
      <p:sp>
        <p:nvSpPr>
          <p:cNvPr id="859" name="Shape 859"/>
          <p:cNvSpPr txBox="1"/>
          <p:nvPr/>
        </p:nvSpPr>
        <p:spPr>
          <a:xfrm>
            <a:off x="7079800" y="2030963"/>
            <a:ext cx="1524900" cy="240300"/>
          </a:xfrm>
          <a:prstGeom prst="rect">
            <a:avLst/>
          </a:prstGeom>
          <a:solidFill>
            <a:srgbClr val="F4CCCC"/>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Reasoning Axis </a:t>
            </a:r>
          </a:p>
        </p:txBody>
      </p:sp>
      <p:sp>
        <p:nvSpPr>
          <p:cNvPr id="860" name="Shape 860"/>
          <p:cNvSpPr/>
          <p:nvPr/>
        </p:nvSpPr>
        <p:spPr>
          <a:xfrm>
            <a:off x="4566550" y="4298350"/>
            <a:ext cx="1290000" cy="1058400"/>
          </a:xfrm>
          <a:prstGeom prst="downArrowCallout">
            <a:avLst>
              <a:gd fmla="val 4360" name="adj1"/>
              <a:gd fmla="val 8743" name="adj2"/>
              <a:gd fmla="val 14464" name="adj3"/>
              <a:gd fmla="val 35633"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SemanticILP</a:t>
            </a:r>
          </a:p>
          <a:p>
            <a:pPr lvl="0" rtl="0" algn="ctr">
              <a:spcBef>
                <a:spcPts val="0"/>
              </a:spcBef>
              <a:buNone/>
            </a:pPr>
            <a:r>
              <a:rPr lang="en-US" sz="800"/>
              <a:t>(Khashabi et al, 2018)</a:t>
            </a:r>
          </a:p>
        </p:txBody>
      </p:sp>
      <p:sp>
        <p:nvSpPr>
          <p:cNvPr id="861" name="Shape 861"/>
          <p:cNvSpPr/>
          <p:nvPr/>
        </p:nvSpPr>
        <p:spPr>
          <a:xfrm>
            <a:off x="4686100" y="5356749"/>
            <a:ext cx="1050900" cy="585000"/>
          </a:xfrm>
          <a:prstGeom prst="upArrowCallout">
            <a:avLst>
              <a:gd fmla="val 7854" name="adj1"/>
              <a:gd fmla="val 11734" name="adj2"/>
              <a:gd fmla="val 16347" name="adj3"/>
              <a:gd fmla="val 66081"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TupleInf</a:t>
            </a:r>
          </a:p>
          <a:p>
            <a:pPr lvl="0" rtl="0" algn="ctr">
              <a:spcBef>
                <a:spcPts val="0"/>
              </a:spcBef>
              <a:buNone/>
            </a:pPr>
            <a:r>
              <a:rPr lang="en-US" sz="800">
                <a:solidFill>
                  <a:schemeClr val="dk1"/>
                </a:solidFill>
              </a:rPr>
              <a:t>(Khot  et al, 2017)</a:t>
            </a:r>
          </a:p>
        </p:txBody>
      </p:sp>
      <p:sp>
        <p:nvSpPr>
          <p:cNvPr id="862" name="Shape 862"/>
          <p:cNvSpPr/>
          <p:nvPr/>
        </p:nvSpPr>
        <p:spPr>
          <a:xfrm>
            <a:off x="2243550" y="4745638"/>
            <a:ext cx="1290000" cy="661500"/>
          </a:xfrm>
          <a:prstGeom prst="downArrowCallout">
            <a:avLst>
              <a:gd fmla="val 7427" name="adj1"/>
              <a:gd fmla="val 12835" name="adj2"/>
              <a:gd fmla="val 15556" name="adj3"/>
              <a:gd fmla="val 61481"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TableILP</a:t>
            </a:r>
          </a:p>
          <a:p>
            <a:pPr lvl="0" rtl="0" algn="ctr">
              <a:spcBef>
                <a:spcPts val="0"/>
              </a:spcBef>
              <a:buNone/>
            </a:pPr>
            <a:r>
              <a:rPr lang="en-US" sz="800">
                <a:solidFill>
                  <a:schemeClr val="dk1"/>
                </a:solidFill>
              </a:rPr>
              <a:t>(Khashabi et al, 2016)</a:t>
            </a:r>
          </a:p>
        </p:txBody>
      </p:sp>
      <p:sp>
        <p:nvSpPr>
          <p:cNvPr id="863" name="Shape 863"/>
          <p:cNvSpPr/>
          <p:nvPr/>
        </p:nvSpPr>
        <p:spPr>
          <a:xfrm>
            <a:off x="6576650" y="4529375"/>
            <a:ext cx="1205100" cy="878400"/>
          </a:xfrm>
          <a:prstGeom prst="downArrowCallout">
            <a:avLst>
              <a:gd fmla="val 4013" name="adj1"/>
              <a:gd fmla="val 9001" name="adj2"/>
              <a:gd fmla="val 15337" name="adj3"/>
              <a:gd fmla="val 39455"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PMI-solver </a:t>
            </a:r>
          </a:p>
          <a:p>
            <a:pPr lvl="0" rtl="0" algn="ctr">
              <a:spcBef>
                <a:spcPts val="0"/>
              </a:spcBef>
              <a:buNone/>
            </a:pPr>
            <a:r>
              <a:rPr lang="en-US" sz="800">
                <a:solidFill>
                  <a:schemeClr val="dk1"/>
                </a:solidFill>
              </a:rPr>
              <a:t>(Clark et al, 2016)</a:t>
            </a:r>
          </a:p>
        </p:txBody>
      </p:sp>
      <p:sp>
        <p:nvSpPr>
          <p:cNvPr id="864" name="Shape 864"/>
          <p:cNvSpPr txBox="1"/>
          <p:nvPr/>
        </p:nvSpPr>
        <p:spPr>
          <a:xfrm>
            <a:off x="5483750" y="4956250"/>
            <a:ext cx="3373800" cy="240300"/>
          </a:xfrm>
          <a:prstGeom prst="rect">
            <a:avLst/>
          </a:prstGeom>
          <a:solidFill>
            <a:srgbClr val="F4CCCC"/>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lang="en-US" sz="1200">
                <a:solidFill>
                  <a:schemeClr val="dk1"/>
                </a:solidFill>
              </a:rPr>
              <a:t>language Understanding decompoled from QA </a:t>
            </a:r>
          </a:p>
        </p:txBody>
      </p:sp>
      <p:sp>
        <p:nvSpPr>
          <p:cNvPr id="865" name="Shape 865"/>
          <p:cNvSpPr/>
          <p:nvPr/>
        </p:nvSpPr>
        <p:spPr>
          <a:xfrm>
            <a:off x="6453950" y="5407150"/>
            <a:ext cx="1450500" cy="878400"/>
          </a:xfrm>
          <a:prstGeom prst="upArrowCallout">
            <a:avLst>
              <a:gd fmla="val 2646" name="adj1"/>
              <a:gd fmla="val 11161" name="adj2"/>
              <a:gd fmla="val 16347" name="adj3"/>
              <a:gd fmla="val 36953"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t>IR-solver (lucene) </a:t>
            </a:r>
          </a:p>
          <a:p>
            <a:pPr lvl="0" rtl="0" algn="ctr">
              <a:spcBef>
                <a:spcPts val="0"/>
              </a:spcBef>
              <a:buNone/>
            </a:pPr>
            <a:r>
              <a:rPr lang="en-US" sz="800">
                <a:solidFill>
                  <a:schemeClr val="dk1"/>
                </a:solidFill>
              </a:rPr>
              <a:t>(Clark et al, 2016)</a:t>
            </a:r>
          </a:p>
        </p:txBody>
      </p:sp>
      <p:sp>
        <p:nvSpPr>
          <p:cNvPr id="866" name="Shape 866"/>
          <p:cNvSpPr txBox="1"/>
          <p:nvPr/>
        </p:nvSpPr>
        <p:spPr>
          <a:xfrm>
            <a:off x="7390550" y="5627100"/>
            <a:ext cx="1524900" cy="240300"/>
          </a:xfrm>
          <a:prstGeom prst="rect">
            <a:avLst/>
          </a:prstGeom>
          <a:solidFill>
            <a:srgbClr val="D9EAD3"/>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solidFill>
                  <a:schemeClr val="dk1"/>
                </a:solidFill>
              </a:rPr>
              <a:t>More decoupled</a:t>
            </a:r>
          </a:p>
        </p:txBody>
      </p:sp>
      <p:sp>
        <p:nvSpPr>
          <p:cNvPr id="867" name="Shape 867"/>
          <p:cNvSpPr/>
          <p:nvPr/>
        </p:nvSpPr>
        <p:spPr>
          <a:xfrm>
            <a:off x="2000" y="4151500"/>
            <a:ext cx="1839000" cy="1230000"/>
          </a:xfrm>
          <a:prstGeom prst="downArrowCallout">
            <a:avLst>
              <a:gd fmla="val 3445" name="adj1"/>
              <a:gd fmla="val 5225" name="adj2"/>
              <a:gd fmla="val 9086" name="adj3"/>
              <a:gd fmla="val 50662"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Neural networks </a:t>
            </a:r>
          </a:p>
          <a:p>
            <a:pPr lvl="0" rtl="0" algn="ctr">
              <a:spcBef>
                <a:spcPts val="0"/>
              </a:spcBef>
              <a:buNone/>
            </a:pPr>
            <a:r>
              <a:rPr lang="en-US" sz="1000"/>
              <a:t>sophisticated word-matching ~ paraphrasing</a:t>
            </a:r>
          </a:p>
        </p:txBody>
      </p:sp>
      <p:sp>
        <p:nvSpPr>
          <p:cNvPr id="868" name="Shape 868"/>
          <p:cNvSpPr/>
          <p:nvPr/>
        </p:nvSpPr>
        <p:spPr>
          <a:xfrm>
            <a:off x="1493275" y="3678025"/>
            <a:ext cx="6165300" cy="413700"/>
          </a:xfrm>
          <a:prstGeom prst="rect">
            <a:avLst/>
          </a:prstGeom>
          <a:solidFill>
            <a:srgbClr val="FAE1AF"/>
          </a:solidFill>
          <a:ln cap="flat" cmpd="sng" w="9525">
            <a:solidFill>
              <a:srgbClr val="A7001B"/>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SzPct val="25000"/>
              <a:buNone/>
            </a:pPr>
            <a:r>
              <a:rPr lang="en-US" sz="1600">
                <a:solidFill>
                  <a:srgbClr val="000080"/>
                </a:solidFill>
                <a:latin typeface="Calibri"/>
                <a:ea typeface="Calibri"/>
                <a:cs typeface="Calibri"/>
                <a:sym typeface="Calibri"/>
              </a:rPr>
              <a:t>How much do system decouple their language understanding from QA?</a:t>
            </a:r>
          </a:p>
        </p:txBody>
      </p:sp>
      <p:sp>
        <p:nvSpPr>
          <p:cNvPr id="869" name="Shape 869"/>
          <p:cNvSpPr/>
          <p:nvPr/>
        </p:nvSpPr>
        <p:spPr>
          <a:xfrm>
            <a:off x="2755375" y="2408125"/>
            <a:ext cx="1134600" cy="1058400"/>
          </a:xfrm>
          <a:prstGeom prst="upArrowCallout">
            <a:avLst>
              <a:gd fmla="val 4029" name="adj1"/>
              <a:gd fmla="val 8540" name="adj2"/>
              <a:gd fmla="val 12048" name="adj3"/>
              <a:gd fmla="val 35749"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MLNSolver</a:t>
            </a:r>
          </a:p>
          <a:p>
            <a:pPr lvl="0" rtl="0" algn="ctr">
              <a:spcBef>
                <a:spcPts val="0"/>
              </a:spcBef>
              <a:buClr>
                <a:schemeClr val="dk1"/>
              </a:buClr>
              <a:buSzPct val="137500"/>
              <a:buFont typeface="Arial"/>
              <a:buNone/>
            </a:pPr>
            <a:r>
              <a:rPr lang="en-US" sz="800">
                <a:solidFill>
                  <a:schemeClr val="dk1"/>
                </a:solidFill>
              </a:rPr>
              <a:t>(Khot  et al, 2015)</a:t>
            </a:r>
          </a:p>
        </p:txBody>
      </p:sp>
      <p:sp>
        <p:nvSpPr>
          <p:cNvPr id="870" name="Shape 870"/>
          <p:cNvSpPr/>
          <p:nvPr/>
        </p:nvSpPr>
        <p:spPr>
          <a:xfrm>
            <a:off x="2925575" y="2439099"/>
            <a:ext cx="1050900" cy="585000"/>
          </a:xfrm>
          <a:prstGeom prst="upArrowCallout">
            <a:avLst>
              <a:gd fmla="val 7854" name="adj1"/>
              <a:gd fmla="val 11734" name="adj2"/>
              <a:gd fmla="val 16347" name="adj3"/>
              <a:gd fmla="val 66081"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TupleInf</a:t>
            </a:r>
          </a:p>
          <a:p>
            <a:pPr lvl="0" rtl="0" algn="ctr">
              <a:spcBef>
                <a:spcPts val="0"/>
              </a:spcBef>
              <a:buClr>
                <a:schemeClr val="dk1"/>
              </a:buClr>
              <a:buSzPct val="137500"/>
              <a:buFont typeface="Arial"/>
              <a:buNone/>
            </a:pPr>
            <a:r>
              <a:rPr lang="en-US" sz="800">
                <a:solidFill>
                  <a:schemeClr val="dk1"/>
                </a:solidFill>
              </a:rPr>
              <a:t>(Khot  et al, 2017)</a:t>
            </a:r>
          </a:p>
        </p:txBody>
      </p:sp>
      <p:sp>
        <p:nvSpPr>
          <p:cNvPr id="871" name="Shape 871"/>
          <p:cNvSpPr/>
          <p:nvPr/>
        </p:nvSpPr>
        <p:spPr>
          <a:xfrm>
            <a:off x="2286000" y="5454750"/>
            <a:ext cx="1205100" cy="585000"/>
          </a:xfrm>
          <a:prstGeom prst="upArrowCallout">
            <a:avLst>
              <a:gd fmla="val 7854" name="adj1"/>
              <a:gd fmla="val 11734" name="adj2"/>
              <a:gd fmla="val 16347" name="adj3"/>
              <a:gd fmla="val 66081"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MLNSolver</a:t>
            </a:r>
          </a:p>
          <a:p>
            <a:pPr lvl="0" rtl="0" algn="ctr">
              <a:spcBef>
                <a:spcPts val="0"/>
              </a:spcBef>
              <a:buNone/>
            </a:pPr>
            <a:r>
              <a:rPr lang="en-US" sz="800">
                <a:solidFill>
                  <a:schemeClr val="dk1"/>
                </a:solidFill>
              </a:rPr>
              <a:t>(Khot  et al, 2015)</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Shape 877"/>
          <p:cNvSpPr txBox="1"/>
          <p:nvPr>
            <p:ph type="title"/>
          </p:nvPr>
        </p:nvSpPr>
        <p:spPr>
          <a:xfrm>
            <a:off x="0" y="0"/>
            <a:ext cx="9144000" cy="533400"/>
          </a:xfrm>
          <a:prstGeom prst="rect">
            <a:avLst/>
          </a:prstGeom>
        </p:spPr>
        <p:txBody>
          <a:bodyPr anchorCtr="0" anchor="ctr" bIns="91425" lIns="91425" rIns="91425" wrap="square" tIns="91425">
            <a:noAutofit/>
          </a:bodyPr>
          <a:lstStyle/>
          <a:p>
            <a:pPr lvl="0">
              <a:spcBef>
                <a:spcPts val="0"/>
              </a:spcBef>
              <a:buNone/>
            </a:pPr>
            <a:r>
              <a:rPr lang="en-US"/>
              <a:t>Transferability </a:t>
            </a:r>
          </a:p>
        </p:txBody>
      </p:sp>
      <p:sp>
        <p:nvSpPr>
          <p:cNvPr id="878" name="Shape 878"/>
          <p:cNvSpPr txBox="1"/>
          <p:nvPr>
            <p:ph idx="1" type="body"/>
          </p:nvPr>
        </p:nvSpPr>
        <p:spPr>
          <a:xfrm>
            <a:off x="381000" y="685800"/>
            <a:ext cx="8382000" cy="5364300"/>
          </a:xfrm>
          <a:prstGeom prst="rect">
            <a:avLst/>
          </a:prstGeom>
        </p:spPr>
        <p:txBody>
          <a:bodyPr anchorCtr="0" anchor="t" bIns="91425" lIns="91425" rIns="91425" wrap="square" tIns="91425">
            <a:noAutofit/>
          </a:bodyPr>
          <a:lstStyle/>
          <a:p>
            <a:pPr indent="0" lvl="0" marL="0" rtl="0">
              <a:spcBef>
                <a:spcPts val="0"/>
              </a:spcBef>
              <a:buNone/>
            </a:pPr>
            <a:r>
              <a:rPr lang="en-US" sz="2000"/>
              <a:t>For a “good” QA there is no notion of domain or dataset. </a:t>
            </a:r>
          </a:p>
          <a:p>
            <a:pPr indent="-336550" lvl="0" marL="457200" rtl="0">
              <a:spcBef>
                <a:spcPts val="0"/>
              </a:spcBef>
              <a:buSzPct val="100000"/>
            </a:pPr>
            <a:r>
              <a:rPr lang="en-US" sz="1700"/>
              <a:t>Receive a question and give an answer</a:t>
            </a:r>
          </a:p>
          <a:p>
            <a:pPr indent="0" lvl="0" marL="0">
              <a:spcBef>
                <a:spcPts val="0"/>
              </a:spcBef>
              <a:buNone/>
            </a:pPr>
            <a:r>
              <a:rPr lang="en-US" sz="2000"/>
              <a:t>Many factors </a:t>
            </a:r>
          </a:p>
        </p:txBody>
      </p:sp>
      <p:sp>
        <p:nvSpPr>
          <p:cNvPr id="879" name="Shape 879"/>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880" name="Shape 880"/>
          <p:cNvSpPr/>
          <p:nvPr/>
        </p:nvSpPr>
        <p:spPr>
          <a:xfrm>
            <a:off x="700500" y="4787575"/>
            <a:ext cx="7743000" cy="147000"/>
          </a:xfrm>
          <a:prstGeom prst="rightArrow">
            <a:avLst>
              <a:gd fmla="val 50000" name="adj1"/>
              <a:gd fmla="val 92193"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81" name="Shape 881"/>
          <p:cNvSpPr txBox="1"/>
          <p:nvPr/>
        </p:nvSpPr>
        <p:spPr>
          <a:xfrm>
            <a:off x="7433525" y="4465325"/>
            <a:ext cx="1524900" cy="240300"/>
          </a:xfrm>
          <a:prstGeom prst="rect">
            <a:avLst/>
          </a:prstGeom>
          <a:solidFill>
            <a:srgbClr val="D9EAD3"/>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sz="1200">
                <a:solidFill>
                  <a:schemeClr val="dk1"/>
                </a:solidFill>
              </a:rPr>
              <a:t>More transferability</a:t>
            </a:r>
          </a:p>
        </p:txBody>
      </p:sp>
      <p:sp>
        <p:nvSpPr>
          <p:cNvPr id="882" name="Shape 882"/>
          <p:cNvSpPr/>
          <p:nvPr/>
        </p:nvSpPr>
        <p:spPr>
          <a:xfrm>
            <a:off x="756550" y="4112425"/>
            <a:ext cx="1226100" cy="711000"/>
          </a:xfrm>
          <a:prstGeom prst="downArrowCallout">
            <a:avLst>
              <a:gd fmla="val 4360" name="adj1"/>
              <a:gd fmla="val 8743" name="adj2"/>
              <a:gd fmla="val 14464" name="adj3"/>
              <a:gd fmla="val 62475"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Paraphrase reasoning </a:t>
            </a:r>
          </a:p>
        </p:txBody>
      </p:sp>
      <p:sp>
        <p:nvSpPr>
          <p:cNvPr id="883" name="Shape 883"/>
          <p:cNvSpPr/>
          <p:nvPr/>
        </p:nvSpPr>
        <p:spPr>
          <a:xfrm>
            <a:off x="2280550" y="3764950"/>
            <a:ext cx="1290000" cy="1058400"/>
          </a:xfrm>
          <a:prstGeom prst="downArrowCallout">
            <a:avLst>
              <a:gd fmla="val 4360" name="adj1"/>
              <a:gd fmla="val 8743" name="adj2"/>
              <a:gd fmla="val 14464" name="adj3"/>
              <a:gd fmla="val 64564"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Paraphrase</a:t>
            </a:r>
            <a:r>
              <a:rPr lang="en-US"/>
              <a:t> + </a:t>
            </a:r>
            <a:r>
              <a:rPr lang="en-US"/>
              <a:t>quantitative</a:t>
            </a:r>
            <a:r>
              <a:rPr lang="en-US"/>
              <a:t>  reasoning </a:t>
            </a:r>
          </a:p>
        </p:txBody>
      </p:sp>
      <p:sp>
        <p:nvSpPr>
          <p:cNvPr id="884" name="Shape 884"/>
          <p:cNvSpPr/>
          <p:nvPr/>
        </p:nvSpPr>
        <p:spPr>
          <a:xfrm>
            <a:off x="756550" y="4934575"/>
            <a:ext cx="1226100" cy="759600"/>
          </a:xfrm>
          <a:prstGeom prst="upArrowCallout">
            <a:avLst>
              <a:gd fmla="val 7854" name="adj1"/>
              <a:gd fmla="val 11734" name="adj2"/>
              <a:gd fmla="val 16347" name="adj3"/>
              <a:gd fmla="val 66081"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chemeClr val="dk1"/>
              </a:buClr>
              <a:buFont typeface="Arial"/>
              <a:buNone/>
            </a:pPr>
            <a:r>
              <a:rPr lang="en-US">
                <a:solidFill>
                  <a:schemeClr val="dk1"/>
                </a:solidFill>
              </a:rPr>
              <a:t>quantitative  reasoning</a:t>
            </a:r>
          </a:p>
        </p:txBody>
      </p:sp>
      <p:sp>
        <p:nvSpPr>
          <p:cNvPr id="885" name="Shape 885"/>
          <p:cNvSpPr/>
          <p:nvPr/>
        </p:nvSpPr>
        <p:spPr>
          <a:xfrm>
            <a:off x="3652100" y="5510525"/>
            <a:ext cx="1851600" cy="1058400"/>
          </a:xfrm>
          <a:prstGeom prst="rightArrow">
            <a:avLst>
              <a:gd fmla="val 50000" name="adj1"/>
              <a:gd fmla="val 50000" name="adj2"/>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b="1" lang="en-US">
                <a:solidFill>
                  <a:srgbClr val="FFFFFF"/>
                </a:solidFill>
              </a:rPr>
              <a:t>We should push</a:t>
            </a:r>
          </a:p>
        </p:txBody>
      </p:sp>
      <p:sp>
        <p:nvSpPr>
          <p:cNvPr id="886" name="Shape 886"/>
          <p:cNvSpPr/>
          <p:nvPr/>
        </p:nvSpPr>
        <p:spPr>
          <a:xfrm>
            <a:off x="908950" y="3731425"/>
            <a:ext cx="1226100" cy="1058400"/>
          </a:xfrm>
          <a:prstGeom prst="downArrowCallout">
            <a:avLst>
              <a:gd fmla="val 4360" name="adj1"/>
              <a:gd fmla="val 8743" name="adj2"/>
              <a:gd fmla="val 14464" name="adj3"/>
              <a:gd fmla="val 62475"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10k training</a:t>
            </a:r>
          </a:p>
        </p:txBody>
      </p:sp>
      <p:sp>
        <p:nvSpPr>
          <p:cNvPr id="887" name="Shape 887"/>
          <p:cNvSpPr/>
          <p:nvPr/>
        </p:nvSpPr>
        <p:spPr>
          <a:xfrm>
            <a:off x="2198950" y="3731425"/>
            <a:ext cx="1226100" cy="1058400"/>
          </a:xfrm>
          <a:prstGeom prst="downArrowCallout">
            <a:avLst>
              <a:gd fmla="val 4360" name="adj1"/>
              <a:gd fmla="val 8743" name="adj2"/>
              <a:gd fmla="val 14464" name="adj3"/>
              <a:gd fmla="val 62475"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100k training</a:t>
            </a:r>
          </a:p>
        </p:txBody>
      </p:sp>
      <p:sp>
        <p:nvSpPr>
          <p:cNvPr id="888" name="Shape 888"/>
          <p:cNvSpPr/>
          <p:nvPr/>
        </p:nvSpPr>
        <p:spPr>
          <a:xfrm>
            <a:off x="3488950" y="3731425"/>
            <a:ext cx="1226100" cy="1058400"/>
          </a:xfrm>
          <a:prstGeom prst="downArrowCallout">
            <a:avLst>
              <a:gd fmla="val 4360" name="adj1"/>
              <a:gd fmla="val 8743" name="adj2"/>
              <a:gd fmla="val 14464" name="adj3"/>
              <a:gd fmla="val 62475" name="adj4"/>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1m training</a:t>
            </a:r>
          </a:p>
        </p:txBody>
      </p:sp>
      <p:cxnSp>
        <p:nvCxnSpPr>
          <p:cNvPr id="889" name="Shape 889"/>
          <p:cNvCxnSpPr/>
          <p:nvPr/>
        </p:nvCxnSpPr>
        <p:spPr>
          <a:xfrm>
            <a:off x="6847175" y="3115700"/>
            <a:ext cx="43200" cy="2968500"/>
          </a:xfrm>
          <a:prstGeom prst="straightConnector1">
            <a:avLst/>
          </a:prstGeom>
          <a:noFill/>
          <a:ln cap="flat" cmpd="sng" w="28575">
            <a:solidFill>
              <a:srgbClr val="FF0000"/>
            </a:solidFill>
            <a:prstDash val="dash"/>
            <a:round/>
            <a:headEnd len="lg" w="lg" type="none"/>
            <a:tailEnd len="lg" w="lg" type="none"/>
          </a:ln>
        </p:spPr>
      </p:cxnSp>
      <p:sp>
        <p:nvSpPr>
          <p:cNvPr id="890" name="Shape 890"/>
          <p:cNvSpPr/>
          <p:nvPr/>
        </p:nvSpPr>
        <p:spPr>
          <a:xfrm>
            <a:off x="3869950" y="2730225"/>
            <a:ext cx="2058000" cy="862800"/>
          </a:xfrm>
          <a:prstGeom prst="wedgeRectCallout">
            <a:avLst>
              <a:gd fmla="val 92034" name="adj1"/>
              <a:gd fmla="val 61353"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b="1" lang="en-US"/>
              <a:t>Hard limit</a:t>
            </a:r>
            <a:r>
              <a:rPr lang="en-US"/>
              <a:t> for learn-with-training-only systems</a:t>
            </a:r>
          </a:p>
        </p:txBody>
      </p:sp>
      <p:sp>
        <p:nvSpPr>
          <p:cNvPr id="891" name="Shape 891"/>
          <p:cNvSpPr txBox="1"/>
          <p:nvPr/>
        </p:nvSpPr>
        <p:spPr>
          <a:xfrm>
            <a:off x="381000" y="1646575"/>
            <a:ext cx="7743000" cy="651000"/>
          </a:xfrm>
          <a:prstGeom prst="rect">
            <a:avLst/>
          </a:prstGeom>
          <a:noFill/>
          <a:ln>
            <a:noFill/>
          </a:ln>
        </p:spPr>
        <p:txBody>
          <a:bodyPr anchorCtr="0" anchor="ctr" bIns="91425" lIns="91425" rIns="91425" wrap="square" tIns="91425">
            <a:noAutofit/>
          </a:bodyPr>
          <a:lstStyle/>
          <a:p>
            <a:pPr indent="-336550" lvl="0" marL="457200" rtl="0">
              <a:spcBef>
                <a:spcPts val="480"/>
              </a:spcBef>
              <a:buClr>
                <a:schemeClr val="dk1"/>
              </a:buClr>
              <a:buSzPct val="100000"/>
              <a:buFont typeface="Noto Sans Symbols"/>
              <a:buChar char="▪"/>
            </a:pPr>
            <a:r>
              <a:rPr lang="en-US" sz="1700">
                <a:solidFill>
                  <a:schemeClr val="dk1"/>
                </a:solidFill>
              </a:rPr>
              <a:t>Reasoning shouldn’t be defined too narrowly</a:t>
            </a:r>
          </a:p>
        </p:txBody>
      </p:sp>
      <p:sp>
        <p:nvSpPr>
          <p:cNvPr id="892" name="Shape 892"/>
          <p:cNvSpPr txBox="1"/>
          <p:nvPr/>
        </p:nvSpPr>
        <p:spPr>
          <a:xfrm>
            <a:off x="381000" y="1981200"/>
            <a:ext cx="7963200" cy="759600"/>
          </a:xfrm>
          <a:prstGeom prst="rect">
            <a:avLst/>
          </a:prstGeom>
          <a:noFill/>
          <a:ln>
            <a:noFill/>
          </a:ln>
        </p:spPr>
        <p:txBody>
          <a:bodyPr anchorCtr="0" anchor="ctr" bIns="91425" lIns="91425" rIns="91425" wrap="square" tIns="91425">
            <a:noAutofit/>
          </a:bodyPr>
          <a:lstStyle/>
          <a:p>
            <a:pPr indent="-336550" lvl="0" marL="457200" rtl="0">
              <a:spcBef>
                <a:spcPts val="480"/>
              </a:spcBef>
              <a:buClr>
                <a:schemeClr val="dk1"/>
              </a:buClr>
              <a:buSzPct val="100000"/>
              <a:buFont typeface="Noto Sans Symbols"/>
              <a:buChar char="▪"/>
            </a:pPr>
            <a:r>
              <a:rPr lang="en-US" sz="1700">
                <a:solidFill>
                  <a:schemeClr val="dk1"/>
                </a:solidFill>
              </a:rPr>
              <a:t>Language understanding should be equated with training on datasets.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Shape 897"/>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Takeaways</a:t>
            </a:r>
          </a:p>
        </p:txBody>
      </p:sp>
      <p:sp>
        <p:nvSpPr>
          <p:cNvPr id="898" name="Shape 898"/>
          <p:cNvSpPr txBox="1"/>
          <p:nvPr>
            <p:ph idx="1" type="body"/>
          </p:nvPr>
        </p:nvSpPr>
        <p:spPr>
          <a:xfrm>
            <a:off x="381000" y="762000"/>
            <a:ext cx="8382000" cy="5364300"/>
          </a:xfrm>
          <a:prstGeom prst="rect">
            <a:avLst/>
          </a:prstGeom>
          <a:noFill/>
          <a:ln>
            <a:noFill/>
          </a:ln>
        </p:spPr>
        <p:txBody>
          <a:bodyPr anchorCtr="0" anchor="t" bIns="45700" lIns="91425" rIns="91425" wrap="square" tIns="45700">
            <a:noAutofit/>
          </a:bodyPr>
          <a:lstStyle/>
          <a:p>
            <a:pPr indent="0" lvl="0" marL="0" marR="0" rtl="0" algn="l">
              <a:spcBef>
                <a:spcPts val="400"/>
              </a:spcBef>
              <a:spcAft>
                <a:spcPts val="0"/>
              </a:spcAft>
              <a:buNone/>
            </a:pPr>
            <a:r>
              <a:t/>
            </a:r>
            <a:endParaRPr b="1" sz="2000"/>
          </a:p>
          <a:p>
            <a:pPr indent="-457200" lvl="0" marL="457200" marR="0" rtl="0" algn="l">
              <a:spcBef>
                <a:spcPts val="400"/>
              </a:spcBef>
              <a:spcAft>
                <a:spcPts val="0"/>
              </a:spcAft>
              <a:buClr>
                <a:schemeClr val="dk1"/>
              </a:buClr>
              <a:buSzPct val="100000"/>
              <a:buFont typeface="Arial"/>
              <a:buAutoNum type="arabicPeriod"/>
            </a:pPr>
            <a:r>
              <a:rPr b="1" i="0" lang="en-US" sz="2000" u="none" cap="none" strike="noStrike">
                <a:solidFill>
                  <a:schemeClr val="dk1"/>
                </a:solidFill>
                <a:latin typeface="Arial"/>
                <a:ea typeface="Arial"/>
                <a:cs typeface="Arial"/>
                <a:sym typeface="Arial"/>
              </a:rPr>
              <a:t>Semi-structured inference </a:t>
            </a:r>
          </a:p>
          <a:p>
            <a:pPr indent="-463550" lvl="1" marL="857250" marR="0" rtl="0" algn="l">
              <a:spcBef>
                <a:spcPts val="360"/>
              </a:spcBef>
              <a:spcAft>
                <a:spcPts val="0"/>
              </a:spcAft>
              <a:buClr>
                <a:schemeClr val="dk1"/>
              </a:buClr>
              <a:buSzPct val="100000"/>
              <a:buFont typeface="Noto Sans Symbols"/>
              <a:buChar char="▪"/>
            </a:pPr>
            <a:r>
              <a:rPr lang="en-US" sz="1800"/>
              <a:t>We showed that can be very effective &amp; robust </a:t>
            </a:r>
          </a:p>
          <a:p>
            <a:pPr indent="-463550" lvl="1" marL="8572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Goes beyond factoid-style QA</a:t>
            </a:r>
          </a:p>
          <a:p>
            <a:pPr lvl="2" rtl="0">
              <a:spcBef>
                <a:spcPts val="360"/>
              </a:spcBef>
              <a:buSzPct val="100000"/>
            </a:pPr>
            <a:r>
              <a:rPr lang="en-US" sz="1600"/>
              <a:t>Chaining facts </a:t>
            </a:r>
          </a:p>
          <a:p>
            <a:pPr lvl="2" rtl="0">
              <a:spcBef>
                <a:spcPts val="0"/>
              </a:spcBef>
              <a:buClr>
                <a:srgbClr val="000000"/>
              </a:buClr>
              <a:buSzPct val="100000"/>
            </a:pPr>
            <a:r>
              <a:rPr lang="en-US" sz="1600">
                <a:solidFill>
                  <a:srgbClr val="000000"/>
                </a:solidFill>
              </a:rPr>
              <a:t>First QA system to combine multiple semantic abstractions </a:t>
            </a:r>
          </a:p>
          <a:p>
            <a:pPr lvl="2" rtl="0">
              <a:spcBef>
                <a:spcPts val="0"/>
              </a:spcBef>
              <a:buClr>
                <a:srgbClr val="000000"/>
              </a:buClr>
              <a:buSzPct val="100000"/>
            </a:pPr>
            <a:r>
              <a:rPr lang="en-US" sz="1600">
                <a:solidFill>
                  <a:srgbClr val="000000"/>
                </a:solidFill>
              </a:rPr>
              <a:t>State-of-the-art results on multiple datasets with different characteristics</a:t>
            </a:r>
          </a:p>
          <a:p>
            <a:pPr indent="0" lvl="0" marL="0" marR="0" rtl="0" algn="l">
              <a:spcBef>
                <a:spcPts val="360"/>
              </a:spcBef>
              <a:spcAft>
                <a:spcPts val="0"/>
              </a:spcAft>
              <a:buNone/>
            </a:pPr>
            <a:r>
              <a:t/>
            </a:r>
            <a:endParaRPr sz="1800"/>
          </a:p>
          <a:p>
            <a:pPr indent="0" lvl="0" marL="0" rtl="0">
              <a:spcBef>
                <a:spcPts val="400"/>
              </a:spcBef>
              <a:buNone/>
            </a:pPr>
            <a:r>
              <a:t/>
            </a:r>
            <a:endParaRPr sz="1800"/>
          </a:p>
          <a:p>
            <a:pPr indent="-457200" lvl="0" marL="457200" rtl="0">
              <a:spcBef>
                <a:spcPts val="400"/>
              </a:spcBef>
              <a:buClr>
                <a:schemeClr val="dk1"/>
              </a:buClr>
              <a:buSzPct val="100000"/>
              <a:buFont typeface="Arial"/>
              <a:buAutoNum type="arabicPeriod"/>
            </a:pPr>
            <a:r>
              <a:rPr b="1" lang="en-US" sz="2000"/>
              <a:t>Reasoning </a:t>
            </a:r>
            <a:r>
              <a:rPr lang="en-US" sz="1800"/>
              <a:t>is a key to progress in QA. </a:t>
            </a:r>
          </a:p>
          <a:p>
            <a:pPr indent="457200" lvl="1" rtl="0">
              <a:spcBef>
                <a:spcPts val="400"/>
              </a:spcBef>
              <a:buClr>
                <a:schemeClr val="dk1"/>
              </a:buClr>
              <a:buSzPct val="100000"/>
              <a:buFont typeface="Noto Sans Symbols"/>
              <a:buChar char="▪"/>
            </a:pPr>
            <a:r>
              <a:rPr lang="en-US" sz="1800"/>
              <a:t>No universal magic box </a:t>
            </a:r>
          </a:p>
          <a:p>
            <a:pPr indent="457200" lvl="1" rtl="0">
              <a:spcBef>
                <a:spcPts val="400"/>
              </a:spcBef>
              <a:buClr>
                <a:schemeClr val="dk1"/>
              </a:buClr>
              <a:buSzPct val="100000"/>
              <a:buFont typeface="Noto Sans Symbols"/>
              <a:buChar char="▪"/>
            </a:pPr>
            <a:r>
              <a:rPr lang="en-US" sz="1800"/>
              <a:t>Decoupling QA and Language Understanding</a:t>
            </a:r>
          </a:p>
          <a:p>
            <a:pPr indent="457200" lvl="1" rtl="0">
              <a:spcBef>
                <a:spcPts val="400"/>
              </a:spcBef>
              <a:buClr>
                <a:schemeClr val="dk1"/>
              </a:buClr>
              <a:buSzPct val="100000"/>
              <a:buFont typeface="Noto Sans Symbols"/>
              <a:buChar char="▪"/>
            </a:pPr>
            <a:r>
              <a:rPr lang="en-US" sz="1800"/>
              <a:t>Transferability is a key challenge  </a:t>
            </a:r>
          </a:p>
          <a:p>
            <a:pPr indent="0" lvl="0" marL="0" rtl="0">
              <a:spcBef>
                <a:spcPts val="400"/>
              </a:spcBef>
              <a:buNone/>
            </a:pPr>
            <a:r>
              <a:t/>
            </a:r>
            <a:endParaRPr sz="1800"/>
          </a:p>
        </p:txBody>
      </p:sp>
      <p:sp>
        <p:nvSpPr>
          <p:cNvPr id="899" name="Shape 899"/>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grpSp>
        <p:nvGrpSpPr>
          <p:cNvPr id="900" name="Shape 900"/>
          <p:cNvGrpSpPr/>
          <p:nvPr/>
        </p:nvGrpSpPr>
        <p:grpSpPr>
          <a:xfrm>
            <a:off x="6173000" y="1432625"/>
            <a:ext cx="2818600" cy="914034"/>
            <a:chOff x="6096000" y="2819400"/>
            <a:chExt cx="2818600" cy="914034"/>
          </a:xfrm>
        </p:grpSpPr>
        <p:pic>
          <p:nvPicPr>
            <p:cNvPr id="901" name="Shape 901"/>
            <p:cNvPicPr preferRelativeResize="0"/>
            <p:nvPr/>
          </p:nvPicPr>
          <p:blipFill rotWithShape="1">
            <a:blip r:embed="rId3">
              <a:alphaModFix/>
            </a:blip>
            <a:srcRect b="0" l="0" r="0" t="0"/>
            <a:stretch/>
          </p:blipFill>
          <p:spPr>
            <a:xfrm>
              <a:off x="6096000" y="2819400"/>
              <a:ext cx="1044611" cy="914034"/>
            </a:xfrm>
            <a:prstGeom prst="rect">
              <a:avLst/>
            </a:prstGeom>
            <a:noFill/>
            <a:ln>
              <a:noFill/>
            </a:ln>
          </p:spPr>
        </p:pic>
        <p:grpSp>
          <p:nvGrpSpPr>
            <p:cNvPr id="902" name="Shape 902"/>
            <p:cNvGrpSpPr/>
            <p:nvPr/>
          </p:nvGrpSpPr>
          <p:grpSpPr>
            <a:xfrm>
              <a:off x="7543800" y="2895853"/>
              <a:ext cx="1370800" cy="761285"/>
              <a:chOff x="7061200" y="5151120"/>
              <a:chExt cx="1827733" cy="959160"/>
            </a:xfrm>
          </p:grpSpPr>
          <p:pic>
            <p:nvPicPr>
              <p:cNvPr id="903" name="Shape 903"/>
              <p:cNvPicPr preferRelativeResize="0"/>
              <p:nvPr/>
            </p:nvPicPr>
            <p:blipFill rotWithShape="1">
              <a:blip r:embed="rId4">
                <a:alphaModFix/>
              </a:blip>
              <a:srcRect b="0" l="0" r="0" t="0"/>
              <a:stretch/>
            </p:blipFill>
            <p:spPr>
              <a:xfrm>
                <a:off x="7823200" y="5151120"/>
                <a:ext cx="1065733" cy="959160"/>
              </a:xfrm>
              <a:prstGeom prst="rect">
                <a:avLst/>
              </a:prstGeom>
              <a:noFill/>
              <a:ln>
                <a:noFill/>
              </a:ln>
            </p:spPr>
          </p:pic>
          <p:pic>
            <p:nvPicPr>
              <p:cNvPr id="904" name="Shape 904"/>
              <p:cNvPicPr preferRelativeResize="0"/>
              <p:nvPr/>
            </p:nvPicPr>
            <p:blipFill rotWithShape="1">
              <a:blip r:embed="rId5">
                <a:alphaModFix/>
              </a:blip>
              <a:srcRect b="0" l="0" r="0" t="0"/>
              <a:stretch/>
            </p:blipFill>
            <p:spPr>
              <a:xfrm>
                <a:off x="7061200" y="5410200"/>
                <a:ext cx="761206" cy="681577"/>
              </a:xfrm>
              <a:prstGeom prst="rect">
                <a:avLst/>
              </a:prstGeom>
              <a:noFill/>
              <a:ln>
                <a:noFill/>
              </a:ln>
            </p:spPr>
          </p:pic>
        </p:grpSp>
        <p:sp>
          <p:nvSpPr>
            <p:cNvPr id="905" name="Shape 905"/>
            <p:cNvSpPr txBox="1"/>
            <p:nvPr/>
          </p:nvSpPr>
          <p:spPr>
            <a:xfrm>
              <a:off x="7148132" y="3276600"/>
              <a:ext cx="319500" cy="3693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chemeClr val="dk1"/>
                  </a:solidFill>
                  <a:latin typeface="Arial"/>
                  <a:ea typeface="Arial"/>
                  <a:cs typeface="Arial"/>
                  <a:sym typeface="Arial"/>
                </a:rPr>
                <a:t>+</a:t>
              </a: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Shape 910"/>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Advertisement </a:t>
            </a:r>
            <a:r>
              <a:rPr lang="en-US"/>
              <a:t>(I)</a:t>
            </a:r>
          </a:p>
        </p:txBody>
      </p:sp>
      <p:sp>
        <p:nvSpPr>
          <p:cNvPr id="911" name="Shape 911"/>
          <p:cNvSpPr txBox="1"/>
          <p:nvPr>
            <p:ph idx="1" type="body"/>
          </p:nvPr>
        </p:nvSpPr>
        <p:spPr>
          <a:xfrm>
            <a:off x="381000" y="762000"/>
            <a:ext cx="8382000" cy="53643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p:txBody>
      </p:sp>
      <p:sp>
        <p:nvSpPr>
          <p:cNvPr id="912" name="Shape 912"/>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913" name="Shape 913"/>
          <p:cNvSpPr txBox="1"/>
          <p:nvPr/>
        </p:nvSpPr>
        <p:spPr>
          <a:xfrm>
            <a:off x="968100" y="1600200"/>
            <a:ext cx="6923100" cy="1539000"/>
          </a:xfrm>
          <a:prstGeom prst="rect">
            <a:avLst/>
          </a:prstGeom>
          <a:solidFill>
            <a:schemeClr val="lt1"/>
          </a:solidFill>
          <a:ln cap="flat" cmpd="sng" w="25400">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SzPct val="25000"/>
              <a:buNone/>
            </a:pPr>
            <a:r>
              <a:rPr b="1" lang="en-US" sz="2000">
                <a:solidFill>
                  <a:schemeClr val="dk1"/>
                </a:solidFill>
              </a:rPr>
              <a:t>CogCompNLP</a:t>
            </a:r>
            <a:r>
              <a:rPr b="1" lang="en-US" sz="2000">
                <a:solidFill>
                  <a:schemeClr val="dk1"/>
                </a:solidFill>
                <a:latin typeface="Arial"/>
                <a:ea typeface="Arial"/>
                <a:cs typeface="Arial"/>
                <a:sym typeface="Arial"/>
              </a:rPr>
              <a:t> </a:t>
            </a:r>
            <a:r>
              <a:rPr lang="en-US" sz="1800">
                <a:solidFill>
                  <a:schemeClr val="dk1"/>
                </a:solidFill>
              </a:rPr>
              <a:t>most extensive NLP annotator</a:t>
            </a:r>
          </a:p>
          <a:p>
            <a:pPr indent="0" lvl="1" marL="45720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ctr">
              <a:spcBef>
                <a:spcPts val="0"/>
              </a:spcBef>
              <a:spcAft>
                <a:spcPts val="0"/>
              </a:spcAft>
              <a:buSzPct val="25000"/>
              <a:buNone/>
            </a:pPr>
            <a:r>
              <a:rPr b="0" i="0" lang="en-US" sz="1800" u="none" cap="none" strike="noStrike">
                <a:solidFill>
                  <a:schemeClr val="dk1"/>
                </a:solidFill>
                <a:latin typeface="Arial"/>
                <a:ea typeface="Arial"/>
                <a:cs typeface="Arial"/>
                <a:sym typeface="Arial"/>
              </a:rPr>
              <a:t>Many annotators: POS, NER, verb-SRL, comma-SRL, etc. </a:t>
            </a:r>
          </a:p>
          <a:p>
            <a:pPr indent="0" lvl="1" marL="457200" marR="0" rtl="0" algn="ctr">
              <a:spcBef>
                <a:spcPts val="0"/>
              </a:spcBef>
              <a:spcAft>
                <a:spcPts val="0"/>
              </a:spcAft>
              <a:buSzPct val="25000"/>
              <a:buNone/>
            </a:pPr>
            <a:r>
              <a:rPr b="0" i="0" lang="en-US" sz="1800" u="none" cap="none" strike="noStrike">
                <a:solidFill>
                  <a:schemeClr val="dk1"/>
                </a:solidFill>
                <a:latin typeface="Arial"/>
                <a:ea typeface="Arial"/>
                <a:cs typeface="Arial"/>
                <a:sym typeface="Arial"/>
              </a:rPr>
              <a:t>Code: </a:t>
            </a:r>
            <a:r>
              <a:rPr i="0" lang="en-US" sz="1800" u="none" cap="none" strike="noStrike">
                <a:solidFill>
                  <a:srgbClr val="FF0000"/>
                </a:solidFill>
                <a:latin typeface="Consolas"/>
                <a:ea typeface="Consolas"/>
                <a:cs typeface="Consolas"/>
                <a:sym typeface="Consolas"/>
              </a:rPr>
              <a:t>https://github.com/CogComp/</a:t>
            </a:r>
            <a:r>
              <a:rPr lang="en-US" sz="1800">
                <a:solidFill>
                  <a:srgbClr val="FF0000"/>
                </a:solidFill>
                <a:latin typeface="Consolas"/>
                <a:ea typeface="Consolas"/>
                <a:cs typeface="Consolas"/>
                <a:sym typeface="Consolas"/>
              </a:rPr>
              <a:t>cogcomp-nlp</a:t>
            </a:r>
            <a:r>
              <a:rPr i="0" lang="en-US" sz="1800" u="none" cap="none" strike="noStrike">
                <a:solidFill>
                  <a:srgbClr val="FF0000"/>
                </a:solidFill>
                <a:latin typeface="Consolas"/>
                <a:ea typeface="Consolas"/>
                <a:cs typeface="Consolas"/>
                <a:sym typeface="Consolas"/>
              </a:rPr>
              <a:t> </a:t>
            </a: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pic>
        <p:nvPicPr>
          <p:cNvPr id="914" name="Shape 914"/>
          <p:cNvPicPr preferRelativeResize="0"/>
          <p:nvPr/>
        </p:nvPicPr>
        <p:blipFill>
          <a:blip r:embed="rId3">
            <a:alphaModFix/>
          </a:blip>
          <a:stretch>
            <a:fillRect/>
          </a:stretch>
        </p:blipFill>
        <p:spPr>
          <a:xfrm>
            <a:off x="886925" y="3198725"/>
            <a:ext cx="7085443" cy="2986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Shape 919"/>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Advertisement </a:t>
            </a:r>
            <a:r>
              <a:rPr lang="en-US"/>
              <a:t>(II)</a:t>
            </a:r>
          </a:p>
        </p:txBody>
      </p:sp>
      <p:sp>
        <p:nvSpPr>
          <p:cNvPr id="920" name="Shape 920"/>
          <p:cNvSpPr txBox="1"/>
          <p:nvPr>
            <p:ph idx="1" type="body"/>
          </p:nvPr>
        </p:nvSpPr>
        <p:spPr>
          <a:xfrm>
            <a:off x="381000" y="762000"/>
            <a:ext cx="8382000" cy="53643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p:txBody>
      </p:sp>
      <p:sp>
        <p:nvSpPr>
          <p:cNvPr id="921" name="Shape 921"/>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922" name="Shape 922"/>
          <p:cNvSpPr txBox="1"/>
          <p:nvPr/>
        </p:nvSpPr>
        <p:spPr>
          <a:xfrm>
            <a:off x="968100" y="1600200"/>
            <a:ext cx="6848400" cy="1539000"/>
          </a:xfrm>
          <a:prstGeom prst="rect">
            <a:avLst/>
          </a:prstGeom>
          <a:solidFill>
            <a:schemeClr val="lt1"/>
          </a:solidFill>
          <a:ln cap="flat" cmpd="sng" w="25400">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SzPct val="25000"/>
              <a:buNone/>
            </a:pPr>
            <a:r>
              <a:rPr b="1" lang="en-US" sz="2000">
                <a:solidFill>
                  <a:schemeClr val="dk1"/>
                </a:solidFill>
              </a:rPr>
              <a:t>CogCompNLPy</a:t>
            </a:r>
            <a:r>
              <a:rPr b="1" lang="en-US" sz="2000">
                <a:solidFill>
                  <a:schemeClr val="dk1"/>
                </a:solidFill>
                <a:latin typeface="Arial"/>
                <a:ea typeface="Arial"/>
                <a:cs typeface="Arial"/>
                <a:sym typeface="Arial"/>
              </a:rPr>
              <a:t> </a:t>
            </a:r>
            <a:r>
              <a:rPr b="0" lang="en-US" sz="1800">
                <a:solidFill>
                  <a:schemeClr val="dk1"/>
                </a:solidFill>
                <a:latin typeface="Arial"/>
                <a:ea typeface="Arial"/>
                <a:cs typeface="Arial"/>
                <a:sym typeface="Arial"/>
              </a:rPr>
              <a:t>Light-weight Python NLP annotators </a:t>
            </a:r>
          </a:p>
          <a:p>
            <a:pPr indent="0" lvl="1" marL="45720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ctr">
              <a:spcBef>
                <a:spcPts val="0"/>
              </a:spcBef>
              <a:spcAft>
                <a:spcPts val="0"/>
              </a:spcAft>
              <a:buSzPct val="25000"/>
              <a:buNone/>
            </a:pPr>
            <a:r>
              <a:rPr b="0" i="0" lang="en-US" sz="1800" u="none" cap="none" strike="noStrike">
                <a:solidFill>
                  <a:schemeClr val="dk1"/>
                </a:solidFill>
                <a:latin typeface="Arial"/>
                <a:ea typeface="Arial"/>
                <a:cs typeface="Arial"/>
                <a:sym typeface="Arial"/>
              </a:rPr>
              <a:t>Many annotators: POS, NER, verb-SRL, comma-SRL, etc. </a:t>
            </a:r>
          </a:p>
          <a:p>
            <a:pPr indent="0" lvl="1" marL="457200" marR="0" rtl="0" algn="ctr">
              <a:spcBef>
                <a:spcPts val="0"/>
              </a:spcBef>
              <a:spcAft>
                <a:spcPts val="0"/>
              </a:spcAft>
              <a:buSzPct val="25000"/>
              <a:buNone/>
            </a:pPr>
            <a:r>
              <a:rPr b="0" i="0" lang="en-US" sz="1800" u="none" cap="none" strike="noStrike">
                <a:solidFill>
                  <a:schemeClr val="dk1"/>
                </a:solidFill>
                <a:latin typeface="Arial"/>
                <a:ea typeface="Arial"/>
                <a:cs typeface="Arial"/>
                <a:sym typeface="Arial"/>
              </a:rPr>
              <a:t>Code: </a:t>
            </a:r>
            <a:r>
              <a:rPr i="0" lang="en-US" sz="1800" u="none" cap="none" strike="noStrike">
                <a:solidFill>
                  <a:srgbClr val="FF0000"/>
                </a:solidFill>
                <a:latin typeface="Consolas"/>
                <a:ea typeface="Consolas"/>
                <a:cs typeface="Consolas"/>
                <a:sym typeface="Consolas"/>
              </a:rPr>
              <a:t>https://github.com/CogComp/</a:t>
            </a:r>
            <a:r>
              <a:rPr lang="en-US" sz="1800">
                <a:solidFill>
                  <a:srgbClr val="FF0000"/>
                </a:solidFill>
                <a:latin typeface="Consolas"/>
                <a:ea typeface="Consolas"/>
                <a:cs typeface="Consolas"/>
                <a:sym typeface="Consolas"/>
              </a:rPr>
              <a:t>cogcomp-nlpy</a:t>
            </a:r>
            <a:r>
              <a:rPr i="0" lang="en-US" sz="1800" u="none" cap="none" strike="noStrike">
                <a:solidFill>
                  <a:srgbClr val="FF0000"/>
                </a:solidFill>
                <a:latin typeface="Consolas"/>
                <a:ea typeface="Consolas"/>
                <a:cs typeface="Consolas"/>
                <a:sym typeface="Consolas"/>
              </a:rPr>
              <a:t> </a:t>
            </a: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923" name="Shape 923"/>
          <p:cNvSpPr/>
          <p:nvPr/>
        </p:nvSpPr>
        <p:spPr>
          <a:xfrm>
            <a:off x="495300" y="3505200"/>
            <a:ext cx="8153400" cy="2462100"/>
          </a:xfrm>
          <a:prstGeom prst="rect">
            <a:avLst/>
          </a:prstGeom>
          <a:solidFill>
            <a:schemeClr val="lt1"/>
          </a:solidFill>
          <a:ln cap="flat" cmpd="sng" w="9525">
            <a:solidFill>
              <a:schemeClr val="dk1"/>
            </a:solidFill>
            <a:prstDash val="solid"/>
            <a:round/>
            <a:headEnd len="med" w="med" type="none"/>
            <a:tailEnd len="med" w="med" type="none"/>
          </a:ln>
          <a:effectLst>
            <a:outerShdw blurRad="40000" rotWithShape="0" dir="5400000" dist="20000">
              <a:srgbClr val="000000">
                <a:alpha val="37650"/>
              </a:srgbClr>
            </a:outerShdw>
          </a:effectLst>
        </p:spPr>
        <p:txBody>
          <a:bodyPr anchorCtr="0" anchor="t" bIns="45700" lIns="91425" rIns="91425" wrap="square" tIns="45700">
            <a:noAutofit/>
          </a:bodyPr>
          <a:lstStyle/>
          <a:p>
            <a:pPr indent="0" lvl="0" marL="0" marR="0" rtl="0" algn="l">
              <a:spcBef>
                <a:spcPts val="0"/>
              </a:spcBef>
              <a:spcAft>
                <a:spcPts val="0"/>
              </a:spcAft>
              <a:buSzPct val="25000"/>
              <a:buNone/>
            </a:pPr>
            <a:r>
              <a:rPr b="0" lang="en-US" sz="1400">
                <a:solidFill>
                  <a:srgbClr val="A71D5D"/>
                </a:solidFill>
                <a:latin typeface="Consolas"/>
                <a:ea typeface="Consolas"/>
                <a:cs typeface="Consolas"/>
                <a:sym typeface="Consolas"/>
              </a:rPr>
              <a:t>from</a:t>
            </a:r>
            <a:r>
              <a:rPr b="0" lang="en-US" sz="1400">
                <a:solidFill>
                  <a:srgbClr val="24292E"/>
                </a:solidFill>
                <a:latin typeface="Consolas"/>
                <a:ea typeface="Consolas"/>
                <a:cs typeface="Consolas"/>
                <a:sym typeface="Consolas"/>
              </a:rPr>
              <a:t> sioux </a:t>
            </a:r>
            <a:r>
              <a:rPr b="0" lang="en-US" sz="1400">
                <a:solidFill>
                  <a:srgbClr val="A71D5D"/>
                </a:solidFill>
                <a:latin typeface="Consolas"/>
                <a:ea typeface="Consolas"/>
                <a:cs typeface="Consolas"/>
                <a:sym typeface="Consolas"/>
              </a:rPr>
              <a:t>import</a:t>
            </a:r>
            <a:r>
              <a:rPr b="0" lang="en-US" sz="1400">
                <a:solidFill>
                  <a:srgbClr val="24292E"/>
                </a:solidFill>
                <a:latin typeface="Consolas"/>
                <a:ea typeface="Consolas"/>
                <a:cs typeface="Consolas"/>
                <a:sym typeface="Consolas"/>
              </a:rPr>
              <a:t> remote_pipeline </a:t>
            </a:r>
          </a:p>
          <a:p>
            <a:pPr indent="0" lvl="0" marL="0" marR="0" rtl="0" algn="l">
              <a:spcBef>
                <a:spcPts val="0"/>
              </a:spcBef>
              <a:spcAft>
                <a:spcPts val="0"/>
              </a:spcAft>
              <a:buSzPct val="25000"/>
              <a:buNone/>
            </a:pPr>
            <a:r>
              <a:rPr b="0" lang="en-US" sz="1400">
                <a:solidFill>
                  <a:srgbClr val="24292E"/>
                </a:solidFill>
                <a:latin typeface="Consolas"/>
                <a:ea typeface="Consolas"/>
                <a:cs typeface="Consolas"/>
                <a:sym typeface="Consolas"/>
              </a:rPr>
              <a:t>pipeline </a:t>
            </a:r>
            <a:r>
              <a:rPr b="0" lang="en-US" sz="1400">
                <a:solidFill>
                  <a:srgbClr val="A71D5D"/>
                </a:solidFill>
                <a:latin typeface="Consolas"/>
                <a:ea typeface="Consolas"/>
                <a:cs typeface="Consolas"/>
                <a:sym typeface="Consolas"/>
              </a:rPr>
              <a:t>=</a:t>
            </a:r>
            <a:r>
              <a:rPr b="0" lang="en-US" sz="1400">
                <a:solidFill>
                  <a:srgbClr val="24292E"/>
                </a:solidFill>
                <a:latin typeface="Consolas"/>
                <a:ea typeface="Consolas"/>
                <a:cs typeface="Consolas"/>
                <a:sym typeface="Consolas"/>
              </a:rPr>
              <a:t> remote_pipeline.RemotePipeline() </a:t>
            </a:r>
          </a:p>
          <a:p>
            <a:pPr indent="0" lvl="0" marL="0" marR="0" rtl="0" algn="l">
              <a:spcBef>
                <a:spcPts val="0"/>
              </a:spcBef>
              <a:spcAft>
                <a:spcPts val="0"/>
              </a:spcAft>
              <a:buSzPct val="25000"/>
              <a:buNone/>
            </a:pPr>
            <a:r>
              <a:rPr b="0" lang="en-US" sz="1400">
                <a:solidFill>
                  <a:srgbClr val="24292E"/>
                </a:solidFill>
                <a:latin typeface="Consolas"/>
                <a:ea typeface="Consolas"/>
                <a:cs typeface="Consolas"/>
                <a:sym typeface="Consolas"/>
              </a:rPr>
              <a:t>doc </a:t>
            </a:r>
            <a:r>
              <a:rPr b="0" lang="en-US" sz="1400">
                <a:solidFill>
                  <a:srgbClr val="A71D5D"/>
                </a:solidFill>
                <a:latin typeface="Consolas"/>
                <a:ea typeface="Consolas"/>
                <a:cs typeface="Consolas"/>
                <a:sym typeface="Consolas"/>
              </a:rPr>
              <a:t>=</a:t>
            </a:r>
            <a:r>
              <a:rPr b="0" lang="en-US" sz="1400">
                <a:solidFill>
                  <a:srgbClr val="24292E"/>
                </a:solidFill>
                <a:latin typeface="Consolas"/>
                <a:ea typeface="Consolas"/>
                <a:cs typeface="Consolas"/>
                <a:sym typeface="Consolas"/>
              </a:rPr>
              <a:t> pipeline.doc(</a:t>
            </a:r>
            <a:r>
              <a:rPr b="0" lang="en-US" sz="1400">
                <a:solidFill>
                  <a:srgbClr val="183691"/>
                </a:solidFill>
                <a:latin typeface="Consolas"/>
                <a:ea typeface="Consolas"/>
                <a:cs typeface="Consolas"/>
                <a:sym typeface="Consolas"/>
              </a:rPr>
              <a:t>"Hello, how are you. I am doing fine"</a:t>
            </a:r>
            <a:r>
              <a:rPr b="0" lang="en-US" sz="1400">
                <a:solidFill>
                  <a:srgbClr val="24292E"/>
                </a:solidFill>
                <a:latin typeface="Consolas"/>
                <a:ea typeface="Consolas"/>
                <a:cs typeface="Consolas"/>
                <a:sym typeface="Consolas"/>
              </a:rPr>
              <a:t>) </a:t>
            </a:r>
          </a:p>
          <a:p>
            <a:pPr indent="0" lvl="0" marL="0" marR="0" rtl="0" algn="l">
              <a:spcBef>
                <a:spcPts val="0"/>
              </a:spcBef>
              <a:spcAft>
                <a:spcPts val="0"/>
              </a:spcAft>
              <a:buNone/>
            </a:pPr>
            <a:r>
              <a:t/>
            </a:r>
            <a:endParaRPr b="0" sz="1400">
              <a:solidFill>
                <a:srgbClr val="0086B3"/>
              </a:solidFill>
              <a:latin typeface="Consolas"/>
              <a:ea typeface="Consolas"/>
              <a:cs typeface="Consolas"/>
              <a:sym typeface="Consolas"/>
            </a:endParaRPr>
          </a:p>
          <a:p>
            <a:pPr indent="0" lvl="0" marL="0" marR="0" rtl="0" algn="l">
              <a:spcBef>
                <a:spcPts val="0"/>
              </a:spcBef>
              <a:spcAft>
                <a:spcPts val="0"/>
              </a:spcAft>
              <a:buSzPct val="25000"/>
              <a:buNone/>
            </a:pPr>
            <a:r>
              <a:rPr b="0" lang="en-US" sz="1400">
                <a:solidFill>
                  <a:srgbClr val="0086B3"/>
                </a:solidFill>
                <a:latin typeface="Consolas"/>
                <a:ea typeface="Consolas"/>
                <a:cs typeface="Consolas"/>
                <a:sym typeface="Consolas"/>
              </a:rPr>
              <a:t>print</a:t>
            </a:r>
            <a:r>
              <a:rPr b="0" lang="en-US" sz="1400">
                <a:solidFill>
                  <a:srgbClr val="24292E"/>
                </a:solidFill>
                <a:latin typeface="Consolas"/>
                <a:ea typeface="Consolas"/>
                <a:cs typeface="Consolas"/>
                <a:sym typeface="Consolas"/>
              </a:rPr>
              <a:t>(doc.get_lemma) </a:t>
            </a:r>
          </a:p>
          <a:p>
            <a:pPr indent="0" lvl="0" marL="0" marR="0" rtl="0" algn="l">
              <a:spcBef>
                <a:spcPts val="0"/>
              </a:spcBef>
              <a:spcAft>
                <a:spcPts val="0"/>
              </a:spcAft>
              <a:buSzPct val="25000"/>
              <a:buNone/>
            </a:pPr>
            <a:r>
              <a:rPr b="0" lang="en-US" sz="1400">
                <a:solidFill>
                  <a:srgbClr val="969896"/>
                </a:solidFill>
                <a:latin typeface="Consolas"/>
                <a:ea typeface="Consolas"/>
                <a:cs typeface="Consolas"/>
                <a:sym typeface="Consolas"/>
              </a:rPr>
              <a:t># will produce (hello Hello) (, ,) (how how) (be are) (you you) (. .) (i I) (be am) (do doing) (fine fine)</a:t>
            </a:r>
            <a:r>
              <a:rPr b="0" lang="en-US" sz="1400">
                <a:solidFill>
                  <a:srgbClr val="24292E"/>
                </a:solidFill>
                <a:latin typeface="Consolas"/>
                <a:ea typeface="Consolas"/>
                <a:cs typeface="Consolas"/>
                <a:sym typeface="Consolas"/>
              </a:rPr>
              <a:t> </a:t>
            </a:r>
          </a:p>
          <a:p>
            <a:pPr indent="0" lvl="0" marL="0" marR="0" rtl="0" algn="l">
              <a:spcBef>
                <a:spcPts val="0"/>
              </a:spcBef>
              <a:spcAft>
                <a:spcPts val="0"/>
              </a:spcAft>
              <a:buNone/>
            </a:pPr>
            <a:r>
              <a:t/>
            </a:r>
            <a:endParaRPr b="0" sz="1400">
              <a:solidFill>
                <a:srgbClr val="24292E"/>
              </a:solidFill>
              <a:latin typeface="Consolas"/>
              <a:ea typeface="Consolas"/>
              <a:cs typeface="Consolas"/>
              <a:sym typeface="Consolas"/>
            </a:endParaRPr>
          </a:p>
          <a:p>
            <a:pPr indent="0" lvl="0" marL="0" marR="0" rtl="0" algn="l">
              <a:spcBef>
                <a:spcPts val="0"/>
              </a:spcBef>
              <a:spcAft>
                <a:spcPts val="0"/>
              </a:spcAft>
              <a:buSzPct val="25000"/>
              <a:buNone/>
            </a:pPr>
            <a:r>
              <a:rPr b="0" lang="en-US" sz="1400">
                <a:solidFill>
                  <a:srgbClr val="0086B3"/>
                </a:solidFill>
                <a:latin typeface="Consolas"/>
                <a:ea typeface="Consolas"/>
                <a:cs typeface="Consolas"/>
                <a:sym typeface="Consolas"/>
              </a:rPr>
              <a:t>print</a:t>
            </a:r>
            <a:r>
              <a:rPr b="0" lang="en-US" sz="1400">
                <a:solidFill>
                  <a:srgbClr val="24292E"/>
                </a:solidFill>
                <a:latin typeface="Consolas"/>
                <a:ea typeface="Consolas"/>
                <a:cs typeface="Consolas"/>
                <a:sym typeface="Consolas"/>
              </a:rPr>
              <a:t>(doc.get_pos)</a:t>
            </a:r>
          </a:p>
          <a:p>
            <a:pPr indent="0" lvl="0" marL="0" marR="0" rtl="0" algn="l">
              <a:spcBef>
                <a:spcPts val="0"/>
              </a:spcBef>
              <a:spcAft>
                <a:spcPts val="0"/>
              </a:spcAft>
              <a:buSzPct val="25000"/>
              <a:buNone/>
            </a:pPr>
            <a:r>
              <a:rPr b="0" lang="en-US" sz="1400">
                <a:solidFill>
                  <a:srgbClr val="969896"/>
                </a:solidFill>
                <a:latin typeface="Consolas"/>
                <a:ea typeface="Consolas"/>
                <a:cs typeface="Consolas"/>
                <a:sym typeface="Consolas"/>
              </a:rPr>
              <a:t># will produce (UH Hello) (, ,) (WRB how) (VBP are) (PRP you) (. .) (PRP I) (VBP am) (VBG doing) (JJ fine)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Shape 928"/>
          <p:cNvSpPr txBox="1"/>
          <p:nvPr>
            <p:ph type="title"/>
          </p:nvPr>
        </p:nvSpPr>
        <p:spPr>
          <a:xfrm>
            <a:off x="722313" y="4406900"/>
            <a:ext cx="7772400" cy="1362075"/>
          </a:xfrm>
          <a:prstGeom prst="rect">
            <a:avLst/>
          </a:prstGeom>
          <a:solidFill>
            <a:srgbClr val="083D7E"/>
          </a:solid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i="0" lang="en-US" sz="4000" u="none" cap="none" strike="noStrike">
                <a:solidFill>
                  <a:schemeClr val="lt1"/>
                </a:solidFill>
                <a:latin typeface="Arial"/>
                <a:ea typeface="Arial"/>
                <a:cs typeface="Arial"/>
                <a:sym typeface="Arial"/>
              </a:rPr>
              <a:t>EXTRA SLIDES</a:t>
            </a:r>
          </a:p>
        </p:txBody>
      </p:sp>
      <p:sp>
        <p:nvSpPr>
          <p:cNvPr id="929" name="Shape 929"/>
          <p:cNvSpPr txBox="1"/>
          <p:nvPr>
            <p:ph idx="1" type="body"/>
          </p:nvPr>
        </p:nvSpPr>
        <p:spPr>
          <a:xfrm>
            <a:off x="722313" y="2906713"/>
            <a:ext cx="7772400" cy="1500187"/>
          </a:xfrm>
          <a:prstGeom prst="rect">
            <a:avLst/>
          </a:prstGeom>
          <a:noFill/>
          <a:ln>
            <a:noFill/>
          </a:ln>
        </p:spPr>
        <p:txBody>
          <a:bodyPr anchorCtr="0" anchor="b" bIns="45700" lIns="91425" rIns="91425" wrap="square" tIns="45700">
            <a:noAutofit/>
          </a:bodyPr>
          <a:lstStyle/>
          <a:p>
            <a:pPr indent="-127000" lvl="0" marL="0" marR="0" rtl="0" algn="l">
              <a:spcBef>
                <a:spcPts val="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p:txBody>
      </p:sp>
      <p:sp>
        <p:nvSpPr>
          <p:cNvPr id="930" name="Shape 930"/>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Shape 936"/>
          <p:cNvSpPr txBox="1"/>
          <p:nvPr>
            <p:ph type="title"/>
          </p:nvPr>
        </p:nvSpPr>
        <p:spPr>
          <a:xfrm>
            <a:off x="0" y="0"/>
            <a:ext cx="9144000" cy="533400"/>
          </a:xfrm>
          <a:prstGeom prst="rect">
            <a:avLst/>
          </a:prstGeom>
        </p:spPr>
        <p:txBody>
          <a:bodyPr anchorCtr="0" anchor="ctr" bIns="91425" lIns="91425" rIns="91425" wrap="square" tIns="91425">
            <a:noAutofit/>
          </a:bodyPr>
          <a:lstStyle/>
          <a:p>
            <a:pPr lvl="0" rtl="0">
              <a:spcBef>
                <a:spcPts val="0"/>
              </a:spcBef>
              <a:buNone/>
            </a:pPr>
            <a:r>
              <a:rPr lang="en-US"/>
              <a:t>Demo </a:t>
            </a:r>
          </a:p>
        </p:txBody>
      </p:sp>
      <p:sp>
        <p:nvSpPr>
          <p:cNvPr id="937" name="Shape 937"/>
          <p:cNvSpPr txBox="1"/>
          <p:nvPr>
            <p:ph idx="1" type="body"/>
          </p:nvPr>
        </p:nvSpPr>
        <p:spPr>
          <a:xfrm>
            <a:off x="381000" y="762000"/>
            <a:ext cx="8382000" cy="53643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938" name="Shape 938"/>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descr="For more details checkout: http://arxiv.org/abs/1604.06076" id="939" name="Shape 939" title="Science Question Answering with Integer Linear Programming">
            <a:hlinkClick r:id="rId3"/>
          </p:cNvPr>
          <p:cNvSpPr/>
          <p:nvPr/>
        </p:nvSpPr>
        <p:spPr>
          <a:xfrm>
            <a:off x="0" y="533400"/>
            <a:ext cx="9144000" cy="6324600"/>
          </a:xfrm>
          <a:prstGeom prst="rect">
            <a:avLst/>
          </a:prstGeom>
          <a:blipFill>
            <a:blip r:embed="rId4">
              <a:alphaModFix/>
            </a:blip>
            <a:stretch>
              <a:fillRect/>
            </a:stretch>
          </a:blipFill>
          <a:ln>
            <a:noFill/>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Shape 944"/>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Motivation: Three Challenges</a:t>
            </a:r>
          </a:p>
        </p:txBody>
      </p:sp>
      <p:sp>
        <p:nvSpPr>
          <p:cNvPr id="945" name="Shape 945"/>
          <p:cNvSpPr txBox="1"/>
          <p:nvPr>
            <p:ph idx="1" type="body"/>
          </p:nvPr>
        </p:nvSpPr>
        <p:spPr>
          <a:xfrm>
            <a:off x="381000" y="762000"/>
            <a:ext cx="8382000" cy="53643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rgbClr val="FF0000"/>
              </a:buClr>
              <a:buSzPct val="100000"/>
              <a:buFont typeface="Noto Sans Symbols"/>
              <a:buChar char="▪"/>
            </a:pPr>
            <a:r>
              <a:rPr b="0" i="0" lang="en-US" sz="2000" u="none" cap="none" strike="noStrike">
                <a:solidFill>
                  <a:srgbClr val="FF0000"/>
                </a:solidFill>
                <a:latin typeface="Arial"/>
                <a:ea typeface="Arial"/>
                <a:cs typeface="Arial"/>
                <a:sym typeface="Arial"/>
              </a:rPr>
              <a:t>Diverse linguistic constructs</a:t>
            </a:r>
            <a:r>
              <a:rPr b="0" i="0" lang="en-US" sz="2000" u="none" cap="none" strike="noStrike">
                <a:solidFill>
                  <a:schemeClr val="dk1"/>
                </a:solidFill>
                <a:latin typeface="Arial"/>
                <a:ea typeface="Arial"/>
                <a:cs typeface="Arial"/>
                <a:sym typeface="Arial"/>
              </a:rPr>
              <a:t> make QA systems brittle</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 Even the best systems are easily fooled by simple textual variations</a:t>
            </a:r>
          </a:p>
          <a:p>
            <a:pPr indent="-285750" lvl="1" marL="742950" marR="0" rtl="0" algn="l">
              <a:spcBef>
                <a:spcPts val="400"/>
              </a:spcBef>
              <a:spcAft>
                <a:spcPts val="0"/>
              </a:spcAft>
              <a:buClr>
                <a:schemeClr val="dk1"/>
              </a:buClr>
              <a:buSzPct val="100000"/>
              <a:buFont typeface="Noto Sans Symbols"/>
              <a:buNone/>
            </a:pPr>
            <a:r>
              <a:t/>
            </a:r>
            <a:endParaRPr b="0" i="0" sz="2000" u="none" cap="none" strike="noStrike">
              <a:solidFill>
                <a:srgbClr val="FF0000"/>
              </a:solidFill>
              <a:latin typeface="Arial"/>
              <a:ea typeface="Arial"/>
              <a:cs typeface="Arial"/>
              <a:sym typeface="Arial"/>
            </a:endParaRPr>
          </a:p>
          <a:p>
            <a:pPr indent="-342900" lvl="0" marL="342900" marR="0" rtl="0" algn="l">
              <a:spcBef>
                <a:spcPts val="400"/>
              </a:spcBef>
              <a:spcAft>
                <a:spcPts val="0"/>
              </a:spcAft>
              <a:buClr>
                <a:srgbClr val="FF0000"/>
              </a:buClr>
              <a:buSzPct val="100000"/>
              <a:buFont typeface="Noto Sans Symbols"/>
              <a:buChar char="▪"/>
            </a:pPr>
            <a:r>
              <a:rPr b="0" i="0" lang="en-US" sz="2000" u="none" cap="none" strike="noStrike">
                <a:solidFill>
                  <a:srgbClr val="FF0000"/>
                </a:solidFill>
                <a:latin typeface="Arial"/>
                <a:ea typeface="Arial"/>
                <a:cs typeface="Arial"/>
                <a:sym typeface="Arial"/>
              </a:rPr>
              <a:t>Limited training data </a:t>
            </a:r>
            <a:r>
              <a:rPr b="0" i="0" lang="en-US" sz="2000" u="none" cap="none" strike="noStrike">
                <a:solidFill>
                  <a:schemeClr val="dk1"/>
                </a:solidFill>
                <a:latin typeface="Arial"/>
                <a:ea typeface="Arial"/>
                <a:cs typeface="Arial"/>
                <a:sym typeface="Arial"/>
              </a:rPr>
              <a:t>in “interesting” QA domains </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Paradigm of learning everything end-to-end doesn’t seem viable</a:t>
            </a: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rgbClr val="FF0000"/>
              </a:buClr>
              <a:buSzPct val="100000"/>
              <a:buFont typeface="Noto Sans Symbols"/>
              <a:buChar char="▪"/>
            </a:pPr>
            <a:r>
              <a:rPr b="0" i="0" lang="en-US" sz="2000" u="none" cap="none" strike="noStrike">
                <a:solidFill>
                  <a:srgbClr val="FF0000"/>
                </a:solidFill>
                <a:latin typeface="Arial"/>
                <a:ea typeface="Arial"/>
                <a:cs typeface="Arial"/>
                <a:sym typeface="Arial"/>
              </a:rPr>
              <a:t>Limited question understanding</a:t>
            </a:r>
            <a:r>
              <a:rPr b="0" i="0" lang="en-US" sz="2000" u="none" cap="none" strike="noStrike">
                <a:solidFill>
                  <a:schemeClr val="dk1"/>
                </a:solidFill>
                <a:latin typeface="Arial"/>
                <a:ea typeface="Arial"/>
                <a:cs typeface="Arial"/>
                <a:sym typeface="Arial"/>
              </a:rPr>
              <a:t> in Aristo solvers</a:t>
            </a:r>
          </a:p>
          <a:p>
            <a:pPr indent="-3492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knowledge: explored several representations</a:t>
            </a:r>
          </a:p>
          <a:p>
            <a:pPr indent="-3492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question: still treated as tokens/chunks</a:t>
            </a:r>
          </a:p>
        </p:txBody>
      </p:sp>
      <p:sp>
        <p:nvSpPr>
          <p:cNvPr id="946" name="Shape 946"/>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
        <p:nvSpPr>
          <p:cNvPr id="947" name="Shape 947"/>
          <p:cNvSpPr txBox="1"/>
          <p:nvPr/>
        </p:nvSpPr>
        <p:spPr>
          <a:xfrm>
            <a:off x="381000" y="4876800"/>
            <a:ext cx="8196900" cy="764400"/>
          </a:xfrm>
          <a:prstGeom prst="rect">
            <a:avLst/>
          </a:prstGeom>
          <a:solidFill>
            <a:srgbClr val="DBEEF4"/>
          </a:solidFill>
          <a:ln>
            <a:noFill/>
          </a:ln>
        </p:spPr>
        <p:txBody>
          <a:bodyPr anchorCtr="0" anchor="t" bIns="45700" lIns="91425" rIns="91425" wrap="square" tIns="45700">
            <a:noAutofit/>
          </a:bodyPr>
          <a:lstStyle/>
          <a:p>
            <a:pPr indent="0" lvl="0" marL="0" marR="0" rtl="0" algn="l">
              <a:lnSpc>
                <a:spcPct val="110000"/>
              </a:lnSpc>
              <a:spcBef>
                <a:spcPts val="0"/>
              </a:spcBef>
              <a:spcAft>
                <a:spcPts val="0"/>
              </a:spcAft>
              <a:buSzPct val="25000"/>
              <a:buNone/>
            </a:pPr>
            <a:r>
              <a:rPr b="1" lang="en-US" sz="2000">
                <a:solidFill>
                  <a:schemeClr val="dk1"/>
                </a:solidFill>
                <a:latin typeface="Arial"/>
                <a:ea typeface="Arial"/>
                <a:cs typeface="Arial"/>
                <a:sym typeface="Arial"/>
              </a:rPr>
              <a:t>Goal: </a:t>
            </a:r>
            <a:r>
              <a:rPr b="0" lang="en-US" sz="2000">
                <a:solidFill>
                  <a:schemeClr val="dk1"/>
                </a:solidFill>
                <a:latin typeface="Arial"/>
                <a:ea typeface="Arial"/>
                <a:cs typeface="Arial"/>
                <a:sym typeface="Arial"/>
              </a:rPr>
              <a:t>Address these in the context of multiple-choice questions with</a:t>
            </a:r>
            <a:br>
              <a:rPr b="0" lang="en-US" sz="2000">
                <a:solidFill>
                  <a:schemeClr val="dk1"/>
                </a:solidFill>
                <a:latin typeface="Arial"/>
                <a:ea typeface="Arial"/>
                <a:cs typeface="Arial"/>
                <a:sym typeface="Arial"/>
              </a:rPr>
            </a:br>
            <a:r>
              <a:rPr b="0" lang="en-US" sz="2000">
                <a:solidFill>
                  <a:schemeClr val="dk1"/>
                </a:solidFill>
                <a:latin typeface="Arial"/>
                <a:ea typeface="Arial"/>
                <a:cs typeface="Arial"/>
                <a:sym typeface="Arial"/>
              </a:rPr>
              <a:t>supporting text, by reasoning over semantic abstractions of text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457200" y="152400"/>
            <a:ext cx="8229600" cy="5979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300" u="none" cap="none" strike="noStrike">
                <a:solidFill>
                  <a:schemeClr val="lt1"/>
                </a:solidFill>
                <a:latin typeface="Arial"/>
                <a:ea typeface="Arial"/>
                <a:cs typeface="Arial"/>
                <a:sym typeface="Arial"/>
              </a:rPr>
              <a:t>General Problem Solver</a:t>
            </a:r>
          </a:p>
        </p:txBody>
      </p:sp>
      <p:sp>
        <p:nvSpPr>
          <p:cNvPr id="252" name="Shape 252"/>
          <p:cNvSpPr txBox="1"/>
          <p:nvPr>
            <p:ph idx="1" type="body"/>
          </p:nvPr>
        </p:nvSpPr>
        <p:spPr>
          <a:xfrm>
            <a:off x="457200" y="914400"/>
            <a:ext cx="3804600" cy="797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dk1"/>
              </a:buClr>
              <a:buSzPct val="25000"/>
              <a:buFont typeface="Noto Sans Symbols"/>
              <a:buNone/>
            </a:pPr>
            <a:r>
              <a:rPr b="0" i="0" lang="en-US" sz="2400" u="none" cap="none" strike="noStrike">
                <a:solidFill>
                  <a:srgbClr val="666666"/>
                </a:solidFill>
                <a:latin typeface="Arial"/>
                <a:ea typeface="Arial"/>
                <a:cs typeface="Arial"/>
                <a:sym typeface="Arial"/>
              </a:rPr>
              <a:t>(Simon&amp;Newell, 1956)</a:t>
            </a:r>
          </a:p>
        </p:txBody>
      </p:sp>
      <p:pic>
        <p:nvPicPr>
          <p:cNvPr descr="http://diva.library.cmu.edu/Newell/newell-simon.jpg" id="253" name="Shape 253"/>
          <p:cNvPicPr preferRelativeResize="0"/>
          <p:nvPr/>
        </p:nvPicPr>
        <p:blipFill rotWithShape="1">
          <a:blip r:embed="rId3">
            <a:alphaModFix/>
          </a:blip>
          <a:srcRect b="0" l="0" r="0" t="0"/>
          <a:stretch/>
        </p:blipFill>
        <p:spPr>
          <a:xfrm>
            <a:off x="5791200" y="801895"/>
            <a:ext cx="2818178" cy="2169037"/>
          </a:xfrm>
          <a:prstGeom prst="rect">
            <a:avLst/>
          </a:prstGeom>
          <a:noFill/>
          <a:ln>
            <a:noFill/>
          </a:ln>
        </p:spPr>
      </p:pic>
      <p:sp>
        <p:nvSpPr>
          <p:cNvPr id="254" name="Shape 254"/>
          <p:cNvSpPr txBox="1"/>
          <p:nvPr/>
        </p:nvSpPr>
        <p:spPr>
          <a:xfrm>
            <a:off x="533400" y="2362200"/>
            <a:ext cx="5029200" cy="3693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Arial"/>
                <a:ea typeface="Arial"/>
                <a:cs typeface="Arial"/>
                <a:sym typeface="Arial"/>
              </a:rPr>
              <a:t>Goal:</a:t>
            </a:r>
            <a:r>
              <a:rPr b="1" lang="en-US" sz="1800">
                <a:solidFill>
                  <a:schemeClr val="dk1"/>
                </a:solidFill>
                <a:latin typeface="Arial"/>
                <a:ea typeface="Arial"/>
                <a:cs typeface="Arial"/>
                <a:sym typeface="Arial"/>
              </a:rPr>
              <a:t> </a:t>
            </a:r>
            <a:r>
              <a:rPr lang="en-US" sz="1800">
                <a:solidFill>
                  <a:schemeClr val="dk1"/>
                </a:solidFill>
              </a:rPr>
              <a:t>Program for proving theorems!</a:t>
            </a:r>
          </a:p>
        </p:txBody>
      </p:sp>
      <p:sp>
        <p:nvSpPr>
          <p:cNvPr id="255" name="Shape 255"/>
          <p:cNvSpPr txBox="1"/>
          <p:nvPr/>
        </p:nvSpPr>
        <p:spPr>
          <a:xfrm>
            <a:off x="533400" y="2819400"/>
            <a:ext cx="5029200" cy="3693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00B050"/>
                </a:solidFill>
                <a:latin typeface="Arial"/>
                <a:ea typeface="Arial"/>
                <a:cs typeface="Arial"/>
                <a:sym typeface="Arial"/>
              </a:rPr>
              <a:t>Necessity: </a:t>
            </a:r>
            <a:r>
              <a:rPr lang="en-US" sz="1800">
                <a:solidFill>
                  <a:schemeClr val="dk1"/>
                </a:solidFill>
              </a:rPr>
              <a:t>Representation with symbols! </a:t>
            </a:r>
          </a:p>
        </p:txBody>
      </p:sp>
      <p:sp>
        <p:nvSpPr>
          <p:cNvPr id="256" name="Shape 256"/>
          <p:cNvSpPr txBox="1"/>
          <p:nvPr/>
        </p:nvSpPr>
        <p:spPr>
          <a:xfrm>
            <a:off x="533400" y="4583668"/>
            <a:ext cx="5029200" cy="3693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0070C0"/>
                </a:solidFill>
                <a:latin typeface="Arial"/>
                <a:ea typeface="Arial"/>
                <a:cs typeface="Arial"/>
                <a:sym typeface="Arial"/>
              </a:rPr>
              <a:t>Reasoning:</a:t>
            </a:r>
            <a:r>
              <a:rPr b="1" lang="en-US" sz="1800">
                <a:solidFill>
                  <a:srgbClr val="00B050"/>
                </a:solidFill>
                <a:latin typeface="Arial"/>
                <a:ea typeface="Arial"/>
                <a:cs typeface="Arial"/>
                <a:sym typeface="Arial"/>
              </a:rPr>
              <a:t> </a:t>
            </a:r>
            <a:r>
              <a:rPr b="1" lang="en-US" sz="1800">
                <a:solidFill>
                  <a:schemeClr val="dk1"/>
                </a:solidFill>
                <a:latin typeface="Arial"/>
                <a:ea typeface="Arial"/>
                <a:cs typeface="Arial"/>
                <a:sym typeface="Arial"/>
              </a:rPr>
              <a:t> </a:t>
            </a:r>
            <a:r>
              <a:rPr lang="en-US" sz="1800">
                <a:solidFill>
                  <a:schemeClr val="dk1"/>
                </a:solidFill>
              </a:rPr>
              <a:t>Problem solving as Search! </a:t>
            </a:r>
          </a:p>
        </p:txBody>
      </p:sp>
      <p:sp>
        <p:nvSpPr>
          <p:cNvPr id="257" name="Shape 257"/>
          <p:cNvSpPr/>
          <p:nvPr/>
        </p:nvSpPr>
        <p:spPr>
          <a:xfrm>
            <a:off x="1295400" y="3276600"/>
            <a:ext cx="6477000" cy="914400"/>
          </a:xfrm>
          <a:prstGeom prst="rect">
            <a:avLst/>
          </a:prstGeom>
          <a:gradFill>
            <a:gsLst>
              <a:gs pos="0">
                <a:srgbClr val="DAFEA4"/>
              </a:gs>
              <a:gs pos="35000">
                <a:srgbClr val="E3FEBF"/>
              </a:gs>
              <a:gs pos="100000">
                <a:srgbClr val="F4FEE6"/>
              </a:gs>
            </a:gsLst>
            <a:lin ang="16200038" scaled="0"/>
          </a:gradFill>
          <a:ln cap="flat" cmpd="sng" w="9525">
            <a:solidFill>
              <a:srgbClr val="97B853"/>
            </a:solidFill>
            <a:prstDash val="solid"/>
            <a:round/>
            <a:headEnd len="med" w="med" type="none"/>
            <a:tailEnd len="med" w="med" type="none"/>
          </a:ln>
          <a:effectLst>
            <a:outerShdw blurRad="40000" rotWithShape="0" dir="5400000" dist="20000">
              <a:srgbClr val="000000">
                <a:alpha val="37650"/>
              </a:srgbClr>
            </a:outerShdw>
          </a:effectLst>
        </p:spPr>
        <p:txBody>
          <a:bodyPr anchorCtr="0" anchor="ctr" bIns="45700" lIns="91425" rIns="91425" wrap="square" tIns="45700">
            <a:noAutofit/>
          </a:bodyPr>
          <a:lstStyle/>
          <a:p>
            <a:pPr indent="0" lvl="0" marL="0" marR="0" rtl="0" algn="ctr">
              <a:spcBef>
                <a:spcPts val="0"/>
              </a:spcBef>
              <a:spcAft>
                <a:spcPts val="0"/>
              </a:spcAft>
              <a:buSzPct val="25000"/>
              <a:buNone/>
            </a:pPr>
            <a:r>
              <a:rPr lang="en-US" sz="1800">
                <a:solidFill>
                  <a:schemeClr val="dk1"/>
                </a:solidFill>
              </a:rPr>
              <a:t>Hypothesis (physical symbol system hypothesis): </a:t>
            </a:r>
          </a:p>
          <a:p>
            <a:pPr indent="0" lvl="0" marL="0" marR="0" rtl="0" algn="ctr">
              <a:spcBef>
                <a:spcPts val="0"/>
              </a:spcBef>
              <a:spcAft>
                <a:spcPts val="0"/>
              </a:spcAft>
              <a:buSzPct val="25000"/>
              <a:buNone/>
            </a:pPr>
            <a:r>
              <a:rPr i="1" lang="en-US" sz="1800">
                <a:solidFill>
                  <a:schemeClr val="dk1"/>
                </a:solidFill>
              </a:rPr>
              <a:t>“A physical symbol system has the necessary and sufficient means for general intelligent action."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Shape 953"/>
          <p:cNvSpPr txBox="1"/>
          <p:nvPr>
            <p:ph type="title"/>
          </p:nvPr>
        </p:nvSpPr>
        <p:spPr>
          <a:xfrm>
            <a:off x="0" y="0"/>
            <a:ext cx="9144000" cy="533400"/>
          </a:xfrm>
          <a:prstGeom prst="rect">
            <a:avLst/>
          </a:prstGeom>
        </p:spPr>
        <p:txBody>
          <a:bodyPr anchorCtr="0" anchor="ctr" bIns="91425" lIns="91425" rIns="91425" wrap="square" tIns="91425">
            <a:noAutofit/>
          </a:bodyPr>
          <a:lstStyle/>
          <a:p>
            <a:pPr lvl="0" rtl="0">
              <a:spcBef>
                <a:spcPts val="0"/>
              </a:spcBef>
              <a:buNone/>
            </a:pPr>
            <a:r>
              <a:rPr lang="en-US"/>
              <a:t>Question Answering Now </a:t>
            </a:r>
          </a:p>
        </p:txBody>
      </p:sp>
      <p:sp>
        <p:nvSpPr>
          <p:cNvPr id="954" name="Shape 954"/>
          <p:cNvSpPr txBox="1"/>
          <p:nvPr>
            <p:ph idx="1" type="body"/>
          </p:nvPr>
        </p:nvSpPr>
        <p:spPr>
          <a:xfrm>
            <a:off x="381000" y="762000"/>
            <a:ext cx="8382000" cy="5364300"/>
          </a:xfrm>
          <a:prstGeom prst="rect">
            <a:avLst/>
          </a:prstGeom>
        </p:spPr>
        <p:txBody>
          <a:bodyPr anchorCtr="0" anchor="t" bIns="91425" lIns="91425" rIns="91425" wrap="square" tIns="91425">
            <a:noAutofit/>
          </a:bodyPr>
          <a:lstStyle/>
          <a:p>
            <a:pPr indent="-355600" lvl="0" marL="457200" rtl="0">
              <a:lnSpc>
                <a:spcPct val="115000"/>
              </a:lnSpc>
              <a:spcBef>
                <a:spcPts val="0"/>
              </a:spcBef>
              <a:spcAft>
                <a:spcPts val="0"/>
              </a:spcAft>
              <a:buSzPct val="100000"/>
            </a:pPr>
            <a:r>
              <a:rPr lang="en-US" sz="2000"/>
              <a:t>Majority of QA systems do “sophisticated” paraphrasing. </a:t>
            </a:r>
          </a:p>
          <a:p>
            <a:pPr indent="-355600" lvl="1" marL="914400" rtl="0">
              <a:lnSpc>
                <a:spcPct val="115000"/>
              </a:lnSpc>
              <a:spcBef>
                <a:spcPts val="0"/>
              </a:spcBef>
              <a:spcAft>
                <a:spcPts val="0"/>
              </a:spcAft>
              <a:buSzPct val="117647"/>
            </a:pPr>
            <a:r>
              <a:rPr lang="en-US" sz="1700"/>
              <a:t>Not much reasoning</a:t>
            </a:r>
          </a:p>
          <a:p>
            <a:pPr indent="-355600" lvl="0" marL="457200" rtl="0">
              <a:lnSpc>
                <a:spcPct val="115000"/>
              </a:lnSpc>
              <a:spcBef>
                <a:spcPts val="0"/>
              </a:spcBef>
              <a:buSzPct val="100000"/>
            </a:pPr>
            <a:r>
              <a:rPr lang="en-US" sz="2000"/>
              <a:t>An experiment on a recent popular dataset SQuAD (Rajpurkar et al, 2016): </a:t>
            </a:r>
          </a:p>
          <a:p>
            <a:pPr indent="0" lvl="0" marL="457200" rtl="0">
              <a:lnSpc>
                <a:spcPct val="115000"/>
              </a:lnSpc>
              <a:spcBef>
                <a:spcPts val="0"/>
              </a:spcBef>
              <a:buNone/>
            </a:pPr>
            <a:r>
              <a:t/>
            </a:r>
            <a:endParaRPr sz="2000"/>
          </a:p>
        </p:txBody>
      </p:sp>
      <p:sp>
        <p:nvSpPr>
          <p:cNvPr id="955" name="Shape 955"/>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956" name="Shape 956"/>
          <p:cNvSpPr/>
          <p:nvPr/>
        </p:nvSpPr>
        <p:spPr>
          <a:xfrm>
            <a:off x="636825" y="2361100"/>
            <a:ext cx="7388700" cy="1365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US"/>
              <a:t>Experiment</a:t>
            </a:r>
            <a:r>
              <a:rPr lang="en-US"/>
              <a:t> </a:t>
            </a:r>
          </a:p>
          <a:p>
            <a:pPr indent="-228600" lvl="0" marL="457200" rtl="0">
              <a:spcBef>
                <a:spcPts val="0"/>
              </a:spcBef>
              <a:spcAft>
                <a:spcPts val="0"/>
              </a:spcAft>
              <a:buChar char="●"/>
            </a:pPr>
            <a:r>
              <a:rPr lang="en-US"/>
              <a:t>Take 50 </a:t>
            </a:r>
            <a:r>
              <a:rPr lang="en-US">
                <a:solidFill>
                  <a:srgbClr val="FF0000"/>
                </a:solidFill>
              </a:rPr>
              <a:t>questions</a:t>
            </a:r>
            <a:r>
              <a:rPr lang="en-US"/>
              <a:t> and the </a:t>
            </a:r>
            <a:r>
              <a:rPr lang="en-US">
                <a:solidFill>
                  <a:srgbClr val="0000FF"/>
                </a:solidFill>
              </a:rPr>
              <a:t>paragraph</a:t>
            </a:r>
            <a:r>
              <a:rPr lang="en-US"/>
              <a:t> contained its answer. </a:t>
            </a:r>
          </a:p>
          <a:p>
            <a:pPr indent="-228600" lvl="0" marL="457200" rtl="0">
              <a:spcBef>
                <a:spcPts val="0"/>
              </a:spcBef>
              <a:spcAft>
                <a:spcPts val="0"/>
              </a:spcAft>
              <a:buChar char="●"/>
            </a:pPr>
            <a:r>
              <a:rPr lang="en-US"/>
              <a:t>Break the </a:t>
            </a:r>
            <a:r>
              <a:rPr lang="en-US">
                <a:solidFill>
                  <a:srgbClr val="0000FF"/>
                </a:solidFill>
              </a:rPr>
              <a:t>paragraph</a:t>
            </a:r>
            <a:r>
              <a:rPr lang="en-US"/>
              <a:t> into </a:t>
            </a:r>
            <a:r>
              <a:rPr lang="en-US">
                <a:solidFill>
                  <a:srgbClr val="FF00FF"/>
                </a:solidFill>
              </a:rPr>
              <a:t>sentences</a:t>
            </a:r>
            <a:r>
              <a:rPr lang="en-US"/>
              <a:t>. </a:t>
            </a:r>
          </a:p>
          <a:p>
            <a:pPr indent="-228600" lvl="0" marL="457200" rtl="0">
              <a:spcBef>
                <a:spcPts val="0"/>
              </a:spcBef>
              <a:spcAft>
                <a:spcPts val="0"/>
              </a:spcAft>
              <a:buChar char="●"/>
            </a:pPr>
            <a:r>
              <a:rPr lang="en-US"/>
              <a:t>Create (</a:t>
            </a:r>
            <a:r>
              <a:rPr lang="en-US">
                <a:solidFill>
                  <a:srgbClr val="FF0000"/>
                </a:solidFill>
              </a:rPr>
              <a:t>question</a:t>
            </a:r>
            <a:r>
              <a:rPr lang="en-US"/>
              <a:t>, </a:t>
            </a:r>
            <a:r>
              <a:rPr lang="en-US">
                <a:solidFill>
                  <a:srgbClr val="FF00FF"/>
                </a:solidFill>
              </a:rPr>
              <a:t>sentence</a:t>
            </a:r>
            <a:r>
              <a:rPr lang="en-US"/>
              <a:t>) pairs, for any sentence in the </a:t>
            </a:r>
            <a:r>
              <a:rPr lang="en-US">
                <a:solidFill>
                  <a:srgbClr val="0000FF"/>
                </a:solidFill>
              </a:rPr>
              <a:t>paragraph</a:t>
            </a:r>
          </a:p>
          <a:p>
            <a:pPr indent="-228600" lvl="0" marL="457200" rtl="0">
              <a:spcBef>
                <a:spcPts val="0"/>
              </a:spcBef>
              <a:spcAft>
                <a:spcPts val="0"/>
              </a:spcAft>
              <a:buChar char="●"/>
            </a:pPr>
            <a:r>
              <a:rPr lang="en-US"/>
              <a:t>For each </a:t>
            </a:r>
            <a:r>
              <a:rPr lang="en-US">
                <a:solidFill>
                  <a:schemeClr val="dk1"/>
                </a:solidFill>
              </a:rPr>
              <a:t>(</a:t>
            </a:r>
            <a:r>
              <a:rPr lang="en-US">
                <a:solidFill>
                  <a:srgbClr val="FF0000"/>
                </a:solidFill>
              </a:rPr>
              <a:t>question</a:t>
            </a:r>
            <a:r>
              <a:rPr lang="en-US">
                <a:solidFill>
                  <a:schemeClr val="dk1"/>
                </a:solidFill>
              </a:rPr>
              <a:t>, </a:t>
            </a:r>
            <a:r>
              <a:rPr lang="en-US">
                <a:solidFill>
                  <a:srgbClr val="FF00FF"/>
                </a:solidFill>
              </a:rPr>
              <a:t>sentence</a:t>
            </a:r>
            <a:r>
              <a:rPr lang="en-US">
                <a:solidFill>
                  <a:schemeClr val="dk1"/>
                </a:solidFill>
              </a:rPr>
              <a:t>) </a:t>
            </a:r>
            <a:r>
              <a:rPr lang="en-US"/>
              <a:t>ask 3 people whether they can answer the </a:t>
            </a:r>
            <a:r>
              <a:rPr lang="en-US">
                <a:solidFill>
                  <a:srgbClr val="FF0000"/>
                </a:solidFill>
              </a:rPr>
              <a:t>question</a:t>
            </a:r>
            <a:r>
              <a:rPr lang="en-US"/>
              <a:t>.</a:t>
            </a:r>
          </a:p>
          <a:p>
            <a:pPr indent="-228600" lvl="0" marL="457200" rtl="0">
              <a:spcBef>
                <a:spcPts val="0"/>
              </a:spcBef>
              <a:buChar char="●"/>
            </a:pPr>
            <a:r>
              <a:rPr lang="en-US"/>
              <a:t>Repeated it for all the </a:t>
            </a:r>
            <a:r>
              <a:rPr lang="en-US">
                <a:solidFill>
                  <a:srgbClr val="FF00FF"/>
                </a:solidFill>
              </a:rPr>
              <a:t>sentences</a:t>
            </a:r>
            <a:r>
              <a:rPr lang="en-US"/>
              <a:t> in each </a:t>
            </a:r>
            <a:r>
              <a:rPr lang="en-US">
                <a:solidFill>
                  <a:srgbClr val="0000FF"/>
                </a:solidFill>
              </a:rPr>
              <a:t>paragraph</a:t>
            </a:r>
            <a:r>
              <a:rPr lang="en-US"/>
              <a:t>.  </a:t>
            </a:r>
          </a:p>
        </p:txBody>
      </p:sp>
      <p:sp>
        <p:nvSpPr>
          <p:cNvPr id="957" name="Shape 957"/>
          <p:cNvSpPr/>
          <p:nvPr/>
        </p:nvSpPr>
        <p:spPr>
          <a:xfrm>
            <a:off x="636825" y="3885100"/>
            <a:ext cx="7388700" cy="106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US"/>
              <a:t>Result</a:t>
            </a:r>
            <a:r>
              <a:rPr lang="en-US"/>
              <a:t> </a:t>
            </a:r>
          </a:p>
          <a:p>
            <a:pPr indent="-228600" lvl="0" marL="457200" rtl="0">
              <a:spcBef>
                <a:spcPts val="0"/>
              </a:spcBef>
              <a:spcAft>
                <a:spcPts val="0"/>
              </a:spcAft>
              <a:buChar char="●"/>
            </a:pPr>
            <a:r>
              <a:rPr lang="en-US"/>
              <a:t>At least 2 (out of 3) people said they can answer 74% of questions, given a single sentence   </a:t>
            </a:r>
          </a:p>
          <a:p>
            <a:pPr indent="-228600" lvl="0" marL="457200" rtl="0">
              <a:spcBef>
                <a:spcPts val="0"/>
              </a:spcBef>
              <a:buChar char="●"/>
            </a:pPr>
            <a:r>
              <a:rPr lang="en-US"/>
              <a:t>Manual inspection: The remaining questions all required co-reference reasoning. </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Shape 962"/>
          <p:cNvSpPr/>
          <p:nvPr/>
        </p:nvSpPr>
        <p:spPr>
          <a:xfrm>
            <a:off x="838200" y="5029200"/>
            <a:ext cx="4419600" cy="838200"/>
          </a:xfrm>
          <a:prstGeom prst="rect">
            <a:avLst/>
          </a:prstGeom>
          <a:solidFill>
            <a:srgbClr val="FFFFCC"/>
          </a:solidFill>
          <a:ln cap="flat" cmpd="sng" w="12700">
            <a:solidFill>
              <a:srgbClr val="FF993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3" name="Shape 963"/>
          <p:cNvSpPr/>
          <p:nvPr/>
        </p:nvSpPr>
        <p:spPr>
          <a:xfrm>
            <a:off x="838200" y="3429000"/>
            <a:ext cx="4419600" cy="838200"/>
          </a:xfrm>
          <a:prstGeom prst="rect">
            <a:avLst/>
          </a:prstGeom>
          <a:solidFill>
            <a:srgbClr val="FFFFCC"/>
          </a:solidFill>
          <a:ln cap="flat" cmpd="sng" w="12700">
            <a:solidFill>
              <a:srgbClr val="FF993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4" name="Shape 964"/>
          <p:cNvSpPr/>
          <p:nvPr/>
        </p:nvSpPr>
        <p:spPr>
          <a:xfrm>
            <a:off x="838200" y="1752600"/>
            <a:ext cx="4419600" cy="838200"/>
          </a:xfrm>
          <a:prstGeom prst="rect">
            <a:avLst/>
          </a:prstGeom>
          <a:solidFill>
            <a:srgbClr val="FFFFCC"/>
          </a:solidFill>
          <a:ln cap="flat" cmpd="sng" w="12700">
            <a:solidFill>
              <a:srgbClr val="FF993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5" name="Shape 965"/>
          <p:cNvSpPr txBox="1"/>
          <p:nvPr>
            <p:ph idx="1" type="body"/>
          </p:nvPr>
        </p:nvSpPr>
        <p:spPr>
          <a:xfrm>
            <a:off x="457200" y="914400"/>
            <a:ext cx="8229600" cy="49530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2"/>
              </a:buClr>
              <a:buSzPct val="75000"/>
              <a:buFont typeface="Noto Sans Symbols"/>
              <a:buChar char="■"/>
            </a:pPr>
            <a:r>
              <a:rPr b="0" i="1" lang="en-US" sz="2400" u="none" cap="none" strike="noStrike">
                <a:solidFill>
                  <a:srgbClr val="003366"/>
                </a:solidFill>
                <a:latin typeface="Calibri"/>
                <a:ea typeface="Calibri"/>
                <a:cs typeface="Calibri"/>
                <a:sym typeface="Calibri"/>
              </a:rPr>
              <a:t>John, a fast-rising politician</a:t>
            </a:r>
            <a:r>
              <a:rPr b="0" i="1" lang="en-US" sz="2400" u="none" cap="none" strike="noStrike">
                <a:solidFill>
                  <a:srgbClr val="0033CC"/>
                </a:solidFill>
                <a:latin typeface="Calibri"/>
                <a:ea typeface="Calibri"/>
                <a:cs typeface="Calibri"/>
                <a:sym typeface="Calibri"/>
              </a:rPr>
              <a:t>, slept </a:t>
            </a:r>
            <a:r>
              <a:rPr b="0" i="1" lang="en-US" sz="2400" u="none" cap="none" strike="noStrike">
                <a:solidFill>
                  <a:srgbClr val="003366"/>
                </a:solidFill>
                <a:latin typeface="Calibri"/>
                <a:ea typeface="Calibri"/>
                <a:cs typeface="Calibri"/>
                <a:sym typeface="Calibri"/>
              </a:rPr>
              <a:t>on the train to Chicago</a:t>
            </a:r>
            <a:r>
              <a:rPr b="0" i="0" lang="en-US" sz="2400" u="none" cap="none" strike="noStrike">
                <a:solidFill>
                  <a:srgbClr val="003366"/>
                </a:solidFill>
                <a:latin typeface="Calibri"/>
                <a:ea typeface="Calibri"/>
                <a:cs typeface="Calibri"/>
                <a:sym typeface="Calibri"/>
              </a:rPr>
              <a:t>.</a:t>
            </a:r>
          </a:p>
          <a:p>
            <a:pPr indent="-342900" lvl="0" marL="342900" marR="0" rtl="0" algn="l">
              <a:spcBef>
                <a:spcPts val="480"/>
              </a:spcBef>
              <a:spcAft>
                <a:spcPts val="0"/>
              </a:spcAft>
              <a:buClr>
                <a:schemeClr val="lt2"/>
              </a:buClr>
              <a:buSzPct val="75000"/>
              <a:buFont typeface="Noto Sans Symbols"/>
              <a:buChar char="■"/>
            </a:pPr>
            <a:r>
              <a:rPr b="1" i="0" lang="en-US" sz="2400" u="none" cap="none" strike="noStrike">
                <a:solidFill>
                  <a:srgbClr val="003366"/>
                </a:solidFill>
                <a:latin typeface="Calibri"/>
                <a:ea typeface="Calibri"/>
                <a:cs typeface="Calibri"/>
                <a:sym typeface="Calibri"/>
              </a:rPr>
              <a:t>Verb Predicate: sleep</a:t>
            </a:r>
          </a:p>
          <a:p>
            <a:pPr indent="-285750" lvl="1" marL="742950" marR="0" rtl="0" algn="l">
              <a:spcBef>
                <a:spcPts val="400"/>
              </a:spcBef>
              <a:spcAft>
                <a:spcPts val="0"/>
              </a:spcAft>
              <a:buClr>
                <a:schemeClr val="accent2"/>
              </a:buClr>
              <a:buSzPct val="80000"/>
              <a:buFont typeface="Noto Sans Symbols"/>
              <a:buChar char="◻"/>
            </a:pPr>
            <a:r>
              <a:rPr b="0" i="0" lang="en-US" sz="2000" u="none" cap="none" strike="noStrike">
                <a:solidFill>
                  <a:srgbClr val="0033CC"/>
                </a:solidFill>
                <a:latin typeface="Calibri"/>
                <a:ea typeface="Calibri"/>
                <a:cs typeface="Calibri"/>
                <a:sym typeface="Calibri"/>
              </a:rPr>
              <a:t>Sleeper:</a:t>
            </a:r>
            <a:r>
              <a:rPr b="0" i="0" lang="en-US" sz="2000" u="none" cap="none" strike="noStrike">
                <a:solidFill>
                  <a:srgbClr val="3366CC"/>
                </a:solidFill>
                <a:latin typeface="Calibri"/>
                <a:ea typeface="Calibri"/>
                <a:cs typeface="Calibri"/>
                <a:sym typeface="Calibri"/>
              </a:rPr>
              <a:t> John, a fast-rising politician</a:t>
            </a:r>
          </a:p>
          <a:p>
            <a:pPr indent="-285750" lvl="1" marL="742950" marR="0" rtl="0" algn="l">
              <a:spcBef>
                <a:spcPts val="400"/>
              </a:spcBef>
              <a:spcAft>
                <a:spcPts val="0"/>
              </a:spcAft>
              <a:buClr>
                <a:schemeClr val="accent2"/>
              </a:buClr>
              <a:buSzPct val="80000"/>
              <a:buFont typeface="Noto Sans Symbols"/>
              <a:buChar char="◻"/>
            </a:pPr>
            <a:r>
              <a:rPr b="0" i="0" lang="en-US" sz="2000" u="none" cap="none" strike="noStrike">
                <a:solidFill>
                  <a:srgbClr val="0033CC"/>
                </a:solidFill>
                <a:latin typeface="Calibri"/>
                <a:ea typeface="Calibri"/>
                <a:cs typeface="Calibri"/>
                <a:sym typeface="Calibri"/>
              </a:rPr>
              <a:t>Location: </a:t>
            </a:r>
            <a:r>
              <a:rPr b="0" i="0" lang="en-US" sz="2000" u="none" cap="none" strike="noStrike">
                <a:solidFill>
                  <a:srgbClr val="3366CC"/>
                </a:solidFill>
                <a:latin typeface="Calibri"/>
                <a:ea typeface="Calibri"/>
                <a:cs typeface="Calibri"/>
                <a:sym typeface="Calibri"/>
              </a:rPr>
              <a:t>on the train to Chicago</a:t>
            </a:r>
          </a:p>
          <a:p>
            <a:pPr indent="-342900" lvl="0" marL="342900" marR="0" rtl="0" algn="l">
              <a:spcBef>
                <a:spcPts val="480"/>
              </a:spcBef>
              <a:spcAft>
                <a:spcPts val="0"/>
              </a:spcAft>
              <a:buClr>
                <a:schemeClr val="lt2"/>
              </a:buClr>
              <a:buSzPct val="75000"/>
              <a:buFont typeface="Noto Sans Symbols"/>
              <a:buNone/>
            </a:pPr>
            <a:r>
              <a:t/>
            </a:r>
            <a:endParaRPr b="1" i="0" sz="2400" u="none" cap="none" strike="noStrike">
              <a:solidFill>
                <a:srgbClr val="003366"/>
              </a:solidFill>
              <a:latin typeface="Calibri"/>
              <a:ea typeface="Calibri"/>
              <a:cs typeface="Calibri"/>
              <a:sym typeface="Calibri"/>
            </a:endParaRPr>
          </a:p>
          <a:p>
            <a:pPr indent="-342900" lvl="0" marL="342900" marR="0" rtl="0" algn="l">
              <a:spcBef>
                <a:spcPts val="480"/>
              </a:spcBef>
              <a:spcAft>
                <a:spcPts val="0"/>
              </a:spcAft>
              <a:buClr>
                <a:schemeClr val="lt2"/>
              </a:buClr>
              <a:buSzPct val="75000"/>
              <a:buFont typeface="Noto Sans Symbols"/>
              <a:buChar char="■"/>
            </a:pPr>
            <a:r>
              <a:rPr b="1" i="0" lang="en-US" sz="2400" u="none" cap="none" strike="noStrike">
                <a:solidFill>
                  <a:srgbClr val="003366"/>
                </a:solidFill>
                <a:latin typeface="Calibri"/>
                <a:ea typeface="Calibri"/>
                <a:cs typeface="Calibri"/>
                <a:sym typeface="Calibri"/>
              </a:rPr>
              <a:t>Who was John?</a:t>
            </a:r>
          </a:p>
          <a:p>
            <a:pPr indent="-285750" lvl="1" marL="742950" marR="0" rtl="0" algn="l">
              <a:spcBef>
                <a:spcPts val="400"/>
              </a:spcBef>
              <a:spcAft>
                <a:spcPts val="0"/>
              </a:spcAft>
              <a:buClr>
                <a:schemeClr val="accent2"/>
              </a:buClr>
              <a:buSzPct val="80000"/>
              <a:buFont typeface="Noto Sans Symbols"/>
              <a:buChar char="◻"/>
            </a:pPr>
            <a:r>
              <a:rPr b="0" i="0" lang="en-US" sz="2000" u="none" cap="none" strike="noStrike">
                <a:solidFill>
                  <a:srgbClr val="FF0000"/>
                </a:solidFill>
                <a:latin typeface="Calibri"/>
                <a:ea typeface="Calibri"/>
                <a:cs typeface="Calibri"/>
                <a:sym typeface="Calibri"/>
              </a:rPr>
              <a:t>Relation: Apposition (comma) </a:t>
            </a:r>
          </a:p>
          <a:p>
            <a:pPr indent="-285750" lvl="1" marL="742950" marR="0" rtl="0" algn="l">
              <a:spcBef>
                <a:spcPts val="400"/>
              </a:spcBef>
              <a:spcAft>
                <a:spcPts val="0"/>
              </a:spcAft>
              <a:buClr>
                <a:schemeClr val="accent2"/>
              </a:buClr>
              <a:buSzPct val="80000"/>
              <a:buFont typeface="Noto Sans Symbols"/>
              <a:buChar char="◻"/>
            </a:pPr>
            <a:r>
              <a:rPr b="0" i="0" lang="en-US" sz="2000" u="none" cap="none" strike="noStrike">
                <a:solidFill>
                  <a:srgbClr val="3366CC"/>
                </a:solidFill>
                <a:latin typeface="Calibri"/>
                <a:ea typeface="Calibri"/>
                <a:cs typeface="Calibri"/>
                <a:sym typeface="Calibri"/>
              </a:rPr>
              <a:t>John, a fast-rising politician </a:t>
            </a:r>
          </a:p>
          <a:p>
            <a:pPr indent="-342900" lvl="0" marL="342900" marR="0" rtl="0" algn="l">
              <a:spcBef>
                <a:spcPts val="480"/>
              </a:spcBef>
              <a:spcAft>
                <a:spcPts val="0"/>
              </a:spcAft>
              <a:buClr>
                <a:schemeClr val="lt2"/>
              </a:buClr>
              <a:buSzPct val="75000"/>
              <a:buFont typeface="Noto Sans Symbols"/>
              <a:buNone/>
            </a:pPr>
            <a:r>
              <a:t/>
            </a:r>
            <a:endParaRPr b="1" i="0" sz="2400" u="none" cap="none" strike="noStrike">
              <a:solidFill>
                <a:srgbClr val="003366"/>
              </a:solidFill>
              <a:latin typeface="Calibri"/>
              <a:ea typeface="Calibri"/>
              <a:cs typeface="Calibri"/>
              <a:sym typeface="Calibri"/>
            </a:endParaRPr>
          </a:p>
          <a:p>
            <a:pPr indent="-342900" lvl="0" marL="342900" marR="0" rtl="0" algn="l">
              <a:spcBef>
                <a:spcPts val="480"/>
              </a:spcBef>
              <a:spcAft>
                <a:spcPts val="0"/>
              </a:spcAft>
              <a:buClr>
                <a:schemeClr val="lt2"/>
              </a:buClr>
              <a:buSzPct val="75000"/>
              <a:buFont typeface="Noto Sans Symbols"/>
              <a:buChar char="■"/>
            </a:pPr>
            <a:r>
              <a:rPr b="1" i="0" lang="en-US" sz="2400" u="none" cap="none" strike="noStrike">
                <a:solidFill>
                  <a:srgbClr val="003366"/>
                </a:solidFill>
                <a:latin typeface="Calibri"/>
                <a:ea typeface="Calibri"/>
                <a:cs typeface="Calibri"/>
                <a:sym typeface="Calibri"/>
              </a:rPr>
              <a:t>What was John’s destination?</a:t>
            </a:r>
          </a:p>
          <a:p>
            <a:pPr indent="-285750" lvl="1" marL="742950" marR="0" rtl="0" algn="l">
              <a:spcBef>
                <a:spcPts val="400"/>
              </a:spcBef>
              <a:spcAft>
                <a:spcPts val="0"/>
              </a:spcAft>
              <a:buClr>
                <a:schemeClr val="accent2"/>
              </a:buClr>
              <a:buSzPct val="80000"/>
              <a:buFont typeface="Noto Sans Symbols"/>
              <a:buChar char="◻"/>
            </a:pPr>
            <a:r>
              <a:rPr b="0" i="0" lang="en-US" sz="2000" u="none" cap="none" strike="noStrike">
                <a:solidFill>
                  <a:srgbClr val="FF0000"/>
                </a:solidFill>
                <a:latin typeface="Calibri"/>
                <a:ea typeface="Calibri"/>
                <a:cs typeface="Calibri"/>
                <a:sym typeface="Calibri"/>
              </a:rPr>
              <a:t>Relation: Destination (preposition) </a:t>
            </a:r>
          </a:p>
          <a:p>
            <a:pPr indent="-285750" lvl="1" marL="742950" marR="0" rtl="0" algn="l">
              <a:spcBef>
                <a:spcPts val="400"/>
              </a:spcBef>
              <a:spcAft>
                <a:spcPts val="0"/>
              </a:spcAft>
              <a:buClr>
                <a:schemeClr val="accent2"/>
              </a:buClr>
              <a:buSzPct val="80000"/>
              <a:buFont typeface="Noto Sans Symbols"/>
              <a:buChar char="◻"/>
            </a:pPr>
            <a:r>
              <a:rPr b="0" i="0" lang="en-US" sz="2000" u="none" cap="none" strike="noStrike">
                <a:solidFill>
                  <a:srgbClr val="0033CC"/>
                </a:solidFill>
                <a:latin typeface="Calibri"/>
                <a:ea typeface="Calibri"/>
                <a:cs typeface="Calibri"/>
                <a:sym typeface="Calibri"/>
              </a:rPr>
              <a:t>train to Chicago</a:t>
            </a:r>
          </a:p>
        </p:txBody>
      </p:sp>
      <p:sp>
        <p:nvSpPr>
          <p:cNvPr id="966" name="Shape 966"/>
          <p:cNvSpPr txBox="1"/>
          <p:nvPr>
            <p:ph type="title"/>
          </p:nvPr>
        </p:nvSpPr>
        <p:spPr>
          <a:xfrm>
            <a:off x="152400" y="0"/>
            <a:ext cx="8229600" cy="533400"/>
          </a:xfrm>
          <a:prstGeom prst="rect">
            <a:avLst/>
          </a:prstGeom>
          <a:no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2800" u="none" cap="none" strike="noStrike">
                <a:solidFill>
                  <a:srgbClr val="0033CC"/>
                </a:solidFill>
                <a:latin typeface="Calibri"/>
                <a:ea typeface="Calibri"/>
                <a:cs typeface="Calibri"/>
                <a:sym typeface="Calibri"/>
              </a:rPr>
              <a:t>Computational Questions</a:t>
            </a:r>
          </a:p>
        </p:txBody>
      </p:sp>
      <p:cxnSp>
        <p:nvCxnSpPr>
          <p:cNvPr id="967" name="Shape 967"/>
          <p:cNvCxnSpPr/>
          <p:nvPr/>
        </p:nvCxnSpPr>
        <p:spPr>
          <a:xfrm>
            <a:off x="4724400" y="1371600"/>
            <a:ext cx="0" cy="381000"/>
          </a:xfrm>
          <a:prstGeom prst="straightConnector1">
            <a:avLst/>
          </a:prstGeom>
          <a:noFill/>
          <a:ln cap="flat" cmpd="sng" w="28575">
            <a:solidFill>
              <a:schemeClr val="dk1"/>
            </a:solidFill>
            <a:prstDash val="solid"/>
            <a:round/>
            <a:headEnd len="med" w="med" type="none"/>
            <a:tailEnd len="lg" w="lg" type="stealth"/>
          </a:ln>
        </p:spPr>
      </p:cxnSp>
      <p:cxnSp>
        <p:nvCxnSpPr>
          <p:cNvPr id="968" name="Shape 968"/>
          <p:cNvCxnSpPr/>
          <p:nvPr/>
        </p:nvCxnSpPr>
        <p:spPr>
          <a:xfrm rot="5400000">
            <a:off x="4222912" y="2216100"/>
            <a:ext cx="3467100" cy="2159100"/>
          </a:xfrm>
          <a:prstGeom prst="bentConnector3">
            <a:avLst>
              <a:gd fmla="val 86832" name="adj1"/>
            </a:avLst>
          </a:prstGeom>
          <a:noFill/>
          <a:ln cap="flat" cmpd="sng" w="25400">
            <a:solidFill>
              <a:schemeClr val="dk1"/>
            </a:solidFill>
            <a:prstDash val="solid"/>
            <a:round/>
            <a:headEnd len="med" w="med" type="none"/>
            <a:tailEnd len="lg" w="lg" type="stealth"/>
          </a:ln>
          <a:effectLst>
            <a:outerShdw blurRad="40000" rotWithShape="0" dir="5400000" dist="20000">
              <a:srgbClr val="000000">
                <a:alpha val="37650"/>
              </a:srgbClr>
            </a:outerShdw>
          </a:effectLst>
        </p:spPr>
      </p:cxnSp>
      <p:cxnSp>
        <p:nvCxnSpPr>
          <p:cNvPr id="969" name="Shape 969"/>
          <p:cNvCxnSpPr/>
          <p:nvPr/>
        </p:nvCxnSpPr>
        <p:spPr>
          <a:xfrm rot="5400000">
            <a:off x="-128586" y="2169796"/>
            <a:ext cx="2467200" cy="889200"/>
          </a:xfrm>
          <a:prstGeom prst="bentConnector3">
            <a:avLst>
              <a:gd fmla="val 160" name="adj1"/>
            </a:avLst>
          </a:prstGeom>
          <a:noFill/>
          <a:ln cap="flat" cmpd="sng" w="25400">
            <a:solidFill>
              <a:schemeClr val="dk1"/>
            </a:solidFill>
            <a:prstDash val="solid"/>
            <a:round/>
            <a:headEnd len="med" w="med" type="none"/>
            <a:tailEnd len="lg" w="lg" type="stealth"/>
          </a:ln>
          <a:effectLst>
            <a:outerShdw blurRad="40000" rotWithShape="0" dir="5400000" dist="20000">
              <a:srgbClr val="000000">
                <a:alpha val="37650"/>
              </a:srgbClr>
            </a:outerShdw>
          </a:effectLst>
        </p:spPr>
      </p:cxnSp>
      <p:sp>
        <p:nvSpPr>
          <p:cNvPr id="970" name="Shape 970"/>
          <p:cNvSpPr/>
          <p:nvPr/>
        </p:nvSpPr>
        <p:spPr>
          <a:xfrm>
            <a:off x="6445468" y="930166"/>
            <a:ext cx="558900" cy="466500"/>
          </a:xfrm>
          <a:prstGeom prst="ellipse">
            <a:avLst/>
          </a:prstGeom>
          <a:noFill/>
          <a:ln cap="flat" cmpd="sng" w="381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1" name="Shape 971"/>
          <p:cNvSpPr/>
          <p:nvPr/>
        </p:nvSpPr>
        <p:spPr>
          <a:xfrm>
            <a:off x="1190958" y="990600"/>
            <a:ext cx="558900" cy="466500"/>
          </a:xfrm>
          <a:prstGeom prst="ellipse">
            <a:avLst/>
          </a:prstGeom>
          <a:noFill/>
          <a:ln cap="flat" cmpd="sng" w="381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2" name="Shape 972"/>
          <p:cNvSpPr txBox="1"/>
          <p:nvPr>
            <p:ph idx="12" type="sldNum"/>
          </p:nvPr>
        </p:nvSpPr>
        <p:spPr>
          <a:xfrm>
            <a:off x="7543800" y="6553200"/>
            <a:ext cx="914400" cy="228600"/>
          </a:xfrm>
          <a:prstGeom prst="rect">
            <a:avLst/>
          </a:prstGeom>
          <a:noFill/>
          <a:ln>
            <a:noFill/>
          </a:ln>
        </p:spPr>
        <p:txBody>
          <a:bodyPr anchorCtr="0" anchor="b" bIns="45700" lIns="91425" rIns="91425" wrap="square" tIns="45700">
            <a:noAutofit/>
          </a:bodyPr>
          <a:lstStyle/>
          <a:p>
            <a:pPr indent="0" lvl="0" marL="0" marR="0" rtl="0" algn="r">
              <a:spcBef>
                <a:spcPts val="0"/>
              </a:spcBef>
              <a:spcAft>
                <a:spcPts val="0"/>
              </a:spcAft>
              <a:buSzPct val="25000"/>
              <a:buNone/>
            </a:pPr>
            <a:r>
              <a:rPr lang="en-US" sz="1200">
                <a:solidFill>
                  <a:srgbClr val="0033CC"/>
                </a:solidFill>
                <a:latin typeface="Arial"/>
                <a:ea typeface="Arial"/>
                <a:cs typeface="Arial"/>
                <a:sym typeface="Arial"/>
              </a:rPr>
              <a:t>Page </a:t>
            </a:r>
            <a:fld id="{00000000-1234-1234-1234-123412341234}" type="slidenum">
              <a:rPr lang="en-US" sz="1200">
                <a:solidFill>
                  <a:srgbClr val="0033CC"/>
                </a:solidFill>
                <a:latin typeface="Arial"/>
                <a:ea typeface="Arial"/>
                <a:cs typeface="Arial"/>
                <a:sym typeface="Arial"/>
              </a:rPr>
              <a:t>‹#›</a:t>
            </a:fld>
          </a:p>
        </p:txBody>
      </p:sp>
      <p:sp>
        <p:nvSpPr>
          <p:cNvPr id="973" name="Shape 973"/>
          <p:cNvSpPr/>
          <p:nvPr/>
        </p:nvSpPr>
        <p:spPr>
          <a:xfrm>
            <a:off x="5562600" y="4038600"/>
            <a:ext cx="2971800" cy="1219200"/>
          </a:xfrm>
          <a:prstGeom prst="wedgeRectCallout">
            <a:avLst>
              <a:gd fmla="val -58032" name="adj1"/>
              <a:gd fmla="val 74813" name="adj2"/>
            </a:avLst>
          </a:prstGeom>
          <a:solidFill>
            <a:srgbClr val="FFFFFF"/>
          </a:solidFill>
          <a:ln cap="flat" cmpd="sng" w="254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SzPct val="25000"/>
              <a:buNone/>
            </a:pPr>
            <a:r>
              <a:rPr lang="en-US" sz="1800">
                <a:solidFill>
                  <a:schemeClr val="dk1"/>
                </a:solidFill>
                <a:latin typeface="Arial"/>
                <a:ea typeface="Arial"/>
                <a:cs typeface="Arial"/>
                <a:sym typeface="Arial"/>
              </a:rPr>
              <a:t>Identify the </a:t>
            </a:r>
            <a:r>
              <a:rPr lang="en-US" sz="1800">
                <a:solidFill>
                  <a:srgbClr val="FF0000"/>
                </a:solidFill>
                <a:latin typeface="Arial"/>
                <a:ea typeface="Arial"/>
                <a:cs typeface="Arial"/>
                <a:sym typeface="Arial"/>
              </a:rPr>
              <a:t>relation </a:t>
            </a:r>
            <a:r>
              <a:rPr lang="en-US" sz="1800">
                <a:solidFill>
                  <a:schemeClr val="dk1"/>
                </a:solidFill>
                <a:latin typeface="Arial"/>
                <a:ea typeface="Arial"/>
                <a:cs typeface="Arial"/>
                <a:sym typeface="Arial"/>
              </a:rPr>
              <a:t>expressed by the predicate, and its </a:t>
            </a:r>
            <a:r>
              <a:rPr lang="en-US" sz="1800">
                <a:solidFill>
                  <a:srgbClr val="FF0000"/>
                </a:solidFill>
                <a:latin typeface="Arial"/>
                <a:ea typeface="Arial"/>
                <a:cs typeface="Arial"/>
                <a:sym typeface="Arial"/>
              </a:rPr>
              <a:t>arguments</a:t>
            </a:r>
          </a:p>
        </p:txBody>
      </p:sp>
      <p:cxnSp>
        <p:nvCxnSpPr>
          <p:cNvPr id="974" name="Shape 974"/>
          <p:cNvCxnSpPr/>
          <p:nvPr/>
        </p:nvCxnSpPr>
        <p:spPr>
          <a:xfrm>
            <a:off x="2217760" y="5374944"/>
            <a:ext cx="1295400" cy="0"/>
          </a:xfrm>
          <a:prstGeom prst="straightConnector1">
            <a:avLst/>
          </a:prstGeom>
          <a:noFill/>
          <a:ln cap="flat" cmpd="sng" w="28575">
            <a:solidFill>
              <a:schemeClr val="dk1"/>
            </a:solidFill>
            <a:prstDash val="solid"/>
            <a:round/>
            <a:headEnd len="med" w="med" type="none"/>
            <a:tailEnd len="med" w="med" type="none"/>
          </a:ln>
        </p:spPr>
      </p:cxnSp>
      <p:cxnSp>
        <p:nvCxnSpPr>
          <p:cNvPr id="975" name="Shape 975"/>
          <p:cNvCxnSpPr/>
          <p:nvPr/>
        </p:nvCxnSpPr>
        <p:spPr>
          <a:xfrm>
            <a:off x="2086968" y="5715000"/>
            <a:ext cx="830100" cy="0"/>
          </a:xfrm>
          <a:prstGeom prst="straightConnector1">
            <a:avLst/>
          </a:prstGeom>
          <a:noFill/>
          <a:ln cap="flat" cmpd="sng" w="28575">
            <a:solidFill>
              <a:schemeClr val="dk1"/>
            </a:solidFill>
            <a:prstDash val="solid"/>
            <a:round/>
            <a:headEnd len="med" w="med" type="none"/>
            <a:tailEnd len="med" w="med" type="none"/>
          </a:ln>
        </p:spPr>
      </p:cxnSp>
      <p:cxnSp>
        <p:nvCxnSpPr>
          <p:cNvPr id="976" name="Shape 976"/>
          <p:cNvCxnSpPr/>
          <p:nvPr/>
        </p:nvCxnSpPr>
        <p:spPr>
          <a:xfrm>
            <a:off x="1190958" y="5715000"/>
            <a:ext cx="714000" cy="0"/>
          </a:xfrm>
          <a:prstGeom prst="straightConnector1">
            <a:avLst/>
          </a:prstGeom>
          <a:noFill/>
          <a:ln cap="flat" cmpd="sng" w="28575">
            <a:solidFill>
              <a:schemeClr val="dk1"/>
            </a:solidFill>
            <a:prstDash val="solid"/>
            <a:round/>
            <a:headEnd len="med" w="med" type="none"/>
            <a:tailEnd len="med" w="med" type="none"/>
          </a:ln>
        </p:spPr>
      </p:cxnSp>
      <p:grpSp>
        <p:nvGrpSpPr>
          <p:cNvPr id="977" name="Shape 977"/>
          <p:cNvGrpSpPr/>
          <p:nvPr/>
        </p:nvGrpSpPr>
        <p:grpSpPr>
          <a:xfrm>
            <a:off x="5659163" y="2171700"/>
            <a:ext cx="2764737" cy="1257174"/>
            <a:chOff x="5659163" y="2171700"/>
            <a:chExt cx="2764737" cy="1257174"/>
          </a:xfrm>
        </p:grpSpPr>
        <p:pic>
          <p:nvPicPr>
            <p:cNvPr descr="of-usage-brighened.jpg" id="978" name="Shape 978"/>
            <p:cNvPicPr preferRelativeResize="0"/>
            <p:nvPr/>
          </p:nvPicPr>
          <p:blipFill rotWithShape="1">
            <a:blip r:embed="rId3">
              <a:alphaModFix/>
            </a:blip>
            <a:srcRect b="0" l="0" r="0" t="0"/>
            <a:stretch/>
          </p:blipFill>
          <p:spPr>
            <a:xfrm>
              <a:off x="5659163" y="2171700"/>
              <a:ext cx="2764737" cy="1257174"/>
            </a:xfrm>
            <a:prstGeom prst="rect">
              <a:avLst/>
            </a:prstGeom>
            <a:noFill/>
            <a:ln>
              <a:noFill/>
            </a:ln>
          </p:spPr>
        </p:pic>
        <p:sp>
          <p:nvSpPr>
            <p:cNvPr id="979" name="Shape 979"/>
            <p:cNvSpPr/>
            <p:nvPr/>
          </p:nvSpPr>
          <p:spPr>
            <a:xfrm>
              <a:off x="7101840" y="2171700"/>
              <a:ext cx="365700" cy="365700"/>
            </a:xfrm>
            <a:prstGeom prst="ellipse">
              <a:avLst/>
            </a:prstGeom>
            <a:noFill/>
            <a:ln cap="flat" cmpd="sng" w="38100">
              <a:solidFill>
                <a:srgbClr val="0033CC"/>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0" name="Shape 980"/>
            <p:cNvSpPr/>
            <p:nvPr/>
          </p:nvSpPr>
          <p:spPr>
            <a:xfrm>
              <a:off x="6629400" y="2958138"/>
              <a:ext cx="365700" cy="365700"/>
            </a:xfrm>
            <a:prstGeom prst="ellipse">
              <a:avLst/>
            </a:prstGeom>
            <a:noFill/>
            <a:ln cap="flat" cmpd="sng" w="38100">
              <a:solidFill>
                <a:srgbClr val="0033CC"/>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5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5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500"/>
                                        <p:tgtEl>
                                          <p:spTgt spid="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822"/>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Shape 985"/>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Extended Semantic Role Labeling</a:t>
            </a:r>
          </a:p>
        </p:txBody>
      </p:sp>
      <p:sp>
        <p:nvSpPr>
          <p:cNvPr id="986" name="Shape 986"/>
          <p:cNvSpPr txBox="1"/>
          <p:nvPr>
            <p:ph idx="1" type="body"/>
          </p:nvPr>
        </p:nvSpPr>
        <p:spPr>
          <a:xfrm>
            <a:off x="457200" y="533400"/>
            <a:ext cx="8534400" cy="49530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9900"/>
              </a:buClr>
              <a:buSzPct val="100000"/>
              <a:buFont typeface="Noto Sans Symbols"/>
              <a:buChar char="▪"/>
            </a:pPr>
            <a:r>
              <a:rPr b="0" i="0" lang="en-US" sz="2000" u="none" cap="none" strike="noStrike">
                <a:solidFill>
                  <a:schemeClr val="dk1"/>
                </a:solidFill>
                <a:latin typeface="Calibri"/>
                <a:ea typeface="Calibri"/>
                <a:cs typeface="Calibri"/>
                <a:sym typeface="Calibri"/>
              </a:rPr>
              <a:t>Improved </a:t>
            </a:r>
            <a:r>
              <a:rPr b="0" i="0" lang="en-US" sz="2000" u="none" cap="none" strike="noStrike">
                <a:solidFill>
                  <a:srgbClr val="3366CC"/>
                </a:solidFill>
                <a:latin typeface="Calibri"/>
                <a:ea typeface="Calibri"/>
                <a:cs typeface="Calibri"/>
                <a:sym typeface="Calibri"/>
              </a:rPr>
              <a:t>sentence level </a:t>
            </a:r>
            <a:r>
              <a:rPr b="0" i="0" lang="en-US" sz="2000" u="none" cap="none" strike="noStrike">
                <a:solidFill>
                  <a:schemeClr val="dk1"/>
                </a:solidFill>
                <a:latin typeface="Calibri"/>
                <a:ea typeface="Calibri"/>
                <a:cs typeface="Calibri"/>
                <a:sym typeface="Calibri"/>
              </a:rPr>
              <a:t>analysis; dealing with more phenomena.</a:t>
            </a:r>
          </a:p>
          <a:p>
            <a:pPr indent="-234950" lvl="1" marL="857250" marR="0" rtl="0" algn="l">
              <a:lnSpc>
                <a:spcPct val="15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Semantic role labelling </a:t>
            </a:r>
          </a:p>
          <a:p>
            <a:pPr indent="-228600" lvl="1" marL="914400" marR="0" rtl="0" algn="l">
              <a:lnSpc>
                <a:spcPct val="15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Events, Entailment, Winograd schemas</a:t>
            </a:r>
          </a:p>
          <a:p>
            <a:pPr indent="-228600" lvl="0" marL="457200" marR="0" rtl="0" algn="l">
              <a:lnSpc>
                <a:spcPct val="15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Abstract Meaning Representation (AMR) [Banarescu et al. 2013]</a:t>
            </a:r>
          </a:p>
          <a:p>
            <a:pPr indent="-228600" lvl="1" marL="914400" marR="0" rtl="0" algn="l">
              <a:lnSpc>
                <a:spcPct val="15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Expensive to produce large amounts of hand-annotated AMRs</a:t>
            </a:r>
          </a:p>
          <a:p>
            <a:pPr indent="-228600" lvl="1" marL="914400" marR="0" rtl="0" algn="l">
              <a:lnSpc>
                <a:spcPct val="15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Especially for other languages/genres</a:t>
            </a:r>
            <a:r>
              <a:rPr b="0" baseline="30000" i="0" lang="en-US" sz="2000" u="none" cap="none" strike="noStrike">
                <a:solidFill>
                  <a:schemeClr val="dk1"/>
                </a:solidFill>
                <a:latin typeface="Arial"/>
                <a:ea typeface="Arial"/>
                <a:cs typeface="Arial"/>
                <a:sym typeface="Arial"/>
              </a:rPr>
              <a:t>†</a:t>
            </a:r>
          </a:p>
          <a:p>
            <a:pPr indent="-228600" lvl="1" marL="914400" marR="0" rtl="0" algn="l">
              <a:lnSpc>
                <a:spcPct val="150000"/>
              </a:lnSpc>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Limitations in terms of phenomena covered (hard to add more)</a:t>
            </a:r>
          </a:p>
          <a:p>
            <a:pPr indent="-228600" lvl="1" marL="914400" marR="0" rtl="0" algn="l">
              <a:lnSpc>
                <a:spcPct val="150000"/>
              </a:lnSpc>
              <a:spcBef>
                <a:spcPts val="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234950" lvl="0" marL="514350" marR="0" rtl="0" algn="l">
              <a:lnSpc>
                <a:spcPct val="150000"/>
              </a:lnSpc>
              <a:spcBef>
                <a:spcPts val="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rgbClr val="FF9900"/>
              </a:buClr>
              <a:buSzPct val="100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987" name="Shape 987"/>
          <p:cNvSpPr txBox="1"/>
          <p:nvPr>
            <p:ph idx="12" type="sldNum"/>
          </p:nvPr>
        </p:nvSpPr>
        <p:spPr>
          <a:xfrm>
            <a:off x="3124200" y="6245225"/>
            <a:ext cx="2895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Shape 992"/>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Example, Rephrased</a:t>
            </a:r>
          </a:p>
        </p:txBody>
      </p:sp>
      <p:sp>
        <p:nvSpPr>
          <p:cNvPr id="993" name="Shape 993"/>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
        <p:nvSpPr>
          <p:cNvPr id="994" name="Shape 994"/>
          <p:cNvSpPr/>
          <p:nvPr/>
        </p:nvSpPr>
        <p:spPr>
          <a:xfrm>
            <a:off x="609600" y="1447800"/>
            <a:ext cx="7848600" cy="2667000"/>
          </a:xfrm>
          <a:prstGeom prst="foldedCorner">
            <a:avLst>
              <a:gd fmla="val 16667" name="adj"/>
            </a:avLst>
          </a:prstGeom>
          <a:solidFill>
            <a:srgbClr val="DAEEF3"/>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P:  Teams are under pressure after PSG purchased Neymar this season. </a:t>
            </a:r>
            <a:r>
              <a:rPr b="0" lang="en-US" sz="1800">
                <a:solidFill>
                  <a:srgbClr val="FF0000"/>
                </a:solidFill>
                <a:latin typeface="Arial"/>
                <a:ea typeface="Arial"/>
                <a:cs typeface="Arial"/>
                <a:sym typeface="Arial"/>
              </a:rPr>
              <a:t>Morata </a:t>
            </a:r>
            <a:r>
              <a:rPr b="0" lang="en-US" sz="1800" u="sng">
                <a:solidFill>
                  <a:srgbClr val="FF0000"/>
                </a:solidFill>
                <a:latin typeface="Arial"/>
                <a:ea typeface="Arial"/>
                <a:cs typeface="Arial"/>
                <a:sym typeface="Arial"/>
              </a:rPr>
              <a:t>is</a:t>
            </a:r>
            <a:r>
              <a:rPr b="0" lang="en-US" sz="1800">
                <a:solidFill>
                  <a:srgbClr val="FF0000"/>
                </a:solidFill>
                <a:latin typeface="Arial"/>
                <a:ea typeface="Arial"/>
                <a:cs typeface="Arial"/>
                <a:sym typeface="Arial"/>
              </a:rPr>
              <a:t> the recent </a:t>
            </a:r>
            <a:r>
              <a:rPr b="0" lang="en-US" sz="1800">
                <a:solidFill>
                  <a:srgbClr val="0000FF"/>
                </a:solidFill>
                <a:latin typeface="Arial"/>
                <a:ea typeface="Arial"/>
                <a:cs typeface="Arial"/>
                <a:sym typeface="Arial"/>
              </a:rPr>
              <a:t>acquisition</a:t>
            </a:r>
            <a:r>
              <a:rPr b="0" lang="en-US" sz="1800">
                <a:solidFill>
                  <a:srgbClr val="FF0000"/>
                </a:solidFill>
                <a:latin typeface="Arial"/>
                <a:ea typeface="Arial"/>
                <a:cs typeface="Arial"/>
                <a:sym typeface="Arial"/>
              </a:rPr>
              <a:t> </a:t>
            </a:r>
            <a:r>
              <a:rPr b="0" lang="en-US" sz="1800" u="sng">
                <a:solidFill>
                  <a:srgbClr val="FF0000"/>
                </a:solidFill>
                <a:latin typeface="Arial"/>
                <a:ea typeface="Arial"/>
                <a:cs typeface="Arial"/>
                <a:sym typeface="Arial"/>
              </a:rPr>
              <a:t>by</a:t>
            </a:r>
            <a:r>
              <a:rPr b="0" lang="en-US" sz="1800">
                <a:solidFill>
                  <a:srgbClr val="FF0000"/>
                </a:solidFill>
                <a:latin typeface="Arial"/>
                <a:ea typeface="Arial"/>
                <a:cs typeface="Arial"/>
                <a:sym typeface="Arial"/>
              </a:rPr>
              <a:t> Chelsea</a:t>
            </a:r>
            <a:r>
              <a:rPr b="0" lang="en-US" sz="1800">
                <a:solidFill>
                  <a:schemeClr val="dk1"/>
                </a:solidFill>
                <a:latin typeface="Arial"/>
                <a:ea typeface="Arial"/>
                <a:cs typeface="Arial"/>
                <a:sym typeface="Arial"/>
              </a:rPr>
              <a:t>. The Spaniard looked like he was set for a move to Old Trafford for the majority of the summer only for Manchester United to sign Romelu Lukaku instead, paving the way for Morata to finally move to Chelsea for an initial £56m.</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Q:  </a:t>
            </a:r>
            <a:r>
              <a:rPr b="0" i="1" lang="en-US" sz="1800" u="sng">
                <a:solidFill>
                  <a:schemeClr val="dk1"/>
                </a:solidFill>
                <a:latin typeface="Arial"/>
                <a:ea typeface="Arial"/>
                <a:cs typeface="Arial"/>
                <a:sym typeface="Arial"/>
              </a:rPr>
              <a:t>Who</a:t>
            </a:r>
            <a:r>
              <a:rPr b="0" i="1" lang="en-US" sz="1800">
                <a:solidFill>
                  <a:schemeClr val="dk1"/>
                </a:solidFill>
                <a:latin typeface="Arial"/>
                <a:ea typeface="Arial"/>
                <a:cs typeface="Arial"/>
                <a:sym typeface="Arial"/>
              </a:rPr>
              <a:t> did Chelsea </a:t>
            </a:r>
            <a:r>
              <a:rPr b="0" i="1" lang="en-US" sz="1800">
                <a:solidFill>
                  <a:srgbClr val="0000FF"/>
                </a:solidFill>
                <a:latin typeface="Arial"/>
                <a:ea typeface="Arial"/>
                <a:cs typeface="Arial"/>
                <a:sym typeface="Arial"/>
              </a:rPr>
              <a:t>purchase </a:t>
            </a:r>
            <a:r>
              <a:rPr b="0" i="1" lang="en-US" sz="1800">
                <a:solidFill>
                  <a:schemeClr val="dk1"/>
                </a:solidFill>
                <a:latin typeface="Arial"/>
                <a:ea typeface="Arial"/>
                <a:cs typeface="Arial"/>
                <a:sym typeface="Arial"/>
              </a:rPr>
              <a:t>this season?</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A:  </a:t>
            </a:r>
            <a:r>
              <a:rPr b="0" i="1" lang="en-US" sz="1800">
                <a:solidFill>
                  <a:schemeClr val="dk1"/>
                </a:solidFill>
                <a:latin typeface="Arial"/>
                <a:ea typeface="Arial"/>
                <a:cs typeface="Arial"/>
                <a:sym typeface="Arial"/>
              </a:rPr>
              <a:t>{</a:t>
            </a:r>
            <a:r>
              <a:rPr b="0" i="1" lang="en-US" sz="1800">
                <a:solidFill>
                  <a:srgbClr val="008000"/>
                </a:solidFill>
                <a:latin typeface="Arial"/>
                <a:ea typeface="Arial"/>
                <a:cs typeface="Arial"/>
                <a:sym typeface="Arial"/>
              </a:rPr>
              <a:t>Alvaro Morata</a:t>
            </a:r>
            <a:r>
              <a:rPr b="0" i="1" lang="en-US" sz="1800">
                <a:solidFill>
                  <a:schemeClr val="dk1"/>
                </a:solidFill>
                <a:latin typeface="Arial"/>
                <a:ea typeface="Arial"/>
                <a:cs typeface="Arial"/>
                <a:sym typeface="Arial"/>
              </a:rPr>
              <a:t>,  Neymar,  Romelu Lukaku}</a:t>
            </a:r>
          </a:p>
        </p:txBody>
      </p:sp>
      <p:sp>
        <p:nvSpPr>
          <p:cNvPr id="995" name="Shape 995"/>
          <p:cNvSpPr txBox="1"/>
          <p:nvPr/>
        </p:nvSpPr>
        <p:spPr>
          <a:xfrm>
            <a:off x="762000" y="4840734"/>
            <a:ext cx="6686400" cy="1102800"/>
          </a:xfrm>
          <a:prstGeom prst="rect">
            <a:avLst/>
          </a:prstGeom>
          <a:noFill/>
          <a:ln>
            <a:noFill/>
          </a:ln>
        </p:spPr>
        <p:txBody>
          <a:bodyPr anchorCtr="0" anchor="t" bIns="45700" lIns="91425" rIns="91425" wrap="square" tIns="45700">
            <a:noAutofit/>
          </a:bodyPr>
          <a:lstStyle/>
          <a:p>
            <a:pPr indent="0" lvl="0" marL="0" marR="0" rtl="0" algn="l">
              <a:lnSpc>
                <a:spcPct val="110000"/>
              </a:lnSpc>
              <a:spcBef>
                <a:spcPts val="0"/>
              </a:spcBef>
              <a:spcAft>
                <a:spcPts val="0"/>
              </a:spcAft>
              <a:buSzPct val="25000"/>
              <a:buNone/>
            </a:pPr>
            <a:r>
              <a:rPr b="1" lang="en-US" sz="2000">
                <a:solidFill>
                  <a:schemeClr val="dk1"/>
                </a:solidFill>
                <a:latin typeface="Arial"/>
                <a:ea typeface="Arial"/>
                <a:cs typeface="Arial"/>
                <a:sym typeface="Arial"/>
              </a:rPr>
              <a:t>Linguistic understanding can help!</a:t>
            </a:r>
          </a:p>
          <a:p>
            <a:pPr indent="-342900" lvl="0" marL="342900" marR="0" rtl="0" algn="l">
              <a:lnSpc>
                <a:spcPct val="110000"/>
              </a:lnSpc>
              <a:spcBef>
                <a:spcPts val="0"/>
              </a:spcBef>
              <a:spcAft>
                <a:spcPts val="0"/>
              </a:spcAft>
              <a:buClr>
                <a:schemeClr val="dk1"/>
              </a:buClr>
              <a:buSzPct val="100000"/>
              <a:buFont typeface="Noto Sans Symbols"/>
              <a:buChar char="▪"/>
            </a:pPr>
            <a:r>
              <a:rPr b="0" lang="en-US" sz="2000">
                <a:solidFill>
                  <a:schemeClr val="dk1"/>
                </a:solidFill>
                <a:latin typeface="Arial"/>
                <a:ea typeface="Arial"/>
                <a:cs typeface="Arial"/>
                <a:sym typeface="Arial"/>
              </a:rPr>
              <a:t>Verbs and their nominalization</a:t>
            </a:r>
          </a:p>
          <a:p>
            <a:pPr indent="-342900" lvl="0" marL="342900" marR="0" rtl="0" algn="l">
              <a:lnSpc>
                <a:spcPct val="110000"/>
              </a:lnSpc>
              <a:spcBef>
                <a:spcPts val="0"/>
              </a:spcBef>
              <a:spcAft>
                <a:spcPts val="0"/>
              </a:spcAft>
              <a:buClr>
                <a:schemeClr val="dk1"/>
              </a:buClr>
              <a:buSzPct val="100000"/>
              <a:buFont typeface="Noto Sans Symbols"/>
              <a:buChar char="▪"/>
            </a:pPr>
            <a:r>
              <a:rPr b="0" lang="en-US" sz="2000">
                <a:solidFill>
                  <a:schemeClr val="dk1"/>
                </a:solidFill>
                <a:latin typeface="Arial"/>
                <a:ea typeface="Arial"/>
                <a:cs typeface="Arial"/>
                <a:sym typeface="Arial"/>
              </a:rPr>
              <a:t>Domain agnostic =&gt; can use pre-trained NLP modules</a:t>
            </a:r>
          </a:p>
        </p:txBody>
      </p:sp>
      <p:cxnSp>
        <p:nvCxnSpPr>
          <p:cNvPr id="996" name="Shape 996"/>
          <p:cNvCxnSpPr/>
          <p:nvPr/>
        </p:nvCxnSpPr>
        <p:spPr>
          <a:xfrm rot="10800000">
            <a:off x="3467100" y="3429000"/>
            <a:ext cx="342900" cy="838200"/>
          </a:xfrm>
          <a:prstGeom prst="straightConnector1">
            <a:avLst/>
          </a:prstGeom>
          <a:noFill/>
          <a:ln cap="flat" cmpd="sng" w="38100">
            <a:solidFill>
              <a:srgbClr val="4F81BD"/>
            </a:solidFill>
            <a:prstDash val="solid"/>
            <a:round/>
            <a:headEnd len="med" w="med" type="none"/>
            <a:tailEnd len="lg" w="lg" type="triangle"/>
          </a:ln>
        </p:spPr>
      </p:cxnSp>
      <p:sp>
        <p:nvSpPr>
          <p:cNvPr id="997" name="Shape 997"/>
          <p:cNvSpPr/>
          <p:nvPr/>
        </p:nvSpPr>
        <p:spPr>
          <a:xfrm>
            <a:off x="3733800" y="4267200"/>
            <a:ext cx="914400" cy="381000"/>
          </a:xfrm>
          <a:prstGeom prst="roundRect">
            <a:avLst>
              <a:gd fmla="val 16667" name="adj"/>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med" w="med" type="none"/>
            <a:tailEnd len="med" w="med" type="none"/>
          </a:ln>
          <a:effectLst>
            <a:outerShdw blurRad="40000" rotWithShape="0" dir="5400000" dist="23000">
              <a:srgbClr val="000000">
                <a:alpha val="34900"/>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verb</a:t>
            </a:r>
          </a:p>
        </p:txBody>
      </p:sp>
      <p:cxnSp>
        <p:nvCxnSpPr>
          <p:cNvPr id="998" name="Shape 998"/>
          <p:cNvCxnSpPr/>
          <p:nvPr/>
        </p:nvCxnSpPr>
        <p:spPr>
          <a:xfrm flipH="1">
            <a:off x="3390900" y="1143000"/>
            <a:ext cx="571500" cy="685800"/>
          </a:xfrm>
          <a:prstGeom prst="straightConnector1">
            <a:avLst/>
          </a:prstGeom>
          <a:noFill/>
          <a:ln cap="flat" cmpd="sng" w="38100">
            <a:solidFill>
              <a:srgbClr val="4F81BD"/>
            </a:solidFill>
            <a:prstDash val="solid"/>
            <a:round/>
            <a:headEnd len="med" w="med" type="none"/>
            <a:tailEnd len="lg" w="lg" type="triangle"/>
          </a:ln>
        </p:spPr>
      </p:cxnSp>
      <p:sp>
        <p:nvSpPr>
          <p:cNvPr id="999" name="Shape 999"/>
          <p:cNvSpPr/>
          <p:nvPr/>
        </p:nvSpPr>
        <p:spPr>
          <a:xfrm>
            <a:off x="3962400" y="762000"/>
            <a:ext cx="1066800" cy="381000"/>
          </a:xfrm>
          <a:prstGeom prst="roundRect">
            <a:avLst>
              <a:gd fmla="val 16667" name="adj"/>
            </a:avLst>
          </a:prstGeom>
          <a:gradFill>
            <a:gsLst>
              <a:gs pos="0">
                <a:srgbClr val="2D5C97"/>
              </a:gs>
              <a:gs pos="80000">
                <a:srgbClr val="3C7AC5"/>
              </a:gs>
              <a:gs pos="100000">
                <a:srgbClr val="397BC9"/>
              </a:gs>
            </a:gsLst>
            <a:lin ang="16200038" scaled="0"/>
          </a:gradFill>
          <a:ln cap="flat" cmpd="sng" w="9525">
            <a:solidFill>
              <a:srgbClr val="4A7DBA"/>
            </a:solidFill>
            <a:prstDash val="solid"/>
            <a:round/>
            <a:headEnd len="med" w="med" type="none"/>
            <a:tailEnd len="med" w="med" type="none"/>
          </a:ln>
          <a:effectLst>
            <a:outerShdw blurRad="40000" rotWithShape="0" dir="5400000" dist="23000">
              <a:srgbClr val="000000">
                <a:alpha val="34900"/>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700" u="none" cap="none" strike="noStrike">
                <a:solidFill>
                  <a:srgbClr val="FFFFFF"/>
                </a:solidFill>
                <a:latin typeface="Arial"/>
                <a:ea typeface="Arial"/>
                <a:cs typeface="Arial"/>
                <a:sym typeface="Arial"/>
              </a:rPr>
              <a:t>nominal</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Shape 1004"/>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Example, Rephrased</a:t>
            </a:r>
          </a:p>
        </p:txBody>
      </p:sp>
      <p:sp>
        <p:nvSpPr>
          <p:cNvPr id="1005" name="Shape 1005"/>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b="0" lang="en-US" sz="1400">
                <a:solidFill>
                  <a:schemeClr val="dk1"/>
                </a:solidFill>
                <a:latin typeface="Arial"/>
                <a:ea typeface="Arial"/>
                <a:cs typeface="Arial"/>
                <a:sym typeface="Arial"/>
              </a:rPr>
              <a:t>‹#›</a:t>
            </a:fld>
          </a:p>
        </p:txBody>
      </p:sp>
      <p:sp>
        <p:nvSpPr>
          <p:cNvPr id="1006" name="Shape 1006"/>
          <p:cNvSpPr/>
          <p:nvPr/>
        </p:nvSpPr>
        <p:spPr>
          <a:xfrm>
            <a:off x="609600" y="1447800"/>
            <a:ext cx="7848600" cy="2667000"/>
          </a:xfrm>
          <a:prstGeom prst="foldedCorner">
            <a:avLst>
              <a:gd fmla="val 16667" name="adj"/>
            </a:avLst>
          </a:prstGeom>
          <a:solidFill>
            <a:srgbClr val="DAEEF3"/>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P:  Teams are under pressure after PSG purchased Neymar this season. </a:t>
            </a:r>
            <a:r>
              <a:rPr b="0" lang="en-US" sz="1800">
                <a:solidFill>
                  <a:srgbClr val="FF0000"/>
                </a:solidFill>
                <a:latin typeface="Arial"/>
                <a:ea typeface="Arial"/>
                <a:cs typeface="Arial"/>
                <a:sym typeface="Arial"/>
              </a:rPr>
              <a:t>Morata is the recent acquisition by Chelsea</a:t>
            </a:r>
            <a:r>
              <a:rPr b="0" lang="en-US" sz="1800">
                <a:solidFill>
                  <a:schemeClr val="dk1"/>
                </a:solidFill>
                <a:latin typeface="Arial"/>
                <a:ea typeface="Arial"/>
                <a:cs typeface="Arial"/>
                <a:sym typeface="Arial"/>
              </a:rPr>
              <a:t>. The Spaniard looked like he was set for a move to Old Trafford for the majority of the summer only for Manchester United to sign Romelu Lukaku instead, paving the way for Morata to finally move to Chelsea for an initial £56m.</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Q:  </a:t>
            </a:r>
            <a:r>
              <a:rPr b="0" i="1" lang="en-US" sz="1800">
                <a:solidFill>
                  <a:schemeClr val="dk1"/>
                </a:solidFill>
                <a:latin typeface="Arial"/>
                <a:ea typeface="Arial"/>
                <a:cs typeface="Arial"/>
                <a:sym typeface="Arial"/>
              </a:rPr>
              <a:t>Who did Chelsea purchase this season?</a:t>
            </a:r>
          </a:p>
          <a:p>
            <a:pPr indent="0" lvl="0" marL="0" marR="0" rtl="0" algn="just">
              <a:spcBef>
                <a:spcPts val="0"/>
              </a:spcBef>
              <a:spcAft>
                <a:spcPts val="0"/>
              </a:spcAft>
              <a:buNone/>
            </a:pPr>
            <a:r>
              <a:t/>
            </a:r>
            <a:endParaRPr b="0" sz="1800">
              <a:solidFill>
                <a:schemeClr val="dk1"/>
              </a:solidFill>
              <a:latin typeface="Arial"/>
              <a:ea typeface="Arial"/>
              <a:cs typeface="Arial"/>
              <a:sym typeface="Arial"/>
            </a:endParaRPr>
          </a:p>
          <a:p>
            <a:pPr indent="0" lvl="0" marL="0" marR="0" rtl="0" algn="just">
              <a:spcBef>
                <a:spcPts val="0"/>
              </a:spcBef>
              <a:spcAft>
                <a:spcPts val="0"/>
              </a:spcAft>
              <a:buSzPct val="25000"/>
              <a:buNone/>
            </a:pPr>
            <a:r>
              <a:rPr b="0" lang="en-US" sz="1800">
                <a:solidFill>
                  <a:schemeClr val="dk1"/>
                </a:solidFill>
                <a:latin typeface="Arial"/>
                <a:ea typeface="Arial"/>
                <a:cs typeface="Arial"/>
                <a:sym typeface="Arial"/>
              </a:rPr>
              <a:t>A:  </a:t>
            </a:r>
            <a:r>
              <a:rPr b="0" i="1" lang="en-US" sz="1800">
                <a:solidFill>
                  <a:schemeClr val="dk1"/>
                </a:solidFill>
                <a:latin typeface="Arial"/>
                <a:ea typeface="Arial"/>
                <a:cs typeface="Arial"/>
                <a:sym typeface="Arial"/>
              </a:rPr>
              <a:t>{</a:t>
            </a:r>
            <a:r>
              <a:rPr b="0" i="1" lang="en-US" sz="1800">
                <a:solidFill>
                  <a:srgbClr val="008000"/>
                </a:solidFill>
                <a:latin typeface="Arial"/>
                <a:ea typeface="Arial"/>
                <a:cs typeface="Arial"/>
                <a:sym typeface="Arial"/>
              </a:rPr>
              <a:t>Alvaro Morata</a:t>
            </a:r>
            <a:r>
              <a:rPr b="0" i="1" lang="en-US" sz="1800">
                <a:solidFill>
                  <a:schemeClr val="dk1"/>
                </a:solidFill>
                <a:latin typeface="Arial"/>
                <a:ea typeface="Arial"/>
                <a:cs typeface="Arial"/>
                <a:sym typeface="Arial"/>
              </a:rPr>
              <a:t>,  Neymar,  Romelu Lukaku}</a:t>
            </a:r>
          </a:p>
        </p:txBody>
      </p:sp>
      <p:sp>
        <p:nvSpPr>
          <p:cNvPr id="1007" name="Shape 1007"/>
          <p:cNvSpPr txBox="1"/>
          <p:nvPr/>
        </p:nvSpPr>
        <p:spPr>
          <a:xfrm>
            <a:off x="762000" y="4840734"/>
            <a:ext cx="6327300" cy="1102800"/>
          </a:xfrm>
          <a:prstGeom prst="rect">
            <a:avLst/>
          </a:prstGeom>
          <a:noFill/>
          <a:ln>
            <a:noFill/>
          </a:ln>
        </p:spPr>
        <p:txBody>
          <a:bodyPr anchorCtr="0" anchor="t" bIns="45700" lIns="91425" rIns="91425" wrap="square" tIns="45700">
            <a:noAutofit/>
          </a:bodyPr>
          <a:lstStyle/>
          <a:p>
            <a:pPr indent="0" lvl="0" marL="0" marR="0" rtl="0" algn="l">
              <a:lnSpc>
                <a:spcPct val="110000"/>
              </a:lnSpc>
              <a:spcBef>
                <a:spcPts val="0"/>
              </a:spcBef>
              <a:spcAft>
                <a:spcPts val="0"/>
              </a:spcAft>
              <a:buSzPct val="25000"/>
              <a:buNone/>
            </a:pPr>
            <a:r>
              <a:rPr b="1" lang="en-US" sz="2000">
                <a:solidFill>
                  <a:schemeClr val="dk1"/>
                </a:solidFill>
                <a:latin typeface="Arial"/>
                <a:ea typeface="Arial"/>
                <a:cs typeface="Arial"/>
                <a:sym typeface="Arial"/>
              </a:rPr>
              <a:t>Simple rewording can confuse solvers</a:t>
            </a:r>
          </a:p>
          <a:p>
            <a:pPr indent="-342900" lvl="0" marL="342900" marR="0" rtl="0" algn="l">
              <a:lnSpc>
                <a:spcPct val="110000"/>
              </a:lnSpc>
              <a:spcBef>
                <a:spcPts val="0"/>
              </a:spcBef>
              <a:spcAft>
                <a:spcPts val="0"/>
              </a:spcAft>
              <a:buClr>
                <a:schemeClr val="dk1"/>
              </a:buClr>
              <a:buSzPct val="100000"/>
              <a:buFont typeface="Noto Sans Symbols"/>
              <a:buChar char="▪"/>
            </a:pPr>
            <a:r>
              <a:rPr b="0" lang="en-US" sz="2000">
                <a:solidFill>
                  <a:schemeClr val="dk1"/>
                </a:solidFill>
                <a:latin typeface="Arial"/>
                <a:ea typeface="Arial"/>
                <a:cs typeface="Arial"/>
                <a:sym typeface="Arial"/>
              </a:rPr>
              <a:t>E.g., BiDAF outputs </a:t>
            </a:r>
            <a:r>
              <a:rPr b="0" i="1" lang="en-US" sz="2000">
                <a:solidFill>
                  <a:schemeClr val="dk1"/>
                </a:solidFill>
                <a:latin typeface="Arial"/>
                <a:ea typeface="Arial"/>
                <a:cs typeface="Arial"/>
                <a:sym typeface="Arial"/>
              </a:rPr>
              <a:t>“Neymar this season. Morata”</a:t>
            </a:r>
          </a:p>
          <a:p>
            <a:pPr indent="-342900" lvl="0" marL="342900" marR="0" rtl="0" algn="l">
              <a:lnSpc>
                <a:spcPct val="110000"/>
              </a:lnSpc>
              <a:spcBef>
                <a:spcPts val="0"/>
              </a:spcBef>
              <a:spcAft>
                <a:spcPts val="0"/>
              </a:spcAft>
              <a:buClr>
                <a:schemeClr val="dk1"/>
              </a:buClr>
              <a:buFont typeface="Noto Sans Symbols"/>
              <a:buNone/>
            </a:pPr>
            <a:r>
              <a:t/>
            </a:r>
            <a:endParaRPr b="0" sz="20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Shape 1012"/>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Knowledge as Relational Tables</a:t>
            </a:r>
          </a:p>
        </p:txBody>
      </p:sp>
      <p:sp>
        <p:nvSpPr>
          <p:cNvPr id="1013" name="Shape 1013"/>
          <p:cNvSpPr txBox="1"/>
          <p:nvPr>
            <p:ph idx="1" type="body"/>
          </p:nvPr>
        </p:nvSpPr>
        <p:spPr>
          <a:xfrm>
            <a:off x="381000" y="762000"/>
            <a:ext cx="8382000" cy="53643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Char char="▪"/>
            </a:pPr>
            <a:r>
              <a:rPr b="0" i="0" lang="en-US" sz="2400" u="none" cap="none" strike="noStrike">
                <a:solidFill>
                  <a:schemeClr val="dk1"/>
                </a:solidFill>
                <a:latin typeface="Arial"/>
                <a:ea typeface="Arial"/>
                <a:cs typeface="Arial"/>
                <a:sym typeface="Arial"/>
              </a:rPr>
              <a:t>The Knowledge Atlas: 12 key sections</a:t>
            </a:r>
          </a:p>
        </p:txBody>
      </p:sp>
      <p:sp>
        <p:nvSpPr>
          <p:cNvPr id="1014" name="Shape 1014"/>
          <p:cNvSpPr/>
          <p:nvPr/>
        </p:nvSpPr>
        <p:spPr>
          <a:xfrm>
            <a:off x="295524" y="1464677"/>
            <a:ext cx="2133600" cy="1447800"/>
          </a:xfrm>
          <a:prstGeom prst="rect">
            <a:avLst/>
          </a:prstGeom>
          <a:gradFill>
            <a:gsLst>
              <a:gs pos="0">
                <a:srgbClr val="B4CCFB"/>
              </a:gs>
              <a:gs pos="50000">
                <a:srgbClr val="CFDEFB"/>
              </a:gs>
              <a:gs pos="100000">
                <a:srgbClr val="E6EEFD"/>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15" name="Shape 1015"/>
          <p:cNvSpPr/>
          <p:nvPr/>
        </p:nvSpPr>
        <p:spPr>
          <a:xfrm>
            <a:off x="295524" y="2912477"/>
            <a:ext cx="2133600" cy="1447800"/>
          </a:xfrm>
          <a:prstGeom prst="rect">
            <a:avLst/>
          </a:prstGeom>
          <a:gradFill>
            <a:gsLst>
              <a:gs pos="0">
                <a:srgbClr val="B4C999"/>
              </a:gs>
              <a:gs pos="50000">
                <a:srgbClr val="D0DCC0"/>
              </a:gs>
              <a:gs pos="100000">
                <a:srgbClr val="E7EDE0"/>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16" name="Shape 1016"/>
          <p:cNvSpPr/>
          <p:nvPr/>
        </p:nvSpPr>
        <p:spPr>
          <a:xfrm>
            <a:off x="295524" y="4360277"/>
            <a:ext cx="2133600" cy="1447800"/>
          </a:xfrm>
          <a:prstGeom prst="rect">
            <a:avLst/>
          </a:prstGeom>
          <a:gradFill>
            <a:gsLst>
              <a:gs pos="0">
                <a:srgbClr val="BFB3B3"/>
              </a:gs>
              <a:gs pos="50000">
                <a:srgbClr val="D6CFCF"/>
              </a:gs>
              <a:gs pos="100000">
                <a:srgbClr val="EAE7E7"/>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17" name="Shape 1017"/>
          <p:cNvSpPr/>
          <p:nvPr/>
        </p:nvSpPr>
        <p:spPr>
          <a:xfrm>
            <a:off x="2429124" y="1464677"/>
            <a:ext cx="2133600" cy="1447800"/>
          </a:xfrm>
          <a:prstGeom prst="rect">
            <a:avLst/>
          </a:prstGeom>
          <a:gradFill>
            <a:gsLst>
              <a:gs pos="0">
                <a:srgbClr val="FFFFA9"/>
              </a:gs>
              <a:gs pos="50000">
                <a:srgbClr val="FFFFC8"/>
              </a:gs>
              <a:gs pos="100000">
                <a:srgbClr val="FFFFE3"/>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18" name="Shape 1018"/>
          <p:cNvSpPr/>
          <p:nvPr/>
        </p:nvSpPr>
        <p:spPr>
          <a:xfrm>
            <a:off x="2429124" y="2912477"/>
            <a:ext cx="2133600" cy="1447800"/>
          </a:xfrm>
          <a:prstGeom prst="rect">
            <a:avLst/>
          </a:prstGeom>
          <a:gradFill>
            <a:gsLst>
              <a:gs pos="0">
                <a:srgbClr val="B9C1DD"/>
              </a:gs>
              <a:gs pos="50000">
                <a:srgbClr val="D2D7E9"/>
              </a:gs>
              <a:gs pos="100000">
                <a:srgbClr val="E8EAF4"/>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19" name="Shape 1019"/>
          <p:cNvSpPr/>
          <p:nvPr/>
        </p:nvSpPr>
        <p:spPr>
          <a:xfrm>
            <a:off x="2429124" y="4360277"/>
            <a:ext cx="2133600" cy="1447800"/>
          </a:xfrm>
          <a:prstGeom prst="rect">
            <a:avLst/>
          </a:prstGeom>
          <a:gradFill>
            <a:gsLst>
              <a:gs pos="0">
                <a:srgbClr val="FFD3AB"/>
              </a:gs>
              <a:gs pos="50000">
                <a:srgbClr val="FFE2CA"/>
              </a:gs>
              <a:gs pos="100000">
                <a:srgbClr val="FFF0E4"/>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20" name="Shape 1020"/>
          <p:cNvSpPr/>
          <p:nvPr/>
        </p:nvSpPr>
        <p:spPr>
          <a:xfrm>
            <a:off x="4562724" y="1464677"/>
            <a:ext cx="2133600" cy="1447800"/>
          </a:xfrm>
          <a:prstGeom prst="rect">
            <a:avLst/>
          </a:prstGeom>
          <a:gradFill>
            <a:gsLst>
              <a:gs pos="0">
                <a:srgbClr val="FFD3A6"/>
              </a:gs>
              <a:gs pos="50000">
                <a:srgbClr val="FFE2C7"/>
              </a:gs>
              <a:gs pos="100000">
                <a:srgbClr val="FFF1E2"/>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21" name="Shape 1021"/>
          <p:cNvSpPr/>
          <p:nvPr/>
        </p:nvSpPr>
        <p:spPr>
          <a:xfrm>
            <a:off x="4562724" y="2912477"/>
            <a:ext cx="2133600" cy="1447800"/>
          </a:xfrm>
          <a:prstGeom prst="rect">
            <a:avLst/>
          </a:prstGeom>
          <a:gradFill>
            <a:gsLst>
              <a:gs pos="0">
                <a:srgbClr val="8CDE9E"/>
              </a:gs>
              <a:gs pos="50000">
                <a:srgbClr val="BAE8C3"/>
              </a:gs>
              <a:gs pos="100000">
                <a:srgbClr val="DEF2E1"/>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22" name="Shape 1022"/>
          <p:cNvSpPr/>
          <p:nvPr/>
        </p:nvSpPr>
        <p:spPr>
          <a:xfrm>
            <a:off x="4562724" y="4360277"/>
            <a:ext cx="2133600" cy="1447800"/>
          </a:xfrm>
          <a:prstGeom prst="rect">
            <a:avLst/>
          </a:prstGeom>
          <a:gradFill>
            <a:gsLst>
              <a:gs pos="0">
                <a:srgbClr val="FFFF7E"/>
              </a:gs>
              <a:gs pos="50000">
                <a:srgbClr val="FFFFB1"/>
              </a:gs>
              <a:gs pos="100000">
                <a:srgbClr val="FFFFD9"/>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23" name="Shape 1023"/>
          <p:cNvSpPr/>
          <p:nvPr/>
        </p:nvSpPr>
        <p:spPr>
          <a:xfrm>
            <a:off x="6696324" y="1464677"/>
            <a:ext cx="2133600" cy="1447800"/>
          </a:xfrm>
          <a:prstGeom prst="rect">
            <a:avLst/>
          </a:prstGeom>
          <a:gradFill>
            <a:gsLst>
              <a:gs pos="0">
                <a:srgbClr val="FFA8A6"/>
              </a:gs>
              <a:gs pos="50000">
                <a:srgbClr val="FFC9C7"/>
              </a:gs>
              <a:gs pos="100000">
                <a:srgbClr val="FFE3E3"/>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24" name="Shape 1024"/>
          <p:cNvSpPr/>
          <p:nvPr/>
        </p:nvSpPr>
        <p:spPr>
          <a:xfrm>
            <a:off x="6696324" y="2912477"/>
            <a:ext cx="2133600" cy="1447800"/>
          </a:xfrm>
          <a:prstGeom prst="rect">
            <a:avLst/>
          </a:prstGeom>
          <a:gradFill>
            <a:gsLst>
              <a:gs pos="0">
                <a:srgbClr val="A9A0B9"/>
              </a:gs>
              <a:gs pos="50000">
                <a:srgbClr val="CAC5D3"/>
              </a:gs>
              <a:gs pos="100000">
                <a:srgbClr val="E4E2E9"/>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25" name="Shape 1025"/>
          <p:cNvSpPr/>
          <p:nvPr/>
        </p:nvSpPr>
        <p:spPr>
          <a:xfrm>
            <a:off x="6696324" y="4360277"/>
            <a:ext cx="2133600" cy="1447800"/>
          </a:xfrm>
          <a:prstGeom prst="rect">
            <a:avLst/>
          </a:prstGeom>
          <a:gradFill>
            <a:gsLst>
              <a:gs pos="0">
                <a:srgbClr val="FFA383"/>
              </a:gs>
              <a:gs pos="50000">
                <a:srgbClr val="FFC6B4"/>
              </a:gs>
              <a:gs pos="100000">
                <a:srgbClr val="FFE1DB"/>
              </a:gs>
            </a:gsLst>
            <a:lin ang="16200000" scaled="0"/>
          </a:gra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26" name="Shape 1026"/>
          <p:cNvSpPr txBox="1"/>
          <p:nvPr/>
        </p:nvSpPr>
        <p:spPr>
          <a:xfrm>
            <a:off x="238459" y="1447800"/>
            <a:ext cx="2247731"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Celestial Phenomena</a:t>
            </a:r>
          </a:p>
        </p:txBody>
      </p:sp>
      <p:sp>
        <p:nvSpPr>
          <p:cNvPr id="1027" name="Shape 1027"/>
          <p:cNvSpPr txBox="1"/>
          <p:nvPr/>
        </p:nvSpPr>
        <p:spPr>
          <a:xfrm>
            <a:off x="400257" y="1718807"/>
            <a:ext cx="1981200" cy="127727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sun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moon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stars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day/night,</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rotation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revolution</a:t>
            </a:r>
          </a:p>
          <a:p>
            <a:pPr indent="0" lvl="0" marL="0" marR="0" rtl="0" algn="l">
              <a:spcBef>
                <a:spcPts val="0"/>
              </a:spcBef>
              <a:spcAft>
                <a:spcPts val="0"/>
              </a:spcAft>
              <a:buNone/>
            </a:pPr>
            <a:r>
              <a:t/>
            </a:r>
            <a:endParaRPr b="0" sz="1100">
              <a:solidFill>
                <a:schemeClr val="dk1"/>
              </a:solidFill>
              <a:latin typeface="Arial"/>
              <a:ea typeface="Arial"/>
              <a:cs typeface="Arial"/>
              <a:sym typeface="Arial"/>
            </a:endParaRPr>
          </a:p>
        </p:txBody>
      </p:sp>
      <p:sp>
        <p:nvSpPr>
          <p:cNvPr id="1028" name="Shape 1028"/>
          <p:cNvSpPr txBox="1"/>
          <p:nvPr/>
        </p:nvSpPr>
        <p:spPr>
          <a:xfrm>
            <a:off x="2895600" y="1447800"/>
            <a:ext cx="1130438"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The Earth</a:t>
            </a:r>
          </a:p>
        </p:txBody>
      </p:sp>
      <p:sp>
        <p:nvSpPr>
          <p:cNvPr id="1029" name="Shape 1029"/>
          <p:cNvSpPr txBox="1"/>
          <p:nvPr/>
        </p:nvSpPr>
        <p:spPr>
          <a:xfrm>
            <a:off x="2401299" y="1726241"/>
            <a:ext cx="2246316" cy="127727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air</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water</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land</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weather</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precipitation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erosion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 </a:t>
            </a:r>
          </a:p>
        </p:txBody>
      </p:sp>
      <p:sp>
        <p:nvSpPr>
          <p:cNvPr id="1030" name="Shape 1030"/>
          <p:cNvSpPr txBox="1"/>
          <p:nvPr/>
        </p:nvSpPr>
        <p:spPr>
          <a:xfrm>
            <a:off x="5009358" y="1458026"/>
            <a:ext cx="801823"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Matter</a:t>
            </a:r>
          </a:p>
        </p:txBody>
      </p:sp>
      <p:sp>
        <p:nvSpPr>
          <p:cNvPr id="1031" name="Shape 1031"/>
          <p:cNvSpPr txBox="1"/>
          <p:nvPr/>
        </p:nvSpPr>
        <p:spPr>
          <a:xfrm>
            <a:off x="4610391" y="1717474"/>
            <a:ext cx="2246316" cy="110799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solid/liquid/gas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properties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conductivity</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texture</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temperature</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measuring tools</a:t>
            </a:r>
          </a:p>
        </p:txBody>
      </p:sp>
      <p:sp>
        <p:nvSpPr>
          <p:cNvPr id="1032" name="Shape 1032"/>
          <p:cNvSpPr txBox="1"/>
          <p:nvPr/>
        </p:nvSpPr>
        <p:spPr>
          <a:xfrm>
            <a:off x="7153988" y="1458026"/>
            <a:ext cx="878767"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Energy</a:t>
            </a:r>
          </a:p>
        </p:txBody>
      </p:sp>
      <p:sp>
        <p:nvSpPr>
          <p:cNvPr id="1033" name="Shape 1033"/>
          <p:cNvSpPr txBox="1"/>
          <p:nvPr/>
        </p:nvSpPr>
        <p:spPr>
          <a:xfrm>
            <a:off x="6832653" y="1726241"/>
            <a:ext cx="1940205" cy="127727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forms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energy transfer</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heat</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electricity</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chemical energy</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energy conversion</a:t>
            </a:r>
          </a:p>
          <a:p>
            <a:pPr indent="0" lvl="0" marL="0" marR="0" rtl="0" algn="l">
              <a:spcBef>
                <a:spcPts val="0"/>
              </a:spcBef>
              <a:spcAft>
                <a:spcPts val="0"/>
              </a:spcAft>
              <a:buNone/>
            </a:pPr>
            <a:r>
              <a:t/>
            </a:r>
            <a:endParaRPr b="0" sz="1100">
              <a:solidFill>
                <a:schemeClr val="dk1"/>
              </a:solidFill>
              <a:latin typeface="Arial"/>
              <a:ea typeface="Arial"/>
              <a:cs typeface="Arial"/>
              <a:sym typeface="Arial"/>
            </a:endParaRPr>
          </a:p>
        </p:txBody>
      </p:sp>
      <p:sp>
        <p:nvSpPr>
          <p:cNvPr id="1034" name="Shape 1034"/>
          <p:cNvSpPr txBox="1"/>
          <p:nvPr/>
        </p:nvSpPr>
        <p:spPr>
          <a:xfrm>
            <a:off x="810254" y="2899175"/>
            <a:ext cx="856325"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Forces</a:t>
            </a:r>
          </a:p>
        </p:txBody>
      </p:sp>
      <p:sp>
        <p:nvSpPr>
          <p:cNvPr id="1035" name="Shape 1035"/>
          <p:cNvSpPr txBox="1"/>
          <p:nvPr/>
        </p:nvSpPr>
        <p:spPr>
          <a:xfrm>
            <a:off x="376976" y="3143117"/>
            <a:ext cx="2245005" cy="110799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gravity</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magnetism</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force</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friction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pull/pushing</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attraction</a:t>
            </a:r>
          </a:p>
        </p:txBody>
      </p:sp>
      <p:sp>
        <p:nvSpPr>
          <p:cNvPr id="1036" name="Shape 1036"/>
          <p:cNvSpPr txBox="1"/>
          <p:nvPr/>
        </p:nvSpPr>
        <p:spPr>
          <a:xfrm>
            <a:off x="2762684" y="2911864"/>
            <a:ext cx="1462260"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Living things</a:t>
            </a:r>
          </a:p>
        </p:txBody>
      </p:sp>
      <p:sp>
        <p:nvSpPr>
          <p:cNvPr id="1037" name="Shape 1037"/>
          <p:cNvSpPr txBox="1"/>
          <p:nvPr/>
        </p:nvSpPr>
        <p:spPr>
          <a:xfrm>
            <a:off x="2463123" y="3174041"/>
            <a:ext cx="2245005" cy="110799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living</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nonliving</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characteristics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animals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plants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fish</a:t>
            </a:r>
          </a:p>
        </p:txBody>
      </p:sp>
      <p:sp>
        <p:nvSpPr>
          <p:cNvPr id="1038" name="Shape 1038"/>
          <p:cNvSpPr txBox="1"/>
          <p:nvPr/>
        </p:nvSpPr>
        <p:spPr>
          <a:xfrm>
            <a:off x="4919351" y="2930600"/>
            <a:ext cx="1279517"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Inheritance</a:t>
            </a:r>
          </a:p>
        </p:txBody>
      </p:sp>
      <p:sp>
        <p:nvSpPr>
          <p:cNvPr id="1039" name="Shape 1039"/>
          <p:cNvSpPr txBox="1"/>
          <p:nvPr/>
        </p:nvSpPr>
        <p:spPr>
          <a:xfrm>
            <a:off x="4619790" y="3192777"/>
            <a:ext cx="2245005" cy="110799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inherited traits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resemblance</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acquired traits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learned traits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body features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skills</a:t>
            </a:r>
          </a:p>
        </p:txBody>
      </p:sp>
      <p:sp>
        <p:nvSpPr>
          <p:cNvPr id="1040" name="Shape 1040"/>
          <p:cNvSpPr txBox="1"/>
          <p:nvPr/>
        </p:nvSpPr>
        <p:spPr>
          <a:xfrm>
            <a:off x="6902744" y="2951992"/>
            <a:ext cx="2002510" cy="58477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The Environment and Adaptation</a:t>
            </a:r>
          </a:p>
        </p:txBody>
      </p:sp>
      <p:sp>
        <p:nvSpPr>
          <p:cNvPr id="1041" name="Shape 1041"/>
          <p:cNvSpPr txBox="1"/>
          <p:nvPr/>
        </p:nvSpPr>
        <p:spPr>
          <a:xfrm>
            <a:off x="6781496" y="3451745"/>
            <a:ext cx="2245005" cy="938719"/>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senses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habitats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behavior</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camouflage</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survival</a:t>
            </a:r>
          </a:p>
        </p:txBody>
      </p:sp>
      <p:sp>
        <p:nvSpPr>
          <p:cNvPr id="1042" name="Shape 1042"/>
          <p:cNvSpPr txBox="1"/>
          <p:nvPr/>
        </p:nvSpPr>
        <p:spPr>
          <a:xfrm>
            <a:off x="416235" y="4393449"/>
            <a:ext cx="1874231"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Continuity of Life</a:t>
            </a:r>
          </a:p>
        </p:txBody>
      </p:sp>
      <p:sp>
        <p:nvSpPr>
          <p:cNvPr id="1043" name="Shape 1043"/>
          <p:cNvSpPr txBox="1"/>
          <p:nvPr/>
        </p:nvSpPr>
        <p:spPr>
          <a:xfrm>
            <a:off x="381628" y="4663124"/>
            <a:ext cx="2245005" cy="1277273"/>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life cycle</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life span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offspring</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reproduction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coloration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mating</a:t>
            </a:r>
          </a:p>
          <a:p>
            <a:pPr indent="0" lvl="0" marL="0" marR="0" rtl="0" algn="l">
              <a:spcBef>
                <a:spcPts val="0"/>
              </a:spcBef>
              <a:spcAft>
                <a:spcPts val="0"/>
              </a:spcAft>
              <a:buNone/>
            </a:pPr>
            <a:r>
              <a:t/>
            </a:r>
            <a:endParaRPr b="0" sz="1100">
              <a:solidFill>
                <a:schemeClr val="dk1"/>
              </a:solidFill>
              <a:latin typeface="Arial"/>
              <a:ea typeface="Arial"/>
              <a:cs typeface="Arial"/>
              <a:sym typeface="Arial"/>
            </a:endParaRPr>
          </a:p>
        </p:txBody>
      </p:sp>
      <p:sp>
        <p:nvSpPr>
          <p:cNvPr id="1044" name="Shape 1044"/>
          <p:cNvSpPr txBox="1"/>
          <p:nvPr/>
        </p:nvSpPr>
        <p:spPr>
          <a:xfrm>
            <a:off x="2718843" y="4379155"/>
            <a:ext cx="1587294"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Life Functions</a:t>
            </a:r>
          </a:p>
        </p:txBody>
      </p:sp>
      <p:sp>
        <p:nvSpPr>
          <p:cNvPr id="1045" name="Shape 1045"/>
          <p:cNvSpPr txBox="1"/>
          <p:nvPr/>
        </p:nvSpPr>
        <p:spPr>
          <a:xfrm>
            <a:off x="2499610" y="4663124"/>
            <a:ext cx="2245005" cy="110799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breathing</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growing</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eating</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food</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air</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water</a:t>
            </a:r>
          </a:p>
        </p:txBody>
      </p:sp>
      <p:sp>
        <p:nvSpPr>
          <p:cNvPr id="1046" name="Shape 1046"/>
          <p:cNvSpPr txBox="1"/>
          <p:nvPr/>
        </p:nvSpPr>
        <p:spPr>
          <a:xfrm>
            <a:off x="4854152" y="4352843"/>
            <a:ext cx="1824538"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Interdependence</a:t>
            </a:r>
          </a:p>
        </p:txBody>
      </p:sp>
      <p:sp>
        <p:nvSpPr>
          <p:cNvPr id="1047" name="Shape 1047"/>
          <p:cNvSpPr txBox="1"/>
          <p:nvPr/>
        </p:nvSpPr>
        <p:spPr>
          <a:xfrm>
            <a:off x="4634919" y="4636812"/>
            <a:ext cx="2245005" cy="110799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food web</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producers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consumers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decomposers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predators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prey</a:t>
            </a:r>
          </a:p>
        </p:txBody>
      </p:sp>
      <p:sp>
        <p:nvSpPr>
          <p:cNvPr id="1048" name="Shape 1048"/>
          <p:cNvSpPr txBox="1"/>
          <p:nvPr/>
        </p:nvSpPr>
        <p:spPr>
          <a:xfrm>
            <a:off x="6976368" y="4367711"/>
            <a:ext cx="1598515"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Human Impact</a:t>
            </a:r>
          </a:p>
        </p:txBody>
      </p:sp>
      <p:sp>
        <p:nvSpPr>
          <p:cNvPr id="1049" name="Shape 1049"/>
          <p:cNvSpPr txBox="1"/>
          <p:nvPr/>
        </p:nvSpPr>
        <p:spPr>
          <a:xfrm>
            <a:off x="6757135" y="4651680"/>
            <a:ext cx="2245005" cy="110799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human activities</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environment</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ecosystem</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pollution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conservation</a:t>
            </a:r>
          </a:p>
          <a:p>
            <a:pPr indent="0" lvl="0" marL="0" marR="0" rtl="0" algn="l">
              <a:spcBef>
                <a:spcPts val="0"/>
              </a:spcBef>
              <a:spcAft>
                <a:spcPts val="0"/>
              </a:spcAft>
              <a:buSzPct val="25000"/>
              <a:buNone/>
            </a:pPr>
            <a:r>
              <a:rPr b="0" lang="en-US" sz="1100">
                <a:solidFill>
                  <a:schemeClr val="dk1"/>
                </a:solidFill>
                <a:latin typeface="Arial"/>
                <a:ea typeface="Arial"/>
                <a:cs typeface="Arial"/>
                <a:sym typeface="Arial"/>
              </a:rPr>
              <a:t>deforestation</a:t>
            </a:r>
          </a:p>
        </p:txBody>
      </p:sp>
      <p:pic>
        <p:nvPicPr>
          <p:cNvPr descr="http://images.wisegeek.com/planet-earth.jpg" id="1050" name="Shape 1050"/>
          <p:cNvPicPr preferRelativeResize="0"/>
          <p:nvPr/>
        </p:nvPicPr>
        <p:blipFill rotWithShape="1">
          <a:blip r:embed="rId3">
            <a:alphaModFix/>
          </a:blip>
          <a:srcRect b="0" l="0" r="0" t="0"/>
          <a:stretch/>
        </p:blipFill>
        <p:spPr>
          <a:xfrm>
            <a:off x="3333028" y="1759582"/>
            <a:ext cx="1074250" cy="980839"/>
          </a:xfrm>
          <a:prstGeom prst="rect">
            <a:avLst/>
          </a:prstGeom>
          <a:noFill/>
          <a:ln>
            <a:noFill/>
          </a:ln>
        </p:spPr>
      </p:pic>
      <p:pic>
        <p:nvPicPr>
          <p:cNvPr descr="http://moonblink.info/File/Graphics/diagrams/SolSysOver.png" id="1051" name="Shape 1051"/>
          <p:cNvPicPr preferRelativeResize="0"/>
          <p:nvPr/>
        </p:nvPicPr>
        <p:blipFill rotWithShape="1">
          <a:blip r:embed="rId4">
            <a:alphaModFix/>
          </a:blip>
          <a:srcRect b="0" l="28320" r="0" t="0"/>
          <a:stretch/>
        </p:blipFill>
        <p:spPr>
          <a:xfrm>
            <a:off x="1206439" y="1865028"/>
            <a:ext cx="1066885" cy="799516"/>
          </a:xfrm>
          <a:prstGeom prst="rect">
            <a:avLst/>
          </a:prstGeom>
          <a:noFill/>
          <a:ln>
            <a:noFill/>
          </a:ln>
        </p:spPr>
      </p:pic>
      <p:pic>
        <p:nvPicPr>
          <p:cNvPr descr="http://education-portal.com/cimages/multimages/16/friction_forces.jpg" id="1052" name="Shape 1052"/>
          <p:cNvPicPr preferRelativeResize="0"/>
          <p:nvPr/>
        </p:nvPicPr>
        <p:blipFill rotWithShape="1">
          <a:blip r:embed="rId5">
            <a:alphaModFix/>
          </a:blip>
          <a:srcRect b="0" l="0" r="0" t="0"/>
          <a:stretch/>
        </p:blipFill>
        <p:spPr>
          <a:xfrm>
            <a:off x="1050761" y="3238456"/>
            <a:ext cx="1387180" cy="1111468"/>
          </a:xfrm>
          <a:prstGeom prst="rect">
            <a:avLst/>
          </a:prstGeom>
          <a:noFill/>
          <a:ln>
            <a:noFill/>
          </a:ln>
        </p:spPr>
      </p:pic>
      <p:pic>
        <p:nvPicPr>
          <p:cNvPr descr="http://butlerrural.coopwebbuilder.com/sites/butlerrural.coopwebbuilder.com/files/page-images/bigstockphoto_isolated_tree_1220034_0.png" id="1053" name="Shape 1053"/>
          <p:cNvPicPr preferRelativeResize="0"/>
          <p:nvPr/>
        </p:nvPicPr>
        <p:blipFill rotWithShape="1">
          <a:blip r:embed="rId6">
            <a:alphaModFix/>
          </a:blip>
          <a:srcRect b="0" l="0" r="0" t="0"/>
          <a:stretch/>
        </p:blipFill>
        <p:spPr>
          <a:xfrm>
            <a:off x="3489974" y="3249886"/>
            <a:ext cx="950117" cy="970534"/>
          </a:xfrm>
          <a:prstGeom prst="rect">
            <a:avLst/>
          </a:prstGeom>
          <a:noFill/>
          <a:ln>
            <a:noFill/>
          </a:ln>
        </p:spPr>
      </p:pic>
      <p:pic>
        <p:nvPicPr>
          <p:cNvPr descr="http://cache.desktopnexus.com/thumbnails/552425-bigthumbnail.jpg" id="1054" name="Shape 1054"/>
          <p:cNvPicPr preferRelativeResize="0"/>
          <p:nvPr/>
        </p:nvPicPr>
        <p:blipFill rotWithShape="1">
          <a:blip r:embed="rId7">
            <a:alphaModFix/>
          </a:blip>
          <a:srcRect b="0" l="0" r="0" t="0"/>
          <a:stretch/>
        </p:blipFill>
        <p:spPr>
          <a:xfrm>
            <a:off x="1220019" y="4738922"/>
            <a:ext cx="1199638" cy="970108"/>
          </a:xfrm>
          <a:prstGeom prst="rect">
            <a:avLst/>
          </a:prstGeom>
          <a:noFill/>
          <a:ln>
            <a:noFill/>
          </a:ln>
        </p:spPr>
      </p:pic>
      <p:pic>
        <p:nvPicPr>
          <p:cNvPr descr="http://ec.l.thumbs.canstockphoto.com/canstock14718416.jpg" id="1055" name="Shape 1055"/>
          <p:cNvPicPr preferRelativeResize="0"/>
          <p:nvPr/>
        </p:nvPicPr>
        <p:blipFill rotWithShape="1">
          <a:blip r:embed="rId8">
            <a:alphaModFix/>
          </a:blip>
          <a:srcRect b="0" l="0" r="0" t="0"/>
          <a:stretch/>
        </p:blipFill>
        <p:spPr>
          <a:xfrm>
            <a:off x="7857866" y="4757610"/>
            <a:ext cx="870442" cy="932772"/>
          </a:xfrm>
          <a:prstGeom prst="rect">
            <a:avLst/>
          </a:prstGeom>
          <a:noFill/>
          <a:ln>
            <a:noFill/>
          </a:ln>
        </p:spPr>
      </p:pic>
      <p:pic>
        <p:nvPicPr>
          <p:cNvPr descr="http://www.meritnation.com/img/shared/userimages/mn_images/image/Grassland%20food%20chain.png" id="1056" name="Shape 1056"/>
          <p:cNvPicPr preferRelativeResize="0"/>
          <p:nvPr/>
        </p:nvPicPr>
        <p:blipFill rotWithShape="1">
          <a:blip r:embed="rId9">
            <a:alphaModFix/>
          </a:blip>
          <a:srcRect b="0" l="0" r="0" t="0"/>
          <a:stretch/>
        </p:blipFill>
        <p:spPr>
          <a:xfrm>
            <a:off x="5403744" y="4571897"/>
            <a:ext cx="1281752" cy="1290127"/>
          </a:xfrm>
          <a:prstGeom prst="rect">
            <a:avLst/>
          </a:prstGeom>
          <a:noFill/>
          <a:ln>
            <a:noFill/>
          </a:ln>
        </p:spPr>
      </p:pic>
      <p:pic>
        <p:nvPicPr>
          <p:cNvPr descr="http://tomatosphere.org/teachers/guide/images/transparency/human-input-and-output.jpg" id="1057" name="Shape 1057"/>
          <p:cNvPicPr preferRelativeResize="0"/>
          <p:nvPr/>
        </p:nvPicPr>
        <p:blipFill rotWithShape="1">
          <a:blip r:embed="rId10">
            <a:alphaModFix/>
          </a:blip>
          <a:srcRect b="0" l="0" r="0" t="0"/>
          <a:stretch/>
        </p:blipFill>
        <p:spPr>
          <a:xfrm>
            <a:off x="3159230" y="4727469"/>
            <a:ext cx="1371813" cy="983477"/>
          </a:xfrm>
          <a:prstGeom prst="rect">
            <a:avLst/>
          </a:prstGeom>
          <a:noFill/>
          <a:ln>
            <a:noFill/>
          </a:ln>
        </p:spPr>
      </p:pic>
      <p:pic>
        <p:nvPicPr>
          <p:cNvPr descr="http://www.hasslefreeclipart.com/clipart_bodyparts/images/eye.gif" id="1058" name="Shape 1058"/>
          <p:cNvPicPr preferRelativeResize="0"/>
          <p:nvPr/>
        </p:nvPicPr>
        <p:blipFill rotWithShape="1">
          <a:blip r:embed="rId11">
            <a:alphaModFix/>
          </a:blip>
          <a:srcRect b="0" l="0" r="0" t="0"/>
          <a:stretch/>
        </p:blipFill>
        <p:spPr>
          <a:xfrm>
            <a:off x="7668710" y="3545711"/>
            <a:ext cx="989402" cy="732510"/>
          </a:xfrm>
          <a:prstGeom prst="rect">
            <a:avLst/>
          </a:prstGeom>
          <a:noFill/>
          <a:ln>
            <a:noFill/>
          </a:ln>
        </p:spPr>
      </p:pic>
      <p:pic>
        <p:nvPicPr>
          <p:cNvPr descr="http://www.clker.com/cliparts/J/5/3/9/Y/e/bigger-battery-md.png" id="1059" name="Shape 1059"/>
          <p:cNvPicPr preferRelativeResize="0"/>
          <p:nvPr/>
        </p:nvPicPr>
        <p:blipFill rotWithShape="1">
          <a:blip r:embed="rId12">
            <a:alphaModFix/>
          </a:blip>
          <a:srcRect b="0" l="0" r="0" t="0"/>
          <a:stretch/>
        </p:blipFill>
        <p:spPr>
          <a:xfrm>
            <a:off x="7946906" y="1815539"/>
            <a:ext cx="691964" cy="909620"/>
          </a:xfrm>
          <a:prstGeom prst="rect">
            <a:avLst/>
          </a:prstGeom>
          <a:noFill/>
          <a:ln>
            <a:noFill/>
          </a:ln>
        </p:spPr>
      </p:pic>
      <p:pic>
        <p:nvPicPr>
          <p:cNvPr descr="http://cliparts.co/cliparts/Big/KEn/BigKEnbMT.gif" id="1060" name="Shape 1060"/>
          <p:cNvPicPr preferRelativeResize="0"/>
          <p:nvPr/>
        </p:nvPicPr>
        <p:blipFill rotWithShape="1">
          <a:blip r:embed="rId13">
            <a:alphaModFix/>
          </a:blip>
          <a:srcRect b="0" l="0" r="0" t="0"/>
          <a:stretch/>
        </p:blipFill>
        <p:spPr>
          <a:xfrm>
            <a:off x="5606805" y="3243122"/>
            <a:ext cx="1030354" cy="1075141"/>
          </a:xfrm>
          <a:prstGeom prst="rect">
            <a:avLst/>
          </a:prstGeom>
          <a:noFill/>
          <a:ln>
            <a:noFill/>
          </a:ln>
        </p:spPr>
      </p:pic>
      <p:pic>
        <p:nvPicPr>
          <p:cNvPr descr="http://www.medsupplypartners.com/media/catalog/product/cache/1/image/9df78eab33525d08d6e5fb8d27136e95/2/0/20229_51.jpg" id="1061" name="Shape 1061"/>
          <p:cNvPicPr preferRelativeResize="0"/>
          <p:nvPr/>
        </p:nvPicPr>
        <p:blipFill rotWithShape="1">
          <a:blip r:embed="rId14">
            <a:alphaModFix/>
          </a:blip>
          <a:srcRect b="0" l="0" r="0" t="0"/>
          <a:stretch/>
        </p:blipFill>
        <p:spPr>
          <a:xfrm>
            <a:off x="5823872" y="1777567"/>
            <a:ext cx="800200" cy="1053570"/>
          </a:xfrm>
          <a:prstGeom prst="rect">
            <a:avLst/>
          </a:prstGeom>
          <a:noFill/>
          <a:ln>
            <a:noFill/>
          </a:ln>
        </p:spPr>
      </p:pic>
      <p:sp>
        <p:nvSpPr>
          <p:cNvPr id="1062" name="Shape 1062"/>
          <p:cNvSpPr txBox="1"/>
          <p:nvPr/>
        </p:nvSpPr>
        <p:spPr>
          <a:xfrm>
            <a:off x="76200" y="2057400"/>
            <a:ext cx="8461531" cy="4708981"/>
          </a:xfrm>
          <a:prstGeom prst="rect">
            <a:avLst/>
          </a:prstGeom>
          <a:gradFill>
            <a:gsLst>
              <a:gs pos="0">
                <a:srgbClr val="FFD3AB"/>
              </a:gs>
              <a:gs pos="50000">
                <a:srgbClr val="FFE2CA"/>
              </a:gs>
              <a:gs pos="100000">
                <a:srgbClr val="FFF0E4"/>
              </a:gs>
            </a:gsLst>
            <a:lin ang="16200000" scaled="0"/>
          </a:gra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None/>
            </a:pPr>
            <a:r>
              <a:t/>
            </a:r>
            <a:endParaRPr b="0" sz="1200">
              <a:solidFill>
                <a:schemeClr val="dk1"/>
              </a:solidFill>
              <a:latin typeface="Arial"/>
              <a:ea typeface="Arial"/>
              <a:cs typeface="Arial"/>
              <a:sym typeface="Arial"/>
            </a:endParaRPr>
          </a:p>
          <a:p>
            <a:pPr indent="0" lvl="0" marL="0" marR="0" rtl="0" algn="l">
              <a:spcBef>
                <a:spcPts val="0"/>
              </a:spcBef>
              <a:spcAft>
                <a:spcPts val="0"/>
              </a:spcAft>
              <a:buNone/>
            </a:pPr>
            <a:r>
              <a:t/>
            </a:r>
            <a:endParaRPr b="0" sz="1200">
              <a:solidFill>
                <a:schemeClr val="dk1"/>
              </a:solidFill>
              <a:latin typeface="Arial"/>
              <a:ea typeface="Arial"/>
              <a:cs typeface="Arial"/>
              <a:sym typeface="Arial"/>
            </a:endParaRPr>
          </a:p>
          <a:p>
            <a:pPr indent="0" lvl="0" marL="0" marR="0" rtl="0" algn="l">
              <a:spcBef>
                <a:spcPts val="0"/>
              </a:spcBef>
              <a:spcAft>
                <a:spcPts val="0"/>
              </a:spcAft>
              <a:buNone/>
            </a:pPr>
            <a:r>
              <a:t/>
            </a:r>
            <a:endParaRPr b="0" sz="1200">
              <a:solidFill>
                <a:schemeClr val="dk1"/>
              </a:solidFill>
              <a:latin typeface="Arial"/>
              <a:ea typeface="Arial"/>
              <a:cs typeface="Arial"/>
              <a:sym typeface="Arial"/>
            </a:endParaRP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Matter takes up space and has mass. </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Two objects cannot occupy the same place at the same time.</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Matter has properties (color, hardness, odor, sound, taste, etc.) </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that can be observed through the senses.</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Objects have properties that can be observed, described, and/or measured: length, width, volume, size, shape, mass or weight, temperature, texture, flexibility, reflectiveness</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of light.</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Measurements can be made with standard metric units and nonstandard units.</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The material(s) an object is made up of determine some specific properties of the object (sink/float, conductivity, magnetism). </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Properties can be observed or measured with tools such as hand lenses, metric rulers, thermometers, balances, magnets, circuit testers, and graduated cylinders.</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Objects and/or materials can be sorted or classified according to their properties.</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Some properties of an object are dependent on the conditions of the present surroundings in which the object exists. For example: temperature - hot or cold; lighting - shadows, color; moisture - wet or dry</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Describe chemical and physical changes, including changes in states of matter.</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Matter exists in three states: solid, liquid, gas.</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Solids have a definite shape and volume</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Liquids do not have a definite shape but have a definite volume.</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Gases do not hold their shape or volume</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Temperature can affect the state of matter of a substance.</a:t>
            </a:r>
          </a:p>
          <a:p>
            <a:pPr indent="0" lvl="0" marL="0" marR="0" rtl="0" algn="l">
              <a:spcBef>
                <a:spcPts val="0"/>
              </a:spcBef>
              <a:spcAft>
                <a:spcPts val="0"/>
              </a:spcAft>
              <a:buSzPct val="25000"/>
              <a:buNone/>
            </a:pPr>
            <a:r>
              <a:rPr b="0" lang="en-US" sz="1200">
                <a:solidFill>
                  <a:schemeClr val="dk1"/>
                </a:solidFill>
                <a:latin typeface="Arial"/>
                <a:ea typeface="Arial"/>
                <a:cs typeface="Arial"/>
                <a:sym typeface="Arial"/>
              </a:rPr>
              <a:t>Changes in the properties or materials of objects can be observed and described.</a:t>
            </a:r>
          </a:p>
        </p:txBody>
      </p:sp>
      <p:sp>
        <p:nvSpPr>
          <p:cNvPr id="1063" name="Shape 1063"/>
          <p:cNvSpPr txBox="1"/>
          <p:nvPr/>
        </p:nvSpPr>
        <p:spPr>
          <a:xfrm>
            <a:off x="3429000" y="2095014"/>
            <a:ext cx="1265090" cy="52322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2800">
                <a:solidFill>
                  <a:schemeClr val="dk1"/>
                </a:solidFill>
                <a:latin typeface="Arial"/>
                <a:ea typeface="Arial"/>
                <a:cs typeface="Arial"/>
                <a:sym typeface="Arial"/>
              </a:rPr>
              <a:t>Matter</a:t>
            </a:r>
          </a:p>
        </p:txBody>
      </p:sp>
      <p:pic>
        <p:nvPicPr>
          <p:cNvPr descr="http://www.medsupplypartners.com/media/catalog/product/cache/1/image/9df78eab33525d08d6e5fb8d27136e95/2/0/20229_51.jpg" id="1064" name="Shape 1064"/>
          <p:cNvPicPr preferRelativeResize="0"/>
          <p:nvPr/>
        </p:nvPicPr>
        <p:blipFill rotWithShape="1">
          <a:blip r:embed="rId15">
            <a:alphaModFix/>
          </a:blip>
          <a:srcRect b="0" l="0" r="0" t="0"/>
          <a:stretch/>
        </p:blipFill>
        <p:spPr>
          <a:xfrm>
            <a:off x="6767449" y="2209800"/>
            <a:ext cx="1008692" cy="1329917"/>
          </a:xfrm>
          <a:prstGeom prst="rect">
            <a:avLst/>
          </a:prstGeom>
          <a:noFill/>
          <a:ln>
            <a:noFill/>
          </a:ln>
        </p:spPr>
      </p:pic>
      <p:sp>
        <p:nvSpPr>
          <p:cNvPr id="1065" name="Shape 1065"/>
          <p:cNvSpPr/>
          <p:nvPr/>
        </p:nvSpPr>
        <p:spPr>
          <a:xfrm>
            <a:off x="3011941" y="2665525"/>
            <a:ext cx="5177622" cy="3505200"/>
          </a:xfrm>
          <a:prstGeom prst="rect">
            <a:avLst/>
          </a:prstGeom>
          <a:solidFill>
            <a:schemeClr val="lt1"/>
          </a:soli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66" name="Shape 1066"/>
          <p:cNvSpPr txBox="1"/>
          <p:nvPr/>
        </p:nvSpPr>
        <p:spPr>
          <a:xfrm>
            <a:off x="3051225" y="2789484"/>
            <a:ext cx="4177297"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chemeClr val="dk1"/>
                </a:solidFill>
                <a:latin typeface="Arial"/>
                <a:ea typeface="Arial"/>
                <a:cs typeface="Arial"/>
                <a:sym typeface="Arial"/>
              </a:rPr>
              <a:t>EXAMPLE TABLES FOR THIS TOPIC</a:t>
            </a:r>
          </a:p>
        </p:txBody>
      </p:sp>
      <p:graphicFrame>
        <p:nvGraphicFramePr>
          <p:cNvPr id="1067" name="Shape 1067"/>
          <p:cNvGraphicFramePr/>
          <p:nvPr/>
        </p:nvGraphicFramePr>
        <p:xfrm>
          <a:off x="3402783" y="3393008"/>
          <a:ext cx="3000000" cy="3000000"/>
        </p:xfrm>
        <a:graphic>
          <a:graphicData uri="http://schemas.openxmlformats.org/drawingml/2006/table">
            <a:tbl>
              <a:tblPr>
                <a:noFill/>
                <a:tableStyleId>{9863A7FA-3ADC-4C5E-BC1D-12DFBBBE6E8F}</a:tableStyleId>
              </a:tblPr>
              <a:tblGrid>
                <a:gridCol w="1466850"/>
                <a:gridCol w="1238250"/>
              </a:tblGrid>
              <a:tr h="68575">
                <a:tc>
                  <a:txBody>
                    <a:bodyPr>
                      <a:noAutofit/>
                    </a:bodyPr>
                    <a:lstStyle/>
                    <a:p>
                      <a:pPr indent="0" lvl="0" marL="0" marR="0" rtl="0" algn="l">
                        <a:spcBef>
                          <a:spcPts val="0"/>
                        </a:spcBef>
                        <a:buSzPct val="25000"/>
                        <a:buNone/>
                      </a:pPr>
                      <a:r>
                        <a:rPr lang="en-US" sz="1200" u="none" cap="none" strike="noStrike"/>
                        <a:t>ENTITY</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c>
                  <a:txBody>
                    <a:bodyPr>
                      <a:noAutofit/>
                    </a:bodyPr>
                    <a:lstStyle/>
                    <a:p>
                      <a:pPr indent="0" lvl="0" marL="0" marR="0" rtl="0" algn="l">
                        <a:spcBef>
                          <a:spcPts val="0"/>
                        </a:spcBef>
                        <a:buSzPct val="25000"/>
                        <a:buNone/>
                      </a:pPr>
                      <a:r>
                        <a:rPr lang="en-US" sz="1200" u="none" cap="none" strike="noStrike"/>
                        <a:t>COLOR</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r>
            </a:tbl>
          </a:graphicData>
        </a:graphic>
      </p:graphicFrame>
      <p:graphicFrame>
        <p:nvGraphicFramePr>
          <p:cNvPr id="1068" name="Shape 1068"/>
          <p:cNvGraphicFramePr/>
          <p:nvPr/>
        </p:nvGraphicFramePr>
        <p:xfrm>
          <a:off x="3402783" y="3834968"/>
          <a:ext cx="3000000" cy="3000000"/>
        </p:xfrm>
        <a:graphic>
          <a:graphicData uri="http://schemas.openxmlformats.org/drawingml/2006/table">
            <a:tbl>
              <a:tblPr>
                <a:noFill/>
                <a:tableStyleId>{9863A7FA-3ADC-4C5E-BC1D-12DFBBBE6E8F}</a:tableStyleId>
              </a:tblPr>
              <a:tblGrid>
                <a:gridCol w="1828800"/>
                <a:gridCol w="876300"/>
                <a:gridCol w="342900"/>
                <a:gridCol w="838200"/>
              </a:tblGrid>
              <a:tr h="200025">
                <a:tc>
                  <a:txBody>
                    <a:bodyPr>
                      <a:noAutofit/>
                    </a:bodyPr>
                    <a:lstStyle/>
                    <a:p>
                      <a:pPr indent="0" lvl="0" marL="0" marR="0" rtl="0" algn="l">
                        <a:spcBef>
                          <a:spcPts val="0"/>
                        </a:spcBef>
                        <a:buSzPct val="25000"/>
                        <a:buNone/>
                      </a:pPr>
                      <a:r>
                        <a:rPr lang="en-US" sz="1200" u="none" cap="none" strike="noStrike"/>
                        <a:t>PHASE TRANSITION</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u="none" cap="none" strike="noStrike"/>
                        <a:t>FROM</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u="none" cap="none" strike="noStrike"/>
                        <a:t>TO</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u="none" cap="none" strike="noStrike"/>
                        <a:t>USING</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bl>
          </a:graphicData>
        </a:graphic>
      </p:graphicFrame>
      <p:graphicFrame>
        <p:nvGraphicFramePr>
          <p:cNvPr id="1069" name="Shape 1069"/>
          <p:cNvGraphicFramePr/>
          <p:nvPr/>
        </p:nvGraphicFramePr>
        <p:xfrm>
          <a:off x="3402783" y="4276928"/>
          <a:ext cx="3000000" cy="3000000"/>
        </p:xfrm>
        <a:graphic>
          <a:graphicData uri="http://schemas.openxmlformats.org/drawingml/2006/table">
            <a:tbl>
              <a:tblPr>
                <a:noFill/>
                <a:tableStyleId>{9863A7FA-3ADC-4C5E-BC1D-12DFBBBE6E8F}</a:tableStyleId>
              </a:tblPr>
              <a:tblGrid>
                <a:gridCol w="871550"/>
                <a:gridCol w="609600"/>
                <a:gridCol w="1295400"/>
                <a:gridCol w="990600"/>
              </a:tblGrid>
              <a:tr h="200025">
                <a:tc>
                  <a:txBody>
                    <a:bodyPr>
                      <a:noAutofit/>
                    </a:bodyPr>
                    <a:lstStyle/>
                    <a:p>
                      <a:pPr indent="0" lvl="0" marL="0" marR="0" rtl="0" algn="l">
                        <a:spcBef>
                          <a:spcPts val="0"/>
                        </a:spcBef>
                        <a:buSzPct val="25000"/>
                        <a:buNone/>
                      </a:pPr>
                      <a:r>
                        <a:rPr lang="en-US" sz="1200" u="none" cap="none" strike="noStrike"/>
                        <a:t>MATERIAL</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c>
                  <a:txBody>
                    <a:bodyPr>
                      <a:noAutofit/>
                    </a:bodyPr>
                    <a:lstStyle/>
                    <a:p>
                      <a:pPr indent="0" lvl="0" marL="0" marR="0" rtl="0" algn="l">
                        <a:spcBef>
                          <a:spcPts val="0"/>
                        </a:spcBef>
                        <a:buSzPct val="25000"/>
                        <a:buNone/>
                      </a:pPr>
                      <a:r>
                        <a:rPr lang="en-US" sz="1200" u="none" cap="none" strike="noStrike"/>
                        <a:t>COLOR</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c>
                  <a:txBody>
                    <a:bodyPr>
                      <a:noAutofit/>
                    </a:bodyPr>
                    <a:lstStyle/>
                    <a:p>
                      <a:pPr indent="0" lvl="0" marL="0" marR="0" rtl="0" algn="l">
                        <a:spcBef>
                          <a:spcPts val="0"/>
                        </a:spcBef>
                        <a:buSzPct val="25000"/>
                        <a:buNone/>
                      </a:pPr>
                      <a:r>
                        <a:rPr lang="en-US" sz="1200" u="none" cap="none" strike="noStrike"/>
                        <a:t>CONDUCTIVITY</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c>
                  <a:txBody>
                    <a:bodyPr>
                      <a:noAutofit/>
                    </a:bodyPr>
                    <a:lstStyle/>
                    <a:p>
                      <a:pPr indent="0" lvl="0" marL="0" marR="0" rtl="0" algn="l">
                        <a:spcBef>
                          <a:spcPts val="0"/>
                        </a:spcBef>
                        <a:buSzPct val="25000"/>
                        <a:buNone/>
                      </a:pPr>
                      <a:r>
                        <a:rPr lang="en-US" sz="1200" u="none" cap="none" strike="noStrike"/>
                        <a:t>HARDNESS</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r>
            </a:tbl>
          </a:graphicData>
        </a:graphic>
      </p:graphicFrame>
      <p:graphicFrame>
        <p:nvGraphicFramePr>
          <p:cNvPr id="1070" name="Shape 1070"/>
          <p:cNvGraphicFramePr/>
          <p:nvPr/>
        </p:nvGraphicFramePr>
        <p:xfrm>
          <a:off x="3402783" y="4718888"/>
          <a:ext cx="3000000" cy="3000000"/>
        </p:xfrm>
        <a:graphic>
          <a:graphicData uri="http://schemas.openxmlformats.org/drawingml/2006/table">
            <a:tbl>
              <a:tblPr>
                <a:noFill/>
                <a:tableStyleId>{9863A7FA-3ADC-4C5E-BC1D-12DFBBBE6E8F}</a:tableStyleId>
              </a:tblPr>
              <a:tblGrid>
                <a:gridCol w="609600"/>
                <a:gridCol w="1143000"/>
              </a:tblGrid>
              <a:tr h="200025">
                <a:tc>
                  <a:txBody>
                    <a:bodyPr>
                      <a:noAutofit/>
                    </a:bodyPr>
                    <a:lstStyle/>
                    <a:p>
                      <a:pPr indent="0" lvl="0" marL="0" marR="0" rtl="0" algn="l">
                        <a:spcBef>
                          <a:spcPts val="0"/>
                        </a:spcBef>
                        <a:buSzPct val="25000"/>
                        <a:buNone/>
                      </a:pPr>
                      <a:r>
                        <a:rPr lang="en-US" sz="1200" u="none" cap="none" strike="noStrike"/>
                        <a:t>TOOL</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c>
                  <a:txBody>
                    <a:bodyPr>
                      <a:noAutofit/>
                    </a:bodyPr>
                    <a:lstStyle/>
                    <a:p>
                      <a:pPr indent="0" lvl="0" marL="0" marR="0" rtl="0" algn="l">
                        <a:spcBef>
                          <a:spcPts val="0"/>
                        </a:spcBef>
                        <a:buSzPct val="25000"/>
                        <a:buNone/>
                      </a:pPr>
                      <a:r>
                        <a:rPr lang="en-US" sz="1200" u="none" cap="none" strike="noStrike"/>
                        <a:t>MEASURES</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r>
            </a:tbl>
          </a:graphicData>
        </a:graphic>
      </p:graphicFrame>
      <p:graphicFrame>
        <p:nvGraphicFramePr>
          <p:cNvPr id="1071" name="Shape 1071"/>
          <p:cNvGraphicFramePr/>
          <p:nvPr/>
        </p:nvGraphicFramePr>
        <p:xfrm>
          <a:off x="3402783" y="5602808"/>
          <a:ext cx="3000000" cy="3000000"/>
        </p:xfrm>
        <a:graphic>
          <a:graphicData uri="http://schemas.openxmlformats.org/drawingml/2006/table">
            <a:tbl>
              <a:tblPr>
                <a:noFill/>
                <a:tableStyleId>{9863A7FA-3ADC-4C5E-BC1D-12DFBBBE6E8F}</a:tableStyleId>
              </a:tblPr>
              <a:tblGrid>
                <a:gridCol w="990600"/>
                <a:gridCol w="1524000"/>
              </a:tblGrid>
              <a:tr h="205750">
                <a:tc>
                  <a:txBody>
                    <a:bodyPr>
                      <a:noAutofit/>
                    </a:bodyPr>
                    <a:lstStyle/>
                    <a:p>
                      <a:pPr indent="0" lvl="0" marL="0" marR="0" rtl="0" algn="l">
                        <a:spcBef>
                          <a:spcPts val="0"/>
                        </a:spcBef>
                        <a:buSzPct val="25000"/>
                        <a:buNone/>
                      </a:pPr>
                      <a:r>
                        <a:rPr lang="en-US" sz="1200" u="none" cap="none" strike="noStrike"/>
                        <a:t>PROPERTY</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c>
                  <a:txBody>
                    <a:bodyPr>
                      <a:noAutofit/>
                    </a:bodyPr>
                    <a:lstStyle/>
                    <a:p>
                      <a:pPr indent="0" lvl="0" marL="0" marR="0" rtl="0" algn="l">
                        <a:spcBef>
                          <a:spcPts val="0"/>
                        </a:spcBef>
                        <a:buSzPct val="25000"/>
                        <a:buNone/>
                      </a:pPr>
                      <a:r>
                        <a:rPr lang="en-US" sz="1200" u="none" cap="none" strike="noStrike"/>
                        <a:t>UNIT OF MEASURE</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solidFill>
                      <a:srgbClr val="D6E3BC"/>
                    </a:solidFill>
                  </a:tcPr>
                </a:tc>
              </a:tr>
            </a:tbl>
          </a:graphicData>
        </a:graphic>
      </p:graphicFrame>
      <p:graphicFrame>
        <p:nvGraphicFramePr>
          <p:cNvPr id="1072" name="Shape 1072"/>
          <p:cNvGraphicFramePr/>
          <p:nvPr/>
        </p:nvGraphicFramePr>
        <p:xfrm>
          <a:off x="3402783" y="5160848"/>
          <a:ext cx="3000000" cy="3000000"/>
        </p:xfrm>
        <a:graphic>
          <a:graphicData uri="http://schemas.openxmlformats.org/drawingml/2006/table">
            <a:tbl>
              <a:tblPr>
                <a:noFill/>
                <a:tableStyleId>{9863A7FA-3ADC-4C5E-BC1D-12DFBBBE6E8F}</a:tableStyleId>
              </a:tblPr>
              <a:tblGrid>
                <a:gridCol w="838200"/>
                <a:gridCol w="1371600"/>
                <a:gridCol w="1628775"/>
              </a:tblGrid>
              <a:tr h="200025">
                <a:tc>
                  <a:txBody>
                    <a:bodyPr>
                      <a:noAutofit/>
                    </a:bodyPr>
                    <a:lstStyle/>
                    <a:p>
                      <a:pPr indent="0" lvl="0" marL="0" marR="0" rtl="0" algn="l">
                        <a:spcBef>
                          <a:spcPts val="0"/>
                        </a:spcBef>
                        <a:buSzPct val="25000"/>
                        <a:buNone/>
                      </a:pPr>
                      <a:r>
                        <a:rPr lang="en-US" sz="1200" u="none" cap="none" strike="noStrike"/>
                        <a:t>PHASE </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u="none" cap="none" strike="noStrike"/>
                        <a:t>DEFINITE SHAPE</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u="none" cap="none" strike="noStrike"/>
                        <a:t>DEFINITE VOLUME</a:t>
                      </a:r>
                    </a:p>
                  </a:txBody>
                  <a:tcPr marT="19050" marB="19050" marR="28575" marL="28575" anchor="b">
                    <a:lnL cap="flat" cmpd="sng" w="12700">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bl>
          </a:graphicData>
        </a:graphic>
      </p:graphicFrame>
      <p:sp>
        <p:nvSpPr>
          <p:cNvPr id="1073" name="Shape 1073"/>
          <p:cNvSpPr/>
          <p:nvPr/>
        </p:nvSpPr>
        <p:spPr>
          <a:xfrm flipH="1">
            <a:off x="3405096" y="604264"/>
            <a:ext cx="1600200" cy="1070548"/>
          </a:xfrm>
          <a:prstGeom prst="curvedDownArrow">
            <a:avLst>
              <a:gd fmla="val 40366" name="adj1"/>
              <a:gd fmla="val 92287" name="adj2"/>
              <a:gd fmla="val 25000" name="adj3"/>
            </a:avLst>
          </a:prstGeom>
          <a:solidFill>
            <a:srgbClr val="FFFF00"/>
          </a:soli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74" name="Shape 1074"/>
          <p:cNvSpPr/>
          <p:nvPr/>
        </p:nvSpPr>
        <p:spPr>
          <a:xfrm>
            <a:off x="3425896" y="3160924"/>
            <a:ext cx="5012924" cy="1518143"/>
          </a:xfrm>
          <a:prstGeom prst="rect">
            <a:avLst/>
          </a:prstGeom>
          <a:solidFill>
            <a:schemeClr val="lt1"/>
          </a:soli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075" name="Shape 1075"/>
          <p:cNvSpPr txBox="1"/>
          <p:nvPr/>
        </p:nvSpPr>
        <p:spPr>
          <a:xfrm>
            <a:off x="3585370" y="3276718"/>
            <a:ext cx="2450351"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chemeClr val="dk1"/>
                </a:solidFill>
                <a:latin typeface="Arial"/>
                <a:ea typeface="Arial"/>
                <a:cs typeface="Arial"/>
                <a:sym typeface="Arial"/>
              </a:rPr>
              <a:t>ADDITIONAL RULES</a:t>
            </a:r>
          </a:p>
        </p:txBody>
      </p:sp>
      <p:sp>
        <p:nvSpPr>
          <p:cNvPr id="1076" name="Shape 1076"/>
          <p:cNvSpPr txBox="1"/>
          <p:nvPr/>
        </p:nvSpPr>
        <p:spPr>
          <a:xfrm>
            <a:off x="3489975" y="3671611"/>
            <a:ext cx="5004388" cy="92333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1" lang="en-US" sz="1800">
                <a:solidFill>
                  <a:schemeClr val="dk1"/>
                </a:solidFill>
                <a:latin typeface="Arial"/>
                <a:ea typeface="Arial"/>
                <a:cs typeface="Arial"/>
                <a:sym typeface="Arial"/>
              </a:rPr>
              <a:t>(for example)</a:t>
            </a:r>
          </a:p>
          <a:p>
            <a:pPr indent="0" lvl="0" marL="0" marR="0" rtl="0" algn="l">
              <a:spcBef>
                <a:spcPts val="0"/>
              </a:spcBef>
              <a:spcAft>
                <a:spcPts val="0"/>
              </a:spcAft>
              <a:buSzPct val="25000"/>
              <a:buNone/>
            </a:pPr>
            <a:r>
              <a:rPr b="0" i="1" lang="en-US" sz="1800">
                <a:solidFill>
                  <a:schemeClr val="dk1"/>
                </a:solidFill>
                <a:latin typeface="Arial"/>
                <a:ea typeface="Arial"/>
                <a:cs typeface="Arial"/>
                <a:sym typeface="Arial"/>
              </a:rPr>
              <a:t>If X’s material conducts E, then X conducts E</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made-of(X,M), conducts(M,E) → conducts(X,E)</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grpSp>
        <p:nvGrpSpPr>
          <p:cNvPr id="1081" name="Shape 1081"/>
          <p:cNvGrpSpPr/>
          <p:nvPr/>
        </p:nvGrpSpPr>
        <p:grpSpPr>
          <a:xfrm>
            <a:off x="304799" y="762000"/>
            <a:ext cx="6263421" cy="5410200"/>
            <a:chOff x="1295400" y="1041398"/>
            <a:chExt cx="6292829" cy="5435602"/>
          </a:xfrm>
        </p:grpSpPr>
        <p:sp>
          <p:nvSpPr>
            <p:cNvPr descr="clothes" id="1082" name="Shape 1082"/>
            <p:cNvSpPr/>
            <p:nvPr/>
          </p:nvSpPr>
          <p:spPr>
            <a:xfrm>
              <a:off x="7541240" y="5621101"/>
              <a:ext cx="46989" cy="855899"/>
            </a:xfrm>
            <a:prstGeom prst="rect">
              <a:avLst/>
            </a:prstGeom>
            <a:solidFill>
              <a:srgbClr val="FFF09E"/>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rgbClr val="000000"/>
                  </a:solidFill>
                  <a:latin typeface="Arial"/>
                  <a:ea typeface="Arial"/>
                  <a:cs typeface="Arial"/>
                  <a:sym typeface="Arial"/>
                </a:rPr>
                <a:t>clothes</a:t>
              </a:r>
            </a:p>
          </p:txBody>
        </p:sp>
        <p:sp>
          <p:nvSpPr>
            <p:cNvPr descr="shapes" id="1083" name="Shape 1083"/>
            <p:cNvSpPr/>
            <p:nvPr/>
          </p:nvSpPr>
          <p:spPr>
            <a:xfrm>
              <a:off x="7541240" y="3909303"/>
              <a:ext cx="46989" cy="1711798"/>
            </a:xfrm>
            <a:prstGeom prst="rect">
              <a:avLst/>
            </a:prstGeom>
            <a:solidFill>
              <a:srgbClr val="50501E"/>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rgbClr val="000000"/>
                  </a:solidFill>
                  <a:latin typeface="Arial"/>
                  <a:ea typeface="Arial"/>
                  <a:cs typeface="Arial"/>
                  <a:sym typeface="Arial"/>
                </a:rPr>
                <a:t>shapes</a:t>
              </a:r>
            </a:p>
          </p:txBody>
        </p:sp>
        <p:sp>
          <p:nvSpPr>
            <p:cNvPr descr="temperatures" id="1084" name="Shape 1084"/>
            <p:cNvSpPr/>
            <p:nvPr/>
          </p:nvSpPr>
          <p:spPr>
            <a:xfrm>
              <a:off x="7141833" y="6275612"/>
              <a:ext cx="399407" cy="201388"/>
            </a:xfrm>
            <a:prstGeom prst="rect">
              <a:avLst/>
            </a:prstGeom>
            <a:solidFill>
              <a:srgbClr val="666633"/>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chemeClr val="lt1"/>
                  </a:solidFill>
                  <a:latin typeface="Arial"/>
                  <a:ea typeface="Arial"/>
                  <a:cs typeface="Arial"/>
                  <a:sym typeface="Arial"/>
                </a:rPr>
                <a:t>temperatures</a:t>
              </a:r>
            </a:p>
          </p:txBody>
        </p:sp>
        <p:sp>
          <p:nvSpPr>
            <p:cNvPr descr="illnesses" id="1085" name="Shape 1085"/>
            <p:cNvSpPr/>
            <p:nvPr/>
          </p:nvSpPr>
          <p:spPr>
            <a:xfrm>
              <a:off x="7141833" y="6023877"/>
              <a:ext cx="399407" cy="251735"/>
            </a:xfrm>
            <a:prstGeom prst="rect">
              <a:avLst/>
            </a:prstGeom>
            <a:solidFill>
              <a:srgbClr val="999966"/>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chemeClr val="lt1"/>
                  </a:solidFill>
                  <a:latin typeface="Arial"/>
                  <a:ea typeface="Arial"/>
                  <a:cs typeface="Arial"/>
                  <a:sym typeface="Arial"/>
                </a:rPr>
                <a:t>illness</a:t>
              </a:r>
            </a:p>
          </p:txBody>
        </p:sp>
        <p:sp>
          <p:nvSpPr>
            <p:cNvPr descr="sounds" id="1086" name="Shape 1086"/>
            <p:cNvSpPr/>
            <p:nvPr/>
          </p:nvSpPr>
          <p:spPr>
            <a:xfrm>
              <a:off x="7141833" y="5772142"/>
              <a:ext cx="399407" cy="251735"/>
            </a:xfrm>
            <a:prstGeom prst="rect">
              <a:avLst/>
            </a:prstGeom>
            <a:solidFill>
              <a:srgbClr val="445900"/>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chemeClr val="lt1"/>
                  </a:solidFill>
                  <a:latin typeface="Arial"/>
                  <a:ea typeface="Arial"/>
                  <a:cs typeface="Arial"/>
                  <a:sym typeface="Arial"/>
                </a:rPr>
                <a:t>sounds</a:t>
              </a:r>
            </a:p>
          </p:txBody>
        </p:sp>
        <p:sp>
          <p:nvSpPr>
            <p:cNvPr descr="vehicles" id="1087" name="Shape 1087"/>
            <p:cNvSpPr/>
            <p:nvPr/>
          </p:nvSpPr>
          <p:spPr>
            <a:xfrm>
              <a:off x="7141833" y="5520406"/>
              <a:ext cx="399407" cy="251735"/>
            </a:xfrm>
            <a:prstGeom prst="rect">
              <a:avLst/>
            </a:prstGeom>
            <a:solidFill>
              <a:srgbClr val="D1DF9C"/>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rgbClr val="000000"/>
                  </a:solidFill>
                  <a:latin typeface="Arial"/>
                  <a:ea typeface="Arial"/>
                  <a:cs typeface="Arial"/>
                  <a:sym typeface="Arial"/>
                </a:rPr>
                <a:t>vehicles</a:t>
              </a:r>
            </a:p>
          </p:txBody>
        </p:sp>
        <p:sp>
          <p:nvSpPr>
            <p:cNvPr descr="behaviors" id="1088" name="Shape 1088"/>
            <p:cNvSpPr/>
            <p:nvPr/>
          </p:nvSpPr>
          <p:spPr>
            <a:xfrm>
              <a:off x="7141833" y="5268672"/>
              <a:ext cx="399407" cy="251734"/>
            </a:xfrm>
            <a:prstGeom prst="rect">
              <a:avLst/>
            </a:prstGeom>
            <a:solidFill>
              <a:srgbClr val="B8D26B"/>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rgbClr val="000000"/>
                  </a:solidFill>
                  <a:latin typeface="Arial"/>
                  <a:ea typeface="Arial"/>
                  <a:cs typeface="Arial"/>
                  <a:sym typeface="Arial"/>
                </a:rPr>
                <a:t>behaviors</a:t>
              </a:r>
            </a:p>
          </p:txBody>
        </p:sp>
        <p:sp>
          <p:nvSpPr>
            <p:cNvPr descr="processes" id="1089" name="Shape 1089"/>
            <p:cNvSpPr/>
            <p:nvPr/>
          </p:nvSpPr>
          <p:spPr>
            <a:xfrm>
              <a:off x="7141833" y="5016937"/>
              <a:ext cx="399407" cy="251735"/>
            </a:xfrm>
            <a:prstGeom prst="rect">
              <a:avLst/>
            </a:prstGeom>
            <a:solidFill>
              <a:srgbClr val="326C11"/>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chemeClr val="lt1"/>
                  </a:solidFill>
                  <a:latin typeface="Arial"/>
                  <a:ea typeface="Arial"/>
                  <a:cs typeface="Arial"/>
                  <a:sym typeface="Arial"/>
                </a:rPr>
                <a:t>processes</a:t>
              </a:r>
            </a:p>
          </p:txBody>
        </p:sp>
        <p:sp>
          <p:nvSpPr>
            <p:cNvPr descr="fish" id="1090" name="Shape 1090"/>
            <p:cNvSpPr/>
            <p:nvPr/>
          </p:nvSpPr>
          <p:spPr>
            <a:xfrm>
              <a:off x="7141833" y="4765202"/>
              <a:ext cx="399407" cy="251735"/>
            </a:xfrm>
            <a:prstGeom prst="rect">
              <a:avLst/>
            </a:prstGeom>
            <a:solidFill>
              <a:srgbClr val="4DA619"/>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rgbClr val="000000"/>
                  </a:solidFill>
                  <a:latin typeface="Arial"/>
                  <a:ea typeface="Arial"/>
                  <a:cs typeface="Arial"/>
                  <a:sym typeface="Arial"/>
                </a:rPr>
                <a:t>fish</a:t>
              </a:r>
            </a:p>
          </p:txBody>
        </p:sp>
        <p:sp>
          <p:nvSpPr>
            <p:cNvPr descr="senses" id="1091" name="Shape 1091"/>
            <p:cNvSpPr/>
            <p:nvPr/>
          </p:nvSpPr>
          <p:spPr>
            <a:xfrm>
              <a:off x="7141833" y="4513466"/>
              <a:ext cx="399407" cy="251735"/>
            </a:xfrm>
            <a:prstGeom prst="rect">
              <a:avLst/>
            </a:prstGeom>
            <a:solidFill>
              <a:srgbClr val="8CC06C"/>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rgbClr val="000000"/>
                  </a:solidFill>
                  <a:latin typeface="Arial"/>
                  <a:ea typeface="Arial"/>
                  <a:cs typeface="Arial"/>
                  <a:sym typeface="Arial"/>
                </a:rPr>
                <a:t>senses</a:t>
              </a:r>
            </a:p>
          </p:txBody>
        </p:sp>
        <p:sp>
          <p:nvSpPr>
            <p:cNvPr descr="temporal" id="1092" name="Shape 1092"/>
            <p:cNvSpPr/>
            <p:nvPr/>
          </p:nvSpPr>
          <p:spPr>
            <a:xfrm>
              <a:off x="7141833" y="4211385"/>
              <a:ext cx="399407" cy="302081"/>
            </a:xfrm>
            <a:prstGeom prst="rect">
              <a:avLst/>
            </a:prstGeom>
            <a:solidFill>
              <a:srgbClr val="B3D39B"/>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rgbClr val="000000"/>
                  </a:solidFill>
                  <a:latin typeface="Arial"/>
                  <a:ea typeface="Arial"/>
                  <a:cs typeface="Arial"/>
                  <a:sym typeface="Arial"/>
                </a:rPr>
                <a:t>time</a:t>
              </a:r>
            </a:p>
          </p:txBody>
        </p:sp>
        <p:sp>
          <p:nvSpPr>
            <p:cNvPr descr="birds" id="1093" name="Shape 1093"/>
            <p:cNvSpPr/>
            <p:nvPr/>
          </p:nvSpPr>
          <p:spPr>
            <a:xfrm>
              <a:off x="7141833" y="3909303"/>
              <a:ext cx="399407" cy="302083"/>
            </a:xfrm>
            <a:prstGeom prst="rect">
              <a:avLst/>
            </a:prstGeom>
            <a:solidFill>
              <a:srgbClr val="000088"/>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chemeClr val="lt1"/>
                  </a:solidFill>
                  <a:latin typeface="Arial"/>
                  <a:ea typeface="Arial"/>
                  <a:cs typeface="Arial"/>
                  <a:sym typeface="Arial"/>
                </a:rPr>
                <a:t>birds</a:t>
              </a:r>
            </a:p>
          </p:txBody>
        </p:sp>
        <p:sp>
          <p:nvSpPr>
            <p:cNvPr descr="insects" id="1094" name="Shape 1094"/>
            <p:cNvSpPr/>
            <p:nvPr/>
          </p:nvSpPr>
          <p:spPr>
            <a:xfrm>
              <a:off x="7141833" y="3593972"/>
              <a:ext cx="446396" cy="315331"/>
            </a:xfrm>
            <a:prstGeom prst="rect">
              <a:avLst/>
            </a:prstGeom>
            <a:solidFill>
              <a:srgbClr val="0000AA"/>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700">
                  <a:solidFill>
                    <a:schemeClr val="lt1"/>
                  </a:solidFill>
                  <a:latin typeface="Arial"/>
                  <a:ea typeface="Arial"/>
                  <a:cs typeface="Arial"/>
                  <a:sym typeface="Arial"/>
                </a:rPr>
                <a:t>insects</a:t>
              </a:r>
            </a:p>
          </p:txBody>
        </p:sp>
        <p:sp>
          <p:nvSpPr>
            <p:cNvPr descr="sizes" id="1095" name="Shape 1095"/>
            <p:cNvSpPr/>
            <p:nvPr/>
          </p:nvSpPr>
          <p:spPr>
            <a:xfrm>
              <a:off x="6535013" y="6245032"/>
              <a:ext cx="606820" cy="231968"/>
            </a:xfrm>
            <a:prstGeom prst="rect">
              <a:avLst/>
            </a:prstGeom>
            <a:solidFill>
              <a:srgbClr val="0000FF"/>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chemeClr val="lt1"/>
                  </a:solidFill>
                  <a:latin typeface="Arial"/>
                  <a:ea typeface="Arial"/>
                  <a:cs typeface="Arial"/>
                  <a:sym typeface="Arial"/>
                </a:rPr>
                <a:t>sizes</a:t>
              </a:r>
            </a:p>
          </p:txBody>
        </p:sp>
        <p:sp>
          <p:nvSpPr>
            <p:cNvPr descr="weather" id="1096" name="Shape 1096"/>
            <p:cNvSpPr/>
            <p:nvPr/>
          </p:nvSpPr>
          <p:spPr>
            <a:xfrm>
              <a:off x="6535013" y="5979925"/>
              <a:ext cx="606820" cy="265106"/>
            </a:xfrm>
            <a:prstGeom prst="rect">
              <a:avLst/>
            </a:prstGeom>
            <a:solidFill>
              <a:srgbClr val="3399FF"/>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chemeClr val="lt1"/>
                  </a:solidFill>
                  <a:latin typeface="Arial"/>
                  <a:ea typeface="Arial"/>
                  <a:cs typeface="Arial"/>
                  <a:sym typeface="Arial"/>
                </a:rPr>
                <a:t>weather</a:t>
              </a:r>
            </a:p>
          </p:txBody>
        </p:sp>
        <p:sp>
          <p:nvSpPr>
            <p:cNvPr descr="positions" id="1097" name="Shape 1097"/>
            <p:cNvSpPr/>
            <p:nvPr/>
          </p:nvSpPr>
          <p:spPr>
            <a:xfrm>
              <a:off x="6535013" y="5681682"/>
              <a:ext cx="606820" cy="298245"/>
            </a:xfrm>
            <a:prstGeom prst="rect">
              <a:avLst/>
            </a:prstGeom>
            <a:solidFill>
              <a:srgbClr val="8F92C0"/>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chemeClr val="lt1"/>
                  </a:solidFill>
                  <a:latin typeface="Arial"/>
                  <a:ea typeface="Arial"/>
                  <a:cs typeface="Arial"/>
                  <a:sym typeface="Arial"/>
                </a:rPr>
                <a:t>positions</a:t>
              </a:r>
            </a:p>
          </p:txBody>
        </p:sp>
        <p:sp>
          <p:nvSpPr>
            <p:cNvPr descr="plant parts" id="1098" name="Shape 1098"/>
            <p:cNvSpPr/>
            <p:nvPr/>
          </p:nvSpPr>
          <p:spPr>
            <a:xfrm>
              <a:off x="6535013" y="5350300"/>
              <a:ext cx="606820" cy="331383"/>
            </a:xfrm>
            <a:prstGeom prst="rect">
              <a:avLst/>
            </a:prstGeom>
            <a:solidFill>
              <a:srgbClr val="00416B"/>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chemeClr val="lt1"/>
                  </a:solidFill>
                  <a:latin typeface="Arial"/>
                  <a:ea typeface="Arial"/>
                  <a:cs typeface="Arial"/>
                  <a:sym typeface="Arial"/>
                </a:rPr>
                <a:t>plant parts</a:t>
              </a:r>
            </a:p>
          </p:txBody>
        </p:sp>
        <p:sp>
          <p:nvSpPr>
            <p:cNvPr descr="colors" id="1099" name="Shape 1099"/>
            <p:cNvSpPr/>
            <p:nvPr/>
          </p:nvSpPr>
          <p:spPr>
            <a:xfrm>
              <a:off x="6535013" y="4985777"/>
              <a:ext cx="606820" cy="364521"/>
            </a:xfrm>
            <a:prstGeom prst="rect">
              <a:avLst/>
            </a:prstGeom>
            <a:solidFill>
              <a:srgbClr val="CCCC99"/>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rgbClr val="000000"/>
                  </a:solidFill>
                  <a:latin typeface="Arial"/>
                  <a:ea typeface="Arial"/>
                  <a:cs typeface="Arial"/>
                  <a:sym typeface="Arial"/>
                </a:rPr>
                <a:t>colors</a:t>
              </a:r>
            </a:p>
          </p:txBody>
        </p:sp>
        <p:sp>
          <p:nvSpPr>
            <p:cNvPr descr="tools" id="1100" name="Shape 1100"/>
            <p:cNvSpPr/>
            <p:nvPr/>
          </p:nvSpPr>
          <p:spPr>
            <a:xfrm>
              <a:off x="6535013" y="4554980"/>
              <a:ext cx="606820" cy="430797"/>
            </a:xfrm>
            <a:prstGeom prst="rect">
              <a:avLst/>
            </a:prstGeom>
            <a:solidFill>
              <a:srgbClr val="5F7D00"/>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chemeClr val="lt1"/>
                  </a:solidFill>
                  <a:latin typeface="Arial"/>
                  <a:ea typeface="Arial"/>
                  <a:cs typeface="Arial"/>
                  <a:sym typeface="Arial"/>
                </a:rPr>
                <a:t>tools</a:t>
              </a:r>
            </a:p>
          </p:txBody>
        </p:sp>
        <p:sp>
          <p:nvSpPr>
            <p:cNvPr descr="directions" id="1101" name="Shape 1101"/>
            <p:cNvSpPr/>
            <p:nvPr/>
          </p:nvSpPr>
          <p:spPr>
            <a:xfrm>
              <a:off x="6535013" y="4091045"/>
              <a:ext cx="606820" cy="463935"/>
            </a:xfrm>
            <a:prstGeom prst="rect">
              <a:avLst/>
            </a:prstGeom>
            <a:solidFill>
              <a:srgbClr val="FFCCCC"/>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rgbClr val="000000"/>
                  </a:solidFill>
                  <a:latin typeface="Arial"/>
                  <a:ea typeface="Arial"/>
                  <a:cs typeface="Arial"/>
                  <a:sym typeface="Arial"/>
                </a:rPr>
                <a:t>directions</a:t>
              </a:r>
            </a:p>
          </p:txBody>
        </p:sp>
        <p:sp>
          <p:nvSpPr>
            <p:cNvPr descr="numbers" id="1102" name="Shape 1102"/>
            <p:cNvSpPr/>
            <p:nvPr/>
          </p:nvSpPr>
          <p:spPr>
            <a:xfrm>
              <a:off x="6535013" y="3593972"/>
              <a:ext cx="606820" cy="497073"/>
            </a:xfrm>
            <a:prstGeom prst="rect">
              <a:avLst/>
            </a:prstGeom>
            <a:solidFill>
              <a:srgbClr val="002856"/>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chemeClr val="lt1"/>
                  </a:solidFill>
                  <a:latin typeface="Arial"/>
                  <a:ea typeface="Arial"/>
                  <a:cs typeface="Arial"/>
                  <a:sym typeface="Arial"/>
                </a:rPr>
                <a:t>numbers</a:t>
              </a:r>
            </a:p>
          </p:txBody>
        </p:sp>
        <p:sp>
          <p:nvSpPr>
            <p:cNvPr descr="units" id="1103" name="Shape 1103"/>
            <p:cNvSpPr/>
            <p:nvPr/>
          </p:nvSpPr>
          <p:spPr>
            <a:xfrm>
              <a:off x="7077578" y="2963906"/>
              <a:ext cx="510651" cy="630065"/>
            </a:xfrm>
            <a:prstGeom prst="rect">
              <a:avLst/>
            </a:prstGeom>
            <a:solidFill>
              <a:srgbClr val="003D84"/>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chemeClr val="lt1"/>
                  </a:solidFill>
                  <a:latin typeface="Arial"/>
                  <a:ea typeface="Arial"/>
                  <a:cs typeface="Arial"/>
                  <a:sym typeface="Arial"/>
                </a:rPr>
                <a:t>units</a:t>
              </a:r>
            </a:p>
          </p:txBody>
        </p:sp>
        <p:sp>
          <p:nvSpPr>
            <p:cNvPr descr="materials" id="1104" name="Shape 1104"/>
            <p:cNvSpPr/>
            <p:nvPr/>
          </p:nvSpPr>
          <p:spPr>
            <a:xfrm>
              <a:off x="6535013" y="2963906"/>
              <a:ext cx="542566" cy="630065"/>
            </a:xfrm>
            <a:prstGeom prst="rect">
              <a:avLst/>
            </a:prstGeom>
            <a:solidFill>
              <a:srgbClr val="D4BEDE"/>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800">
                  <a:solidFill>
                    <a:srgbClr val="000000"/>
                  </a:solidFill>
                  <a:latin typeface="Arial"/>
                  <a:ea typeface="Arial"/>
                  <a:cs typeface="Arial"/>
                  <a:sym typeface="Arial"/>
                </a:rPr>
                <a:t>materials</a:t>
              </a:r>
            </a:p>
          </p:txBody>
        </p:sp>
        <p:sp>
          <p:nvSpPr>
            <p:cNvPr descr="spatial" id="1105" name="Shape 1105"/>
            <p:cNvSpPr/>
            <p:nvPr/>
          </p:nvSpPr>
          <p:spPr>
            <a:xfrm>
              <a:off x="5670690" y="6034955"/>
              <a:ext cx="864323" cy="442045"/>
            </a:xfrm>
            <a:prstGeom prst="rect">
              <a:avLst/>
            </a:prstGeom>
            <a:solidFill>
              <a:srgbClr val="CCCCFF"/>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rgbClr val="000000"/>
                  </a:solidFill>
                  <a:latin typeface="Arial"/>
                  <a:ea typeface="Arial"/>
                  <a:cs typeface="Arial"/>
                  <a:sym typeface="Arial"/>
                </a:rPr>
                <a:t>spatial</a:t>
              </a:r>
            </a:p>
          </p:txBody>
        </p:sp>
        <p:sp>
          <p:nvSpPr>
            <p:cNvPr descr="roles" id="1106" name="Shape 1106"/>
            <p:cNvSpPr/>
            <p:nvPr/>
          </p:nvSpPr>
          <p:spPr>
            <a:xfrm>
              <a:off x="5670690" y="5499847"/>
              <a:ext cx="864323" cy="535107"/>
            </a:xfrm>
            <a:prstGeom prst="rect">
              <a:avLst/>
            </a:prstGeom>
            <a:solidFill>
              <a:srgbClr val="53005D"/>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chemeClr val="lt1"/>
                  </a:solidFill>
                  <a:latin typeface="Arial"/>
                  <a:ea typeface="Arial"/>
                  <a:cs typeface="Arial"/>
                  <a:sym typeface="Arial"/>
                </a:rPr>
                <a:t>roles</a:t>
              </a:r>
            </a:p>
          </p:txBody>
        </p:sp>
        <p:sp>
          <p:nvSpPr>
            <p:cNvPr descr="substances" id="1107" name="Shape 1107"/>
            <p:cNvSpPr/>
            <p:nvPr/>
          </p:nvSpPr>
          <p:spPr>
            <a:xfrm>
              <a:off x="5670690" y="4941476"/>
              <a:ext cx="864323" cy="558372"/>
            </a:xfrm>
            <a:prstGeom prst="rect">
              <a:avLst/>
            </a:prstGeom>
            <a:solidFill>
              <a:srgbClr val="FF9900"/>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chemeClr val="lt1"/>
                  </a:solidFill>
                  <a:latin typeface="Arial"/>
                  <a:ea typeface="Arial"/>
                  <a:cs typeface="Arial"/>
                  <a:sym typeface="Arial"/>
                </a:rPr>
                <a:t>substances</a:t>
              </a:r>
            </a:p>
          </p:txBody>
        </p:sp>
        <p:sp>
          <p:nvSpPr>
            <p:cNvPr descr="values" id="1108" name="Shape 1108"/>
            <p:cNvSpPr/>
            <p:nvPr/>
          </p:nvSpPr>
          <p:spPr>
            <a:xfrm>
              <a:off x="5670690" y="4313306"/>
              <a:ext cx="864323" cy="628169"/>
            </a:xfrm>
            <a:prstGeom prst="rect">
              <a:avLst/>
            </a:prstGeom>
            <a:solidFill>
              <a:srgbClr val="A586B3"/>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rgbClr val="000000"/>
                  </a:solidFill>
                  <a:latin typeface="Arial"/>
                  <a:ea typeface="Arial"/>
                  <a:cs typeface="Arial"/>
                  <a:sym typeface="Arial"/>
                </a:rPr>
                <a:t>values</a:t>
              </a:r>
            </a:p>
          </p:txBody>
        </p:sp>
        <p:sp>
          <p:nvSpPr>
            <p:cNvPr descr="time" id="1109" name="Shape 1109"/>
            <p:cNvSpPr/>
            <p:nvPr/>
          </p:nvSpPr>
          <p:spPr>
            <a:xfrm>
              <a:off x="5670690" y="3661871"/>
              <a:ext cx="864323" cy="651435"/>
            </a:xfrm>
            <a:prstGeom prst="rect">
              <a:avLst/>
            </a:prstGeom>
            <a:solidFill>
              <a:srgbClr val="D56161"/>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rgbClr val="000000"/>
                  </a:solidFill>
                  <a:latin typeface="Arial"/>
                  <a:ea typeface="Arial"/>
                  <a:cs typeface="Arial"/>
                  <a:sym typeface="Arial"/>
                </a:rPr>
                <a:t>time</a:t>
              </a:r>
            </a:p>
          </p:txBody>
        </p:sp>
        <p:sp>
          <p:nvSpPr>
            <p:cNvPr descr="comparatives" id="1110" name="Shape 1110"/>
            <p:cNvSpPr/>
            <p:nvPr/>
          </p:nvSpPr>
          <p:spPr>
            <a:xfrm>
              <a:off x="5670690" y="2963906"/>
              <a:ext cx="864323" cy="697965"/>
            </a:xfrm>
            <a:prstGeom prst="rect">
              <a:avLst/>
            </a:prstGeom>
            <a:solidFill>
              <a:srgbClr val="FF0026"/>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chemeClr val="lt1"/>
                  </a:solidFill>
                  <a:latin typeface="Arial"/>
                  <a:ea typeface="Arial"/>
                  <a:cs typeface="Arial"/>
                  <a:sym typeface="Arial"/>
                </a:rPr>
                <a:t>comparatives</a:t>
              </a:r>
            </a:p>
          </p:txBody>
        </p:sp>
        <p:sp>
          <p:nvSpPr>
            <p:cNvPr descr="manner" id="1111" name="Shape 1111"/>
            <p:cNvSpPr/>
            <p:nvPr/>
          </p:nvSpPr>
          <p:spPr>
            <a:xfrm>
              <a:off x="6640738" y="2072523"/>
              <a:ext cx="947491" cy="891383"/>
            </a:xfrm>
            <a:prstGeom prst="rect">
              <a:avLst/>
            </a:prstGeom>
            <a:solidFill>
              <a:srgbClr val="FFCC99"/>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rgbClr val="000000"/>
                  </a:solidFill>
                  <a:latin typeface="Arial"/>
                  <a:ea typeface="Arial"/>
                  <a:cs typeface="Arial"/>
                  <a:sym typeface="Arial"/>
                </a:rPr>
                <a:t>manner</a:t>
              </a:r>
            </a:p>
          </p:txBody>
        </p:sp>
        <p:sp>
          <p:nvSpPr>
            <p:cNvPr descr="attributes" id="1112" name="Shape 1112"/>
            <p:cNvSpPr/>
            <p:nvPr/>
          </p:nvSpPr>
          <p:spPr>
            <a:xfrm>
              <a:off x="5670690" y="2072523"/>
              <a:ext cx="970048" cy="891383"/>
            </a:xfrm>
            <a:prstGeom prst="rect">
              <a:avLst/>
            </a:prstGeom>
            <a:solidFill>
              <a:srgbClr val="FFFFD6"/>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rgbClr val="000000"/>
                  </a:solidFill>
                  <a:latin typeface="Arial"/>
                  <a:ea typeface="Arial"/>
                  <a:cs typeface="Arial"/>
                  <a:sym typeface="Arial"/>
                </a:rPr>
                <a:t>attributes</a:t>
              </a:r>
            </a:p>
          </p:txBody>
        </p:sp>
        <p:sp>
          <p:nvSpPr>
            <p:cNvPr descr="food" id="1113" name="Shape 1113"/>
            <p:cNvSpPr/>
            <p:nvPr/>
          </p:nvSpPr>
          <p:spPr>
            <a:xfrm>
              <a:off x="4643436" y="5635255"/>
              <a:ext cx="1027254" cy="841745"/>
            </a:xfrm>
            <a:prstGeom prst="rect">
              <a:avLst/>
            </a:prstGeom>
            <a:solidFill>
              <a:srgbClr val="244D0C"/>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chemeClr val="lt1"/>
                  </a:solidFill>
                  <a:latin typeface="Arial"/>
                  <a:ea typeface="Arial"/>
                  <a:cs typeface="Arial"/>
                  <a:sym typeface="Arial"/>
                </a:rPr>
                <a:t>food</a:t>
              </a:r>
            </a:p>
          </p:txBody>
        </p:sp>
        <p:sp>
          <p:nvSpPr>
            <p:cNvPr descr="plants" id="1114" name="Shape 1114"/>
            <p:cNvSpPr/>
            <p:nvPr/>
          </p:nvSpPr>
          <p:spPr>
            <a:xfrm>
              <a:off x="4643436" y="4793511"/>
              <a:ext cx="1027254" cy="841744"/>
            </a:xfrm>
            <a:prstGeom prst="rect">
              <a:avLst/>
            </a:prstGeom>
            <a:solidFill>
              <a:srgbClr val="8ECDF0"/>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rgbClr val="000000"/>
                  </a:solidFill>
                  <a:latin typeface="Arial"/>
                  <a:ea typeface="Arial"/>
                  <a:cs typeface="Arial"/>
                  <a:sym typeface="Arial"/>
                </a:rPr>
                <a:t>plants</a:t>
              </a:r>
            </a:p>
          </p:txBody>
        </p:sp>
        <p:sp>
          <p:nvSpPr>
            <p:cNvPr descr="animals" id="1115" name="Shape 1115"/>
            <p:cNvSpPr/>
            <p:nvPr/>
          </p:nvSpPr>
          <p:spPr>
            <a:xfrm>
              <a:off x="4643436" y="3951766"/>
              <a:ext cx="1027254" cy="841745"/>
            </a:xfrm>
            <a:prstGeom prst="rect">
              <a:avLst/>
            </a:prstGeom>
            <a:solidFill>
              <a:srgbClr val="ACC4EE"/>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rgbClr val="000000"/>
                  </a:solidFill>
                  <a:latin typeface="Arial"/>
                  <a:ea typeface="Arial"/>
                  <a:cs typeface="Arial"/>
                  <a:sym typeface="Arial"/>
                </a:rPr>
                <a:t>animals</a:t>
              </a:r>
            </a:p>
          </p:txBody>
        </p:sp>
        <p:sp>
          <p:nvSpPr>
            <p:cNvPr descr="humans" id="1116" name="Shape 1116"/>
            <p:cNvSpPr/>
            <p:nvPr/>
          </p:nvSpPr>
          <p:spPr>
            <a:xfrm>
              <a:off x="4643436" y="3090447"/>
              <a:ext cx="1027254" cy="861319"/>
            </a:xfrm>
            <a:prstGeom prst="rect">
              <a:avLst/>
            </a:prstGeom>
            <a:solidFill>
              <a:srgbClr val="815490"/>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chemeClr val="lt1"/>
                  </a:solidFill>
                  <a:latin typeface="Arial"/>
                  <a:ea typeface="Arial"/>
                  <a:cs typeface="Arial"/>
                  <a:sym typeface="Arial"/>
                </a:rPr>
                <a:t>humans</a:t>
              </a:r>
            </a:p>
          </p:txBody>
        </p:sp>
        <p:sp>
          <p:nvSpPr>
            <p:cNvPr descr="locations" id="1117" name="Shape 1117"/>
            <p:cNvSpPr/>
            <p:nvPr/>
          </p:nvSpPr>
          <p:spPr>
            <a:xfrm>
              <a:off x="4643436" y="2072523"/>
              <a:ext cx="1027254" cy="1017923"/>
            </a:xfrm>
            <a:prstGeom prst="rect">
              <a:avLst/>
            </a:prstGeom>
            <a:solidFill>
              <a:srgbClr val="ED0D0D"/>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chemeClr val="lt1"/>
                  </a:solidFill>
                  <a:latin typeface="Arial"/>
                  <a:ea typeface="Arial"/>
                  <a:cs typeface="Arial"/>
                  <a:sym typeface="Arial"/>
                </a:rPr>
                <a:t>locations</a:t>
              </a:r>
            </a:p>
          </p:txBody>
        </p:sp>
        <p:sp>
          <p:nvSpPr>
            <p:cNvPr descr="body parts" id="1118" name="Shape 1118"/>
            <p:cNvSpPr/>
            <p:nvPr/>
          </p:nvSpPr>
          <p:spPr>
            <a:xfrm>
              <a:off x="6184089" y="1041398"/>
              <a:ext cx="1404140" cy="1031125"/>
            </a:xfrm>
            <a:prstGeom prst="rect">
              <a:avLst/>
            </a:prstGeom>
            <a:solidFill>
              <a:srgbClr val="FFCC00"/>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rgbClr val="000000"/>
                  </a:solidFill>
                  <a:latin typeface="Arial"/>
                  <a:ea typeface="Arial"/>
                  <a:cs typeface="Arial"/>
                  <a:sym typeface="Arial"/>
                </a:rPr>
                <a:t>body parts</a:t>
              </a:r>
            </a:p>
          </p:txBody>
        </p:sp>
        <p:sp>
          <p:nvSpPr>
            <p:cNvPr descr="states" id="1119" name="Shape 1119"/>
            <p:cNvSpPr/>
            <p:nvPr/>
          </p:nvSpPr>
          <p:spPr>
            <a:xfrm>
              <a:off x="4643436" y="1041398"/>
              <a:ext cx="1540654" cy="1031125"/>
            </a:xfrm>
            <a:prstGeom prst="rect">
              <a:avLst/>
            </a:prstGeom>
            <a:solidFill>
              <a:srgbClr val="C3D109"/>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000">
                  <a:solidFill>
                    <a:srgbClr val="000000"/>
                  </a:solidFill>
                  <a:latin typeface="Arial"/>
                  <a:ea typeface="Arial"/>
                  <a:cs typeface="Arial"/>
                  <a:sym typeface="Arial"/>
                </a:rPr>
                <a:t>states</a:t>
              </a:r>
            </a:p>
          </p:txBody>
        </p:sp>
        <p:sp>
          <p:nvSpPr>
            <p:cNvPr descr="qualities" id="1120" name="Shape 1120"/>
            <p:cNvSpPr/>
            <p:nvPr/>
          </p:nvSpPr>
          <p:spPr>
            <a:xfrm>
              <a:off x="1295400" y="5281769"/>
              <a:ext cx="3348036" cy="1195231"/>
            </a:xfrm>
            <a:prstGeom prst="rect">
              <a:avLst/>
            </a:prstGeom>
            <a:solidFill>
              <a:srgbClr val="E1E1E1"/>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200">
                  <a:solidFill>
                    <a:srgbClr val="000000"/>
                  </a:solidFill>
                  <a:latin typeface="Arial"/>
                  <a:ea typeface="Arial"/>
                  <a:cs typeface="Arial"/>
                  <a:sym typeface="Arial"/>
                </a:rPr>
                <a:t>qualities</a:t>
              </a:r>
            </a:p>
          </p:txBody>
        </p:sp>
        <p:sp>
          <p:nvSpPr>
            <p:cNvPr descr="objects" id="1121" name="Shape 1121"/>
            <p:cNvSpPr/>
            <p:nvPr/>
          </p:nvSpPr>
          <p:spPr>
            <a:xfrm>
              <a:off x="1295400" y="3798238"/>
              <a:ext cx="3348036" cy="1483529"/>
            </a:xfrm>
            <a:prstGeom prst="rect">
              <a:avLst/>
            </a:prstGeom>
            <a:solidFill>
              <a:srgbClr val="990101"/>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200">
                  <a:solidFill>
                    <a:schemeClr val="lt1"/>
                  </a:solidFill>
                  <a:latin typeface="Arial"/>
                  <a:ea typeface="Arial"/>
                  <a:cs typeface="Arial"/>
                  <a:sym typeface="Arial"/>
                </a:rPr>
                <a:t>objects (inanimate)</a:t>
              </a:r>
            </a:p>
          </p:txBody>
        </p:sp>
        <p:sp>
          <p:nvSpPr>
            <p:cNvPr descr="actions" id="1122" name="Shape 1122"/>
            <p:cNvSpPr/>
            <p:nvPr/>
          </p:nvSpPr>
          <p:spPr>
            <a:xfrm>
              <a:off x="1295400" y="1041398"/>
              <a:ext cx="3348036" cy="2756840"/>
            </a:xfrm>
            <a:prstGeom prst="rect">
              <a:avLst/>
            </a:prstGeom>
            <a:solidFill>
              <a:srgbClr val="005990"/>
            </a:solidFill>
            <a:ln cap="flat" cmpd="sng" w="9525">
              <a:solidFill>
                <a:srgbClr val="010101"/>
              </a:solidFill>
              <a:prstDash val="solid"/>
              <a:round/>
              <a:headEnd len="med" w="med" type="none"/>
              <a:tailEnd len="med" w="med" type="none"/>
            </a:ln>
          </p:spPr>
          <p:txBody>
            <a:bodyPr anchorCtr="0" anchor="ctr" bIns="0" lIns="9125" rIns="0" wrap="square" tIns="9125">
              <a:noAutofit/>
            </a:bodyPr>
            <a:lstStyle/>
            <a:p>
              <a:pPr indent="0" lvl="0" marL="0" marR="0" rtl="0" algn="ctr">
                <a:spcBef>
                  <a:spcPts val="0"/>
                </a:spcBef>
                <a:spcAft>
                  <a:spcPts val="0"/>
                </a:spcAft>
                <a:buSzPct val="25000"/>
                <a:buNone/>
              </a:pPr>
              <a:r>
                <a:rPr b="1" lang="en-US" sz="1200">
                  <a:solidFill>
                    <a:schemeClr val="lt1"/>
                  </a:solidFill>
                  <a:latin typeface="Arial"/>
                  <a:ea typeface="Arial"/>
                  <a:cs typeface="Arial"/>
                  <a:sym typeface="Arial"/>
                </a:rPr>
                <a:t>actions</a:t>
              </a:r>
            </a:p>
          </p:txBody>
        </p:sp>
        <p:sp>
          <p:nvSpPr>
            <p:cNvPr id="1123" name="Shape 1123"/>
            <p:cNvSpPr/>
            <p:nvPr/>
          </p:nvSpPr>
          <p:spPr>
            <a:xfrm>
              <a:off x="1295400" y="1041398"/>
              <a:ext cx="6292829" cy="5435602"/>
            </a:xfrm>
            <a:prstGeom prst="rect">
              <a:avLst/>
            </a:prstGeom>
            <a:noFill/>
            <a:ln cap="flat" cmpd="sng" w="25400">
              <a:solidFill>
                <a:srgbClr val="01010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100">
                <a:solidFill>
                  <a:schemeClr val="lt1"/>
                </a:solidFill>
                <a:latin typeface="Arial"/>
                <a:ea typeface="Arial"/>
                <a:cs typeface="Arial"/>
                <a:sym typeface="Arial"/>
              </a:endParaRPr>
            </a:p>
          </p:txBody>
        </p:sp>
      </p:grpSp>
      <p:sp>
        <p:nvSpPr>
          <p:cNvPr id="1124" name="Shape 1124"/>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Relation Involving Which Objects?</a:t>
            </a:r>
          </a:p>
        </p:txBody>
      </p:sp>
      <p:sp>
        <p:nvSpPr>
          <p:cNvPr id="1125" name="Shape 1125"/>
          <p:cNvSpPr txBox="1"/>
          <p:nvPr/>
        </p:nvSpPr>
        <p:spPr>
          <a:xfrm>
            <a:off x="6705600" y="1515070"/>
            <a:ext cx="2209800" cy="92333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Grouping of ~2500</a:t>
            </a:r>
            <a:br>
              <a:rPr b="0" lang="en-US" sz="1800">
                <a:solidFill>
                  <a:schemeClr val="dk1"/>
                </a:solidFill>
                <a:latin typeface="Arial"/>
                <a:ea typeface="Arial"/>
                <a:cs typeface="Arial"/>
                <a:sym typeface="Arial"/>
              </a:rPr>
            </a:br>
            <a:r>
              <a:rPr b="0" lang="en-US" sz="1800">
                <a:solidFill>
                  <a:schemeClr val="dk1"/>
                </a:solidFill>
                <a:latin typeface="Arial"/>
                <a:ea typeface="Arial"/>
                <a:cs typeface="Arial"/>
                <a:sym typeface="Arial"/>
              </a:rPr>
              <a:t>key terms related to</a:t>
            </a:r>
            <a:br>
              <a:rPr b="0" lang="en-US" sz="1800">
                <a:solidFill>
                  <a:schemeClr val="dk1"/>
                </a:solidFill>
                <a:latin typeface="Arial"/>
                <a:ea typeface="Arial"/>
                <a:cs typeface="Arial"/>
                <a:sym typeface="Arial"/>
              </a:rPr>
            </a:br>
            <a:r>
              <a:rPr b="0" lang="en-US" sz="1800">
                <a:solidFill>
                  <a:schemeClr val="dk1"/>
                </a:solidFill>
                <a:latin typeface="Arial"/>
                <a:ea typeface="Arial"/>
                <a:cs typeface="Arial"/>
                <a:sym typeface="Arial"/>
              </a:rPr>
              <a:t>4</a:t>
            </a:r>
            <a:r>
              <a:rPr b="0" baseline="30000" lang="en-US" sz="1800">
                <a:solidFill>
                  <a:schemeClr val="dk1"/>
                </a:solidFill>
                <a:latin typeface="Arial"/>
                <a:ea typeface="Arial"/>
                <a:cs typeface="Arial"/>
                <a:sym typeface="Arial"/>
              </a:rPr>
              <a:t>th</a:t>
            </a:r>
            <a:r>
              <a:rPr b="0" lang="en-US" sz="1800">
                <a:solidFill>
                  <a:schemeClr val="dk1"/>
                </a:solidFill>
                <a:latin typeface="Arial"/>
                <a:ea typeface="Arial"/>
                <a:cs typeface="Arial"/>
                <a:sym typeface="Arial"/>
              </a:rPr>
              <a:t> grade science</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Shape 1130"/>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Semi-Structured Inference: Challenge #2</a:t>
            </a:r>
          </a:p>
        </p:txBody>
      </p:sp>
      <p:grpSp>
        <p:nvGrpSpPr>
          <p:cNvPr id="1131" name="Shape 1131"/>
          <p:cNvGrpSpPr/>
          <p:nvPr/>
        </p:nvGrpSpPr>
        <p:grpSpPr>
          <a:xfrm>
            <a:off x="685800" y="1859339"/>
            <a:ext cx="8241081" cy="3542168"/>
            <a:chOff x="1160909" y="1219200"/>
            <a:chExt cx="8241081" cy="3542168"/>
          </a:xfrm>
        </p:grpSpPr>
        <p:sp>
          <p:nvSpPr>
            <p:cNvPr id="1132" name="Shape 1132"/>
            <p:cNvSpPr/>
            <p:nvPr/>
          </p:nvSpPr>
          <p:spPr>
            <a:xfrm>
              <a:off x="1828800" y="1579602"/>
              <a:ext cx="6172200" cy="304800"/>
            </a:xfrm>
            <a:prstGeom prst="leftRightArrow">
              <a:avLst>
                <a:gd fmla="val 50000" name="adj1"/>
                <a:gd fmla="val 50000" name="adj2"/>
              </a:avLst>
            </a:prstGeom>
            <a:gradFill>
              <a:gsLst>
                <a:gs pos="0">
                  <a:schemeClr val="accent3"/>
                </a:gs>
                <a:gs pos="100000">
                  <a:srgbClr val="D6E3BC"/>
                </a:gs>
              </a:gsLst>
              <a:lin ang="10800000" scaled="0"/>
            </a:gradFill>
            <a:ln>
              <a:noFill/>
            </a:ln>
          </p:spPr>
          <p:txBody>
            <a:bodyPr anchorCtr="0" anchor="ctr" bIns="45700" lIns="91425"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grpSp>
          <p:nvGrpSpPr>
            <p:cNvPr id="1133" name="Shape 1133"/>
            <p:cNvGrpSpPr/>
            <p:nvPr/>
          </p:nvGrpSpPr>
          <p:grpSpPr>
            <a:xfrm>
              <a:off x="1160909" y="1219200"/>
              <a:ext cx="2582357" cy="3542168"/>
              <a:chOff x="1160909" y="1219200"/>
              <a:chExt cx="2582357" cy="3542168"/>
            </a:xfrm>
          </p:grpSpPr>
          <p:sp>
            <p:nvSpPr>
              <p:cNvPr id="1134" name="Shape 1134"/>
              <p:cNvSpPr txBox="1"/>
              <p:nvPr/>
            </p:nvSpPr>
            <p:spPr>
              <a:xfrm>
                <a:off x="1160909" y="1219200"/>
                <a:ext cx="2582357"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RULE solver </a:t>
                </a:r>
                <a:r>
                  <a:rPr b="0" lang="en-US" sz="1400">
                    <a:solidFill>
                      <a:schemeClr val="dk1"/>
                    </a:solidFill>
                    <a:latin typeface="Arial"/>
                    <a:ea typeface="Arial"/>
                    <a:cs typeface="Arial"/>
                    <a:sym typeface="Arial"/>
                  </a:rPr>
                  <a:t>[AKBC 2014]</a:t>
                </a:r>
              </a:p>
            </p:txBody>
          </p:sp>
          <p:sp>
            <p:nvSpPr>
              <p:cNvPr id="1135" name="Shape 1135"/>
              <p:cNvSpPr txBox="1"/>
              <p:nvPr/>
            </p:nvSpPr>
            <p:spPr>
              <a:xfrm>
                <a:off x="1237109" y="1960602"/>
                <a:ext cx="2225650" cy="2800766"/>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forward chaining</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of logic rules</a:t>
                </a:r>
              </a:p>
              <a:p>
                <a:pPr indent="0" lvl="0" marL="0" marR="0" rtl="0" algn="l">
                  <a:spcBef>
                    <a:spcPts val="0"/>
                  </a:spcBef>
                  <a:spcAft>
                    <a:spcPts val="0"/>
                  </a:spcAft>
                  <a:buNone/>
                </a:pPr>
                <a:r>
                  <a:t/>
                </a:r>
                <a:endParaRPr b="0" sz="1600">
                  <a:solidFill>
                    <a:schemeClr val="dk1"/>
                  </a:solidFill>
                  <a:latin typeface="Arial"/>
                  <a:ea typeface="Arial"/>
                  <a:cs typeface="Arial"/>
                  <a:sym typeface="Arial"/>
                </a:endParaRPr>
              </a:p>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Pros:</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easy to understand</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behavior (state space)</a:t>
                </a:r>
              </a:p>
              <a:p>
                <a:pPr indent="0" lvl="0" marL="0" marR="0" rtl="0" algn="l">
                  <a:spcBef>
                    <a:spcPts val="0"/>
                  </a:spcBef>
                  <a:spcAft>
                    <a:spcPts val="0"/>
                  </a:spcAft>
                  <a:buNone/>
                </a:pPr>
                <a:r>
                  <a:t/>
                </a:r>
                <a:endParaRPr b="0" sz="1600">
                  <a:solidFill>
                    <a:schemeClr val="dk1"/>
                  </a:solidFill>
                  <a:latin typeface="Arial"/>
                  <a:ea typeface="Arial"/>
                  <a:cs typeface="Arial"/>
                  <a:sym typeface="Arial"/>
                </a:endParaRPr>
              </a:p>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Cons:</a:t>
                </a:r>
              </a:p>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focuses on </a:t>
                </a:r>
                <a:r>
                  <a:rPr b="0" i="1" lang="en-US" sz="1600">
                    <a:solidFill>
                      <a:schemeClr val="dk1"/>
                    </a:solidFill>
                    <a:latin typeface="Arial"/>
                    <a:ea typeface="Arial"/>
                    <a:cs typeface="Arial"/>
                    <a:sym typeface="Arial"/>
                  </a:rPr>
                  <a:t>how</a:t>
                </a:r>
                <a:r>
                  <a:rPr b="0" lang="en-US" sz="1600">
                    <a:solidFill>
                      <a:schemeClr val="dk1"/>
                    </a:solidFill>
                    <a:latin typeface="Arial"/>
                    <a:ea typeface="Arial"/>
                    <a:cs typeface="Arial"/>
                    <a:sym typeface="Arial"/>
                  </a:rPr>
                  <a:t> to</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search rather than</a:t>
                </a:r>
              </a:p>
              <a:p>
                <a:pPr indent="0" lvl="0" marL="0" marR="0" rtl="0" algn="l">
                  <a:spcBef>
                    <a:spcPts val="0"/>
                  </a:spcBef>
                  <a:spcAft>
                    <a:spcPts val="0"/>
                  </a:spcAft>
                  <a:buSzPct val="25000"/>
                  <a:buNone/>
                </a:pPr>
                <a:r>
                  <a:rPr b="0" i="1" lang="en-US" sz="1600">
                    <a:solidFill>
                      <a:schemeClr val="dk1"/>
                    </a:solidFill>
                    <a:latin typeface="Arial"/>
                    <a:ea typeface="Arial"/>
                    <a:cs typeface="Arial"/>
                    <a:sym typeface="Arial"/>
                  </a:rPr>
                  <a:t>what</a:t>
                </a:r>
                <a:r>
                  <a:rPr b="0" lang="en-US" sz="1600">
                    <a:solidFill>
                      <a:schemeClr val="dk1"/>
                    </a:solidFill>
                    <a:latin typeface="Arial"/>
                    <a:ea typeface="Arial"/>
                    <a:cs typeface="Arial"/>
                    <a:sym typeface="Arial"/>
                  </a:rPr>
                  <a:t> to look for</a:t>
                </a:r>
              </a:p>
            </p:txBody>
          </p:sp>
        </p:grpSp>
        <p:grpSp>
          <p:nvGrpSpPr>
            <p:cNvPr id="1136" name="Shape 1136"/>
            <p:cNvGrpSpPr/>
            <p:nvPr/>
          </p:nvGrpSpPr>
          <p:grpSpPr>
            <a:xfrm>
              <a:off x="6647309" y="1219200"/>
              <a:ext cx="2754681" cy="3295947"/>
              <a:chOff x="6647309" y="1219200"/>
              <a:chExt cx="2754681" cy="3295947"/>
            </a:xfrm>
          </p:grpSpPr>
          <p:sp>
            <p:nvSpPr>
              <p:cNvPr id="1137" name="Shape 1137"/>
              <p:cNvSpPr txBox="1"/>
              <p:nvPr/>
            </p:nvSpPr>
            <p:spPr>
              <a:xfrm>
                <a:off x="6657718" y="1219200"/>
                <a:ext cx="2580391"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MLN solver </a:t>
                </a:r>
                <a:r>
                  <a:rPr b="0" lang="en-US" sz="1400">
                    <a:solidFill>
                      <a:schemeClr val="dk1"/>
                    </a:solidFill>
                    <a:latin typeface="Arial"/>
                    <a:ea typeface="Arial"/>
                    <a:cs typeface="Arial"/>
                    <a:sym typeface="Arial"/>
                  </a:rPr>
                  <a:t>[EMNLP 2015]</a:t>
                </a:r>
              </a:p>
            </p:txBody>
          </p:sp>
          <p:sp>
            <p:nvSpPr>
              <p:cNvPr id="1138" name="Shape 1138"/>
              <p:cNvSpPr txBox="1"/>
              <p:nvPr/>
            </p:nvSpPr>
            <p:spPr>
              <a:xfrm>
                <a:off x="6647309" y="1960602"/>
                <a:ext cx="2754681" cy="2554545"/>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approx. inference with</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probabilistic first-order logic</a:t>
                </a:r>
              </a:p>
              <a:p>
                <a:pPr indent="0" lvl="0" marL="0" marR="0" rtl="0" algn="l">
                  <a:spcBef>
                    <a:spcPts val="0"/>
                  </a:spcBef>
                  <a:spcAft>
                    <a:spcPts val="0"/>
                  </a:spcAft>
                  <a:buNone/>
                </a:pPr>
                <a:r>
                  <a:t/>
                </a:r>
                <a:endParaRPr b="0" sz="1600">
                  <a:solidFill>
                    <a:schemeClr val="dk1"/>
                  </a:solidFill>
                  <a:latin typeface="Arial"/>
                  <a:ea typeface="Arial"/>
                  <a:cs typeface="Arial"/>
                  <a:sym typeface="Arial"/>
                </a:endParaRPr>
              </a:p>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Pros:</a:t>
                </a:r>
              </a:p>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“natural” fit, high-level</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specification</a:t>
                </a:r>
              </a:p>
              <a:p>
                <a:pPr indent="0" lvl="0" marL="0" marR="0" rtl="0" algn="l">
                  <a:spcBef>
                    <a:spcPts val="0"/>
                  </a:spcBef>
                  <a:spcAft>
                    <a:spcPts val="0"/>
                  </a:spcAft>
                  <a:buNone/>
                </a:pPr>
                <a:r>
                  <a:t/>
                </a:r>
                <a:endParaRPr b="0" sz="1600">
                  <a:solidFill>
                    <a:schemeClr val="dk1"/>
                  </a:solidFill>
                  <a:latin typeface="Arial"/>
                  <a:ea typeface="Arial"/>
                  <a:cs typeface="Arial"/>
                  <a:sym typeface="Arial"/>
                </a:endParaRPr>
              </a:p>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Cons:</a:t>
                </a:r>
              </a:p>
              <a:p>
                <a:pPr indent="0" lvl="0" marL="0" marR="0" rtl="0" algn="l">
                  <a:spcBef>
                    <a:spcPts val="0"/>
                  </a:spcBef>
                  <a:spcAft>
                    <a:spcPts val="0"/>
                  </a:spcAft>
                  <a:buSzPct val="25000"/>
                  <a:buNone/>
                </a:pPr>
                <a:r>
                  <a:rPr b="0" lang="en-US" sz="1600">
                    <a:solidFill>
                      <a:schemeClr val="dk1"/>
                    </a:solidFill>
                    <a:latin typeface="Arial"/>
                    <a:ea typeface="Arial"/>
                    <a:cs typeface="Arial"/>
                    <a:sym typeface="Arial"/>
                  </a:rPr>
                  <a:t>inefficient, difficult to control,</a:t>
                </a:r>
                <a:br>
                  <a:rPr b="0" lang="en-US" sz="1600">
                    <a:solidFill>
                      <a:schemeClr val="dk1"/>
                    </a:solidFill>
                    <a:latin typeface="Arial"/>
                    <a:ea typeface="Arial"/>
                    <a:cs typeface="Arial"/>
                    <a:sym typeface="Arial"/>
                  </a:rPr>
                </a:br>
                <a:r>
                  <a:rPr b="0" lang="en-US" sz="1600">
                    <a:solidFill>
                      <a:schemeClr val="dk1"/>
                    </a:solidFill>
                    <a:latin typeface="Arial"/>
                    <a:ea typeface="Arial"/>
                    <a:cs typeface="Arial"/>
                    <a:sym typeface="Arial"/>
                  </a:rPr>
                  <a:t>brittle with noisy input</a:t>
                </a:r>
              </a:p>
            </p:txBody>
          </p:sp>
        </p:grpSp>
      </p:grpSp>
      <p:sp>
        <p:nvSpPr>
          <p:cNvPr id="1139" name="Shape 1139"/>
          <p:cNvSpPr txBox="1"/>
          <p:nvPr/>
        </p:nvSpPr>
        <p:spPr>
          <a:xfrm>
            <a:off x="2743200" y="2810470"/>
            <a:ext cx="3278000" cy="1477328"/>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0" i="1" lang="en-US" sz="1800">
                <a:solidFill>
                  <a:srgbClr val="008000"/>
                </a:solidFill>
                <a:latin typeface="Arial"/>
                <a:ea typeface="Arial"/>
                <a:cs typeface="Arial"/>
                <a:sym typeface="Arial"/>
              </a:rPr>
              <a:t>Integer Linear Programming</a:t>
            </a:r>
            <a:br>
              <a:rPr b="0" i="1" lang="en-US" sz="1800">
                <a:solidFill>
                  <a:srgbClr val="008000"/>
                </a:solidFill>
                <a:latin typeface="Arial"/>
                <a:ea typeface="Arial"/>
                <a:cs typeface="Arial"/>
                <a:sym typeface="Arial"/>
              </a:rPr>
            </a:br>
            <a:r>
              <a:rPr b="0" i="1" lang="en-US" sz="1800">
                <a:solidFill>
                  <a:srgbClr val="008000"/>
                </a:solidFill>
                <a:latin typeface="Arial"/>
                <a:ea typeface="Arial"/>
                <a:cs typeface="Arial"/>
                <a:sym typeface="Arial"/>
              </a:rPr>
              <a:t>(ILP) framework</a:t>
            </a:r>
            <a:br>
              <a:rPr b="0" i="1" lang="en-US" sz="1800">
                <a:solidFill>
                  <a:srgbClr val="008000"/>
                </a:solidFill>
                <a:latin typeface="Arial"/>
                <a:ea typeface="Arial"/>
                <a:cs typeface="Arial"/>
                <a:sym typeface="Arial"/>
              </a:rPr>
            </a:br>
          </a:p>
          <a:p>
            <a:pPr indent="0" lvl="0" marL="0" marR="0" rtl="0" algn="ctr">
              <a:spcBef>
                <a:spcPts val="0"/>
              </a:spcBef>
              <a:spcAft>
                <a:spcPts val="0"/>
              </a:spcAft>
              <a:buSzPct val="25000"/>
              <a:buNone/>
            </a:pPr>
            <a:r>
              <a:rPr b="0" i="1" lang="en-US" sz="1800">
                <a:solidFill>
                  <a:srgbClr val="008000"/>
                </a:solidFill>
                <a:latin typeface="Arial"/>
                <a:ea typeface="Arial"/>
                <a:cs typeface="Arial"/>
                <a:sym typeface="Arial"/>
              </a:rPr>
              <a:t>constraints and preferences,</a:t>
            </a:r>
            <a:br>
              <a:rPr b="0" i="1" lang="en-US" sz="1800">
                <a:solidFill>
                  <a:srgbClr val="008000"/>
                </a:solidFill>
                <a:latin typeface="Arial"/>
                <a:ea typeface="Arial"/>
                <a:cs typeface="Arial"/>
                <a:sym typeface="Arial"/>
              </a:rPr>
            </a:br>
            <a:r>
              <a:rPr b="0" i="1" lang="en-US" sz="1800">
                <a:solidFill>
                  <a:srgbClr val="008000"/>
                </a:solidFill>
                <a:latin typeface="Arial"/>
                <a:ea typeface="Arial"/>
                <a:cs typeface="Arial"/>
                <a:sym typeface="Arial"/>
              </a:rPr>
              <a:t>industrial-strength solvers</a:t>
            </a:r>
          </a:p>
        </p:txBody>
      </p:sp>
      <p:sp>
        <p:nvSpPr>
          <p:cNvPr id="1140" name="Shape 1140"/>
          <p:cNvSpPr/>
          <p:nvPr/>
        </p:nvSpPr>
        <p:spPr>
          <a:xfrm>
            <a:off x="3505200" y="2164139"/>
            <a:ext cx="1752600" cy="457200"/>
          </a:xfrm>
          <a:prstGeom prst="roundRect">
            <a:avLst>
              <a:gd fmla="val 16667" name="adj"/>
            </a:avLst>
          </a:prstGeom>
          <a:solidFill>
            <a:srgbClr val="F2DADA">
              <a:alpha val="49803"/>
            </a:srgbClr>
          </a:solidFill>
          <a:ln cap="flat" cmpd="sng" w="9525">
            <a:solidFill>
              <a:schemeClr val="accent2"/>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b="1" sz="1600">
              <a:solidFill>
                <a:schemeClr val="dk1"/>
              </a:solidFill>
              <a:latin typeface="Arial"/>
              <a:ea typeface="Arial"/>
              <a:cs typeface="Arial"/>
              <a:sym typeface="Arial"/>
            </a:endParaRPr>
          </a:p>
        </p:txBody>
      </p:sp>
      <p:sp>
        <p:nvSpPr>
          <p:cNvPr id="1141" name="Shape 1141"/>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1142" name="Shape 1142"/>
          <p:cNvSpPr txBox="1"/>
          <p:nvPr>
            <p:ph idx="1" type="body"/>
          </p:nvPr>
        </p:nvSpPr>
        <p:spPr>
          <a:xfrm>
            <a:off x="381000" y="762001"/>
            <a:ext cx="8382000" cy="838200"/>
          </a:xfrm>
          <a:prstGeom prst="rect">
            <a:avLst/>
          </a:prstGeom>
          <a:noFill/>
          <a:ln>
            <a:noFill/>
          </a:ln>
        </p:spPr>
        <p:txBody>
          <a:bodyPr anchorCtr="0" anchor="t" bIns="45700" lIns="91425" rIns="91425" wrap="square" tIns="45700">
            <a:noAutofit/>
          </a:bodyPr>
          <a:lstStyle/>
          <a:p>
            <a:pPr indent="-152400" lvl="0" marL="0" marR="0" rtl="0" algn="l">
              <a:spcBef>
                <a:spcPts val="0"/>
              </a:spcBef>
              <a:spcAft>
                <a:spcPts val="0"/>
              </a:spcAft>
              <a:buClr>
                <a:schemeClr val="dk1"/>
              </a:buClr>
              <a:buSzPct val="100000"/>
              <a:buFont typeface="Noto Sans Symbols"/>
              <a:buNone/>
            </a:pPr>
            <a:r>
              <a:rPr b="1" i="0" lang="en-US" sz="2400" u="none" cap="none" strike="noStrike">
                <a:solidFill>
                  <a:schemeClr val="dk1"/>
                </a:solidFill>
                <a:latin typeface="Arial"/>
                <a:ea typeface="Arial"/>
                <a:cs typeface="Arial"/>
                <a:sym typeface="Arial"/>
              </a:rPr>
              <a:t>Reasoning</a:t>
            </a:r>
            <a:r>
              <a:rPr b="0" i="0" lang="en-US" sz="2400" u="none" cap="none" strike="noStrike">
                <a:solidFill>
                  <a:schemeClr val="dk1"/>
                </a:solidFill>
                <a:latin typeface="Arial"/>
                <a:ea typeface="Arial"/>
                <a:cs typeface="Arial"/>
                <a:sym typeface="Arial"/>
              </a:rPr>
              <a:t>: </a:t>
            </a:r>
            <a:r>
              <a:rPr b="0" i="0" lang="en-US" sz="2400" u="none" cap="none" strike="noStrike">
                <a:solidFill>
                  <a:srgbClr val="008000"/>
                </a:solidFill>
                <a:latin typeface="Arial"/>
                <a:ea typeface="Arial"/>
                <a:cs typeface="Arial"/>
                <a:sym typeface="Arial"/>
              </a:rPr>
              <a:t>effective, controllable, scalable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5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500"/>
                                        <p:tgtEl>
                                          <p:spTgt spid="1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Shape 1147"/>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Evaluation: Ablation Study</a:t>
            </a:r>
          </a:p>
        </p:txBody>
      </p:sp>
      <p:sp>
        <p:nvSpPr>
          <p:cNvPr id="1148" name="Shape 1148"/>
          <p:cNvSpPr txBox="1"/>
          <p:nvPr>
            <p:ph idx="1" type="body"/>
          </p:nvPr>
        </p:nvSpPr>
        <p:spPr>
          <a:xfrm>
            <a:off x="381000" y="762001"/>
            <a:ext cx="8382000" cy="14478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Key components of the TableILP system contribute</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substantially to the eventual score</a:t>
            </a:r>
          </a:p>
        </p:txBody>
      </p:sp>
      <p:sp>
        <p:nvSpPr>
          <p:cNvPr id="1149" name="Shape 1149"/>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pic>
        <p:nvPicPr>
          <p:cNvPr id="1150" name="Shape 1150"/>
          <p:cNvPicPr preferRelativeResize="0"/>
          <p:nvPr/>
        </p:nvPicPr>
        <p:blipFill rotWithShape="1">
          <a:blip r:embed="rId3">
            <a:alphaModFix/>
          </a:blip>
          <a:srcRect b="0" l="0" r="0" t="0"/>
          <a:stretch/>
        </p:blipFill>
        <p:spPr>
          <a:xfrm>
            <a:off x="1676400" y="2590800"/>
            <a:ext cx="5407675" cy="196642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pic>
        <p:nvPicPr>
          <p:cNvPr id="1155" name="Shape 1155"/>
          <p:cNvPicPr preferRelativeResize="0"/>
          <p:nvPr/>
        </p:nvPicPr>
        <p:blipFill rotWithShape="1">
          <a:blip r:embed="rId3">
            <a:alphaModFix/>
          </a:blip>
          <a:srcRect b="0" l="0" r="0" t="0"/>
          <a:stretch/>
        </p:blipFill>
        <p:spPr>
          <a:xfrm>
            <a:off x="365052" y="1756834"/>
            <a:ext cx="8380242" cy="5005703"/>
          </a:xfrm>
          <a:prstGeom prst="rect">
            <a:avLst/>
          </a:prstGeom>
          <a:noFill/>
          <a:ln>
            <a:noFill/>
          </a:ln>
        </p:spPr>
      </p:pic>
      <p:sp>
        <p:nvSpPr>
          <p:cNvPr id="1156" name="Shape 1156"/>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Aristo’s Tablestore</a:t>
            </a:r>
          </a:p>
        </p:txBody>
      </p:sp>
      <p:sp>
        <p:nvSpPr>
          <p:cNvPr id="1157" name="Shape 1157"/>
          <p:cNvSpPr txBox="1"/>
          <p:nvPr>
            <p:ph idx="1" type="body"/>
          </p:nvPr>
        </p:nvSpPr>
        <p:spPr>
          <a:xfrm>
            <a:off x="174172" y="609600"/>
            <a:ext cx="8382000" cy="53643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Char char="▪"/>
            </a:pPr>
            <a:r>
              <a:rPr b="0" i="0" lang="en-US" sz="2400" u="none" cap="none" strike="noStrike">
                <a:solidFill>
                  <a:schemeClr val="dk1"/>
                </a:solidFill>
                <a:latin typeface="Arial"/>
                <a:ea typeface="Arial"/>
                <a:cs typeface="Arial"/>
                <a:sym typeface="Arial"/>
              </a:rPr>
              <a:t>~85 tables, ~10k rows, ~30k cells</a:t>
            </a:r>
          </a:p>
          <a:p>
            <a:pPr indent="-342900" lvl="0" marL="342900" marR="0" rtl="0" algn="l">
              <a:spcBef>
                <a:spcPts val="480"/>
              </a:spcBef>
              <a:spcAft>
                <a:spcPts val="0"/>
              </a:spcAft>
              <a:buClr>
                <a:schemeClr val="dk1"/>
              </a:buClr>
              <a:buSzPct val="100000"/>
              <a:buFont typeface="Noto Sans Symbols"/>
              <a:buChar char="▪"/>
            </a:pPr>
            <a:r>
              <a:rPr b="0" i="0" lang="en-US" sz="2400" u="none" cap="none" strike="noStrike">
                <a:solidFill>
                  <a:schemeClr val="dk1"/>
                </a:solidFill>
                <a:latin typeface="Arial"/>
                <a:ea typeface="Arial"/>
                <a:cs typeface="Arial"/>
                <a:sym typeface="Arial"/>
              </a:rPr>
              <a:t>Defined with respect to questions, study guides, syllabus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457200" y="152400"/>
            <a:ext cx="8229600" cy="5979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lang="en-US" sz="3300"/>
              <a:t>Programs with Commonsense</a:t>
            </a:r>
          </a:p>
        </p:txBody>
      </p:sp>
      <p:sp>
        <p:nvSpPr>
          <p:cNvPr id="264" name="Shape 264"/>
          <p:cNvSpPr txBox="1"/>
          <p:nvPr>
            <p:ph idx="1" type="body"/>
          </p:nvPr>
        </p:nvSpPr>
        <p:spPr>
          <a:xfrm>
            <a:off x="457200" y="914400"/>
            <a:ext cx="3706500" cy="7920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dk1"/>
              </a:buClr>
              <a:buSzPct val="25000"/>
              <a:buFont typeface="Noto Sans Symbols"/>
              <a:buNone/>
            </a:pPr>
            <a:r>
              <a:rPr lang="en-US">
                <a:solidFill>
                  <a:srgbClr val="666666"/>
                </a:solidFill>
              </a:rPr>
              <a:t>(John McCarthy, 1959)</a:t>
            </a:r>
          </a:p>
        </p:txBody>
      </p:sp>
      <p:pic>
        <p:nvPicPr>
          <p:cNvPr descr="http://www.computerhistory.org/fellowawards/media/img/objects/2-4a.Stanford_University.McCarthy-John.c1967.L062302006.STANFORD_UNIVERSITY.src.jpg" id="265" name="Shape 265"/>
          <p:cNvPicPr preferRelativeResize="0"/>
          <p:nvPr/>
        </p:nvPicPr>
        <p:blipFill rotWithShape="1">
          <a:blip r:embed="rId4">
            <a:alphaModFix/>
          </a:blip>
          <a:srcRect b="0" l="0" r="0" t="0"/>
          <a:stretch/>
        </p:blipFill>
        <p:spPr>
          <a:xfrm>
            <a:off x="6256571" y="846349"/>
            <a:ext cx="2430232" cy="2430250"/>
          </a:xfrm>
          <a:prstGeom prst="rect">
            <a:avLst/>
          </a:prstGeom>
          <a:noFill/>
          <a:ln>
            <a:noFill/>
          </a:ln>
        </p:spPr>
      </p:pic>
      <p:sp>
        <p:nvSpPr>
          <p:cNvPr id="266" name="Shape 266"/>
          <p:cNvSpPr txBox="1"/>
          <p:nvPr/>
        </p:nvSpPr>
        <p:spPr>
          <a:xfrm>
            <a:off x="381000" y="2209800"/>
            <a:ext cx="5257800" cy="6462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dk1"/>
                </a:solidFill>
                <a:latin typeface="Palatino Linotype"/>
                <a:ea typeface="Palatino Linotype"/>
                <a:cs typeface="Palatino Linotype"/>
                <a:sym typeface="Palatino Linotype"/>
              </a:rPr>
              <a:t>Formalize world in </a:t>
            </a:r>
            <a:r>
              <a:rPr b="1" lang="en-US" sz="1800">
                <a:solidFill>
                  <a:srgbClr val="0070C0"/>
                </a:solidFill>
                <a:latin typeface="Palatino Linotype"/>
                <a:ea typeface="Palatino Linotype"/>
                <a:cs typeface="Palatino Linotype"/>
                <a:sym typeface="Palatino Linotype"/>
              </a:rPr>
              <a:t>logical</a:t>
            </a:r>
            <a:r>
              <a:rPr lang="en-US" sz="1800">
                <a:solidFill>
                  <a:schemeClr val="dk1"/>
                </a:solidFill>
                <a:latin typeface="Palatino Linotype"/>
                <a:ea typeface="Palatino Linotype"/>
                <a:cs typeface="Palatino Linotype"/>
                <a:sym typeface="Palatino Linotype"/>
              </a:rPr>
              <a:t> form!</a:t>
            </a:r>
          </a:p>
          <a:p>
            <a:pPr indent="0" lvl="0" marL="0" marR="0" rtl="0" algn="l">
              <a:spcBef>
                <a:spcPts val="0"/>
              </a:spcBef>
              <a:buNone/>
            </a:pPr>
            <a:r>
              <a:t/>
            </a:r>
            <a:endParaRPr sz="1800">
              <a:solidFill>
                <a:schemeClr val="dk1"/>
              </a:solidFill>
              <a:latin typeface="Palatino Linotype"/>
              <a:ea typeface="Palatino Linotype"/>
              <a:cs typeface="Palatino Linotype"/>
              <a:sym typeface="Palatino Linotype"/>
            </a:endParaRPr>
          </a:p>
        </p:txBody>
      </p:sp>
      <p:sp>
        <p:nvSpPr>
          <p:cNvPr id="267" name="Shape 267"/>
          <p:cNvSpPr/>
          <p:nvPr/>
        </p:nvSpPr>
        <p:spPr>
          <a:xfrm>
            <a:off x="533400" y="2667000"/>
            <a:ext cx="3810000" cy="914400"/>
          </a:xfrm>
          <a:prstGeom prst="roundRect">
            <a:avLst>
              <a:gd fmla="val 16667" name="adj"/>
            </a:avLst>
          </a:prstGeom>
          <a:blipFill rotWithShape="1">
            <a:blip r:embed="rId5">
              <a:alphaModFix/>
            </a:blip>
            <a:stretch>
              <a:fillRect b="0" l="0" r="0" t="0"/>
            </a:stretch>
          </a:blipFill>
          <a:ln>
            <a:noFill/>
          </a:ln>
        </p:spPr>
        <p:txBody>
          <a:bodyPr anchorCtr="0" anchor="t" bIns="45700" lIns="91425" rIns="91425" wrap="square" tIns="45700">
            <a:noAutofit/>
          </a:bodyPr>
          <a:lstStyle/>
          <a:p>
            <a:pPr indent="0" lvl="0" marL="0" marR="0" rtl="0" algn="l">
              <a:spcBef>
                <a:spcPts val="0"/>
              </a:spcBef>
              <a:buSzPct val="25000"/>
              <a:buNone/>
            </a:pPr>
            <a:r>
              <a:rPr lang="en-US" sz="1800">
                <a:latin typeface="Palatino Linotype"/>
                <a:ea typeface="Palatino Linotype"/>
                <a:cs typeface="Palatino Linotype"/>
                <a:sym typeface="Palatino Linotype"/>
              </a:rPr>
              <a:t> </a:t>
            </a:r>
          </a:p>
        </p:txBody>
      </p:sp>
      <p:sp>
        <p:nvSpPr>
          <p:cNvPr id="268" name="Shape 268"/>
          <p:cNvSpPr/>
          <p:nvPr/>
        </p:nvSpPr>
        <p:spPr>
          <a:xfrm>
            <a:off x="457200" y="3810000"/>
            <a:ext cx="8367600" cy="457200"/>
          </a:xfrm>
          <a:prstGeom prst="rect">
            <a:avLst/>
          </a:prstGeom>
          <a:gradFill>
            <a:gsLst>
              <a:gs pos="0">
                <a:srgbClr val="FF9574"/>
              </a:gs>
              <a:gs pos="35000">
                <a:srgbClr val="FFB49F"/>
              </a:gs>
              <a:gs pos="100000">
                <a:srgbClr val="FFDDD6"/>
              </a:gs>
            </a:gsLst>
            <a:lin ang="16200038" scaled="0"/>
          </a:gradFill>
          <a:ln cap="flat" cmpd="sng" w="9525">
            <a:solidFill>
              <a:srgbClr val="FF6200"/>
            </a:solidFill>
            <a:prstDash val="solid"/>
            <a:round/>
            <a:headEnd len="med" w="med" type="none"/>
            <a:tailEnd len="med" w="med" type="none"/>
          </a:ln>
          <a:effectLst>
            <a:outerShdw blurRad="40000" rotWithShape="0" dir="5400000" dist="20000">
              <a:srgbClr val="000000">
                <a:alpha val="37650"/>
              </a:srgbClr>
            </a:outerShdw>
          </a:effectLst>
        </p:spPr>
        <p:txBody>
          <a:bodyPr anchorCtr="0" anchor="ctr" bIns="45700" lIns="91425" rIns="91425" wrap="square" tIns="45700">
            <a:noAutofit/>
          </a:bodyPr>
          <a:lstStyle/>
          <a:p>
            <a:pPr indent="0" lvl="0" marL="0" marR="0" rtl="0" algn="ctr">
              <a:spcBef>
                <a:spcPts val="0"/>
              </a:spcBef>
              <a:buSzPct val="25000"/>
              <a:buNone/>
            </a:pPr>
            <a:r>
              <a:rPr b="1" lang="en-US" sz="1700">
                <a:solidFill>
                  <a:srgbClr val="FF0000"/>
                </a:solidFill>
                <a:latin typeface="Palatino Linotype"/>
                <a:ea typeface="Palatino Linotype"/>
                <a:cs typeface="Palatino Linotype"/>
                <a:sym typeface="Palatino Linotype"/>
              </a:rPr>
              <a:t>Hypothesis:</a:t>
            </a:r>
            <a:r>
              <a:rPr lang="en-US" sz="1700">
                <a:solidFill>
                  <a:schemeClr val="dk1"/>
                </a:solidFill>
                <a:latin typeface="Palatino Linotype"/>
                <a:ea typeface="Palatino Linotype"/>
                <a:cs typeface="Palatino Linotype"/>
                <a:sym typeface="Palatino Linotype"/>
              </a:rPr>
              <a:t>  Commonsense knowledge can be formalized with logic. </a:t>
            </a:r>
          </a:p>
        </p:txBody>
      </p:sp>
      <p:sp>
        <p:nvSpPr>
          <p:cNvPr id="269" name="Shape 269"/>
          <p:cNvSpPr/>
          <p:nvPr/>
        </p:nvSpPr>
        <p:spPr>
          <a:xfrm>
            <a:off x="457200" y="5867400"/>
            <a:ext cx="8367600" cy="457200"/>
          </a:xfrm>
          <a:prstGeom prst="rect">
            <a:avLst/>
          </a:prstGeom>
          <a:gradFill>
            <a:gsLst>
              <a:gs pos="0">
                <a:srgbClr val="FF9574"/>
              </a:gs>
              <a:gs pos="35000">
                <a:srgbClr val="FFB49F"/>
              </a:gs>
              <a:gs pos="100000">
                <a:srgbClr val="FFDDD6"/>
              </a:gs>
            </a:gsLst>
            <a:lin ang="16200038" scaled="0"/>
          </a:gradFill>
          <a:ln cap="flat" cmpd="sng" w="9525">
            <a:solidFill>
              <a:srgbClr val="FF6200"/>
            </a:solidFill>
            <a:prstDash val="solid"/>
            <a:round/>
            <a:headEnd len="med" w="med" type="none"/>
            <a:tailEnd len="med" w="med" type="none"/>
          </a:ln>
          <a:effectLst>
            <a:outerShdw blurRad="40000" rotWithShape="0" dir="5400000" dist="20000">
              <a:srgbClr val="000000">
                <a:alpha val="37650"/>
              </a:srgbClr>
            </a:outerShdw>
          </a:effectLst>
        </p:spPr>
        <p:txBody>
          <a:bodyPr anchorCtr="0" anchor="ctr" bIns="45700" lIns="91425" rIns="91425" wrap="square" tIns="45700">
            <a:noAutofit/>
          </a:bodyPr>
          <a:lstStyle/>
          <a:p>
            <a:pPr indent="0" lvl="0" marL="0" marR="0" rtl="0" algn="ctr">
              <a:spcBef>
                <a:spcPts val="0"/>
              </a:spcBef>
              <a:buSzPct val="25000"/>
              <a:buNone/>
            </a:pPr>
            <a:r>
              <a:rPr b="1" lang="en-US" sz="1700">
                <a:solidFill>
                  <a:srgbClr val="FF0000"/>
                </a:solidFill>
                <a:latin typeface="Palatino Linotype"/>
                <a:ea typeface="Palatino Linotype"/>
                <a:cs typeface="Palatino Linotype"/>
                <a:sym typeface="Palatino Linotype"/>
              </a:rPr>
              <a:t>Hypothesis: </a:t>
            </a:r>
            <a:r>
              <a:rPr lang="en-US" sz="1600">
                <a:solidFill>
                  <a:schemeClr val="dk1"/>
                </a:solidFill>
                <a:latin typeface="Palatino Linotype"/>
                <a:ea typeface="Palatino Linotype"/>
                <a:cs typeface="Palatino Linotype"/>
                <a:sym typeface="Palatino Linotype"/>
              </a:rPr>
              <a:t>Commonsense problems are solved by logical reasoning </a:t>
            </a:r>
          </a:p>
        </p:txBody>
      </p:sp>
      <p:sp>
        <p:nvSpPr>
          <p:cNvPr id="270" name="Shape 270"/>
          <p:cNvSpPr txBox="1"/>
          <p:nvPr/>
        </p:nvSpPr>
        <p:spPr>
          <a:xfrm>
            <a:off x="381000" y="4459069"/>
            <a:ext cx="5257800" cy="3693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800">
                <a:solidFill>
                  <a:schemeClr val="dk1"/>
                </a:solidFill>
                <a:latin typeface="Palatino Linotype"/>
                <a:ea typeface="Palatino Linotype"/>
                <a:cs typeface="Palatino Linotype"/>
                <a:sym typeface="Palatino Linotype"/>
              </a:rPr>
              <a:t>Do </a:t>
            </a:r>
            <a:r>
              <a:rPr b="1" lang="en-US" sz="1800">
                <a:solidFill>
                  <a:srgbClr val="0070C0"/>
                </a:solidFill>
                <a:latin typeface="Palatino Linotype"/>
                <a:ea typeface="Palatino Linotype"/>
                <a:cs typeface="Palatino Linotype"/>
                <a:sym typeface="Palatino Linotype"/>
              </a:rPr>
              <a:t>reasoning </a:t>
            </a:r>
            <a:r>
              <a:rPr lang="en-US" sz="1800">
                <a:solidFill>
                  <a:schemeClr val="dk1"/>
                </a:solidFill>
                <a:latin typeface="Palatino Linotype"/>
                <a:ea typeface="Palatino Linotype"/>
                <a:cs typeface="Palatino Linotype"/>
                <a:sym typeface="Palatino Linotype"/>
              </a:rPr>
              <a:t>on formal premises! </a:t>
            </a:r>
          </a:p>
        </p:txBody>
      </p:sp>
      <p:sp>
        <p:nvSpPr>
          <p:cNvPr id="271" name="Shape 271"/>
          <p:cNvSpPr/>
          <p:nvPr/>
        </p:nvSpPr>
        <p:spPr>
          <a:xfrm>
            <a:off x="476475" y="4980800"/>
            <a:ext cx="3158400" cy="810300"/>
          </a:xfrm>
          <a:prstGeom prst="roundRect">
            <a:avLst>
              <a:gd fmla="val 16667" name="adj"/>
            </a:avLst>
          </a:prstGeom>
          <a:blipFill rotWithShape="1">
            <a:blip r:embed="rId6">
              <a:alphaModFix/>
            </a:blip>
            <a:stretch>
              <a:fillRect b="0" l="0" r="0" t="0"/>
            </a:stretch>
          </a:blipFill>
          <a:ln>
            <a:noFill/>
          </a:ln>
        </p:spPr>
        <p:txBody>
          <a:bodyPr anchorCtr="0" anchor="t" bIns="45700" lIns="91425" rIns="91425" wrap="square" tIns="45700">
            <a:noAutofit/>
          </a:bodyPr>
          <a:lstStyle/>
          <a:p>
            <a:pPr indent="0" lvl="0" marL="0" marR="0" rtl="0" algn="l">
              <a:spcBef>
                <a:spcPts val="0"/>
              </a:spcBef>
              <a:buSzPct val="25000"/>
              <a:buNone/>
            </a:pPr>
            <a:r>
              <a:rPr lang="en-US" sz="1800">
                <a:latin typeface="Palatino Linotype"/>
                <a:ea typeface="Palatino Linotype"/>
                <a:cs typeface="Palatino Linotype"/>
                <a:sym typeface="Palatino Linotype"/>
              </a:rPr>
              <a:t> </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Shape 1162"/>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ILP Complexity, Scalability</a:t>
            </a:r>
          </a:p>
        </p:txBody>
      </p:sp>
      <p:sp>
        <p:nvSpPr>
          <p:cNvPr id="1163" name="Shape 1163"/>
          <p:cNvSpPr txBox="1"/>
          <p:nvPr>
            <p:ph idx="1" type="body"/>
          </p:nvPr>
        </p:nvSpPr>
        <p:spPr>
          <a:xfrm>
            <a:off x="381000" y="762000"/>
            <a:ext cx="8382000" cy="5410199"/>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~50 high-level constraints</a:t>
            </a: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127000" lvl="0" marL="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Speed: </a:t>
            </a:r>
            <a:r>
              <a:rPr b="1" i="0" lang="en-US" sz="2000" u="none" cap="none" strike="noStrike">
                <a:solidFill>
                  <a:schemeClr val="dk1"/>
                </a:solidFill>
                <a:latin typeface="Arial"/>
                <a:ea typeface="Arial"/>
                <a:cs typeface="Arial"/>
                <a:sym typeface="Arial"/>
              </a:rPr>
              <a:t>4 sec</a:t>
            </a:r>
            <a:r>
              <a:rPr b="0" i="0" lang="en-US" sz="2000" u="none" cap="none" strike="noStrike">
                <a:solidFill>
                  <a:schemeClr val="dk1"/>
                </a:solidFill>
                <a:latin typeface="Arial"/>
                <a:ea typeface="Arial"/>
                <a:cs typeface="Arial"/>
                <a:sym typeface="Arial"/>
              </a:rPr>
              <a:t> per question, reasoning over 140 rows across 7 tables</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Contrast: </a:t>
            </a:r>
            <a:r>
              <a:rPr b="1" i="0" lang="en-US" sz="2000" u="none" cap="none" strike="noStrike">
                <a:solidFill>
                  <a:schemeClr val="dk1"/>
                </a:solidFill>
                <a:latin typeface="Arial"/>
                <a:ea typeface="Arial"/>
                <a:cs typeface="Arial"/>
                <a:sym typeface="Arial"/>
              </a:rPr>
              <a:t>17 sec for MLN using only 1 rule </a:t>
            </a:r>
            <a:r>
              <a:rPr b="0" i="0" lang="en-US" sz="2000" u="none" cap="none" strike="noStrike">
                <a:solidFill>
                  <a:schemeClr val="dk1"/>
                </a:solidFill>
                <a:latin typeface="Arial"/>
                <a:ea typeface="Arial"/>
                <a:cs typeface="Arial"/>
                <a:sym typeface="Arial"/>
              </a:rPr>
              <a:t>per answer option!</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Commercial ILP engines (Gurobi, Cplex) much faster than SCIP</a:t>
            </a:r>
          </a:p>
        </p:txBody>
      </p:sp>
      <p:sp>
        <p:nvSpPr>
          <p:cNvPr id="1164" name="Shape 1164"/>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pic>
        <p:nvPicPr>
          <p:cNvPr id="1165" name="Shape 1165"/>
          <p:cNvPicPr preferRelativeResize="0"/>
          <p:nvPr/>
        </p:nvPicPr>
        <p:blipFill rotWithShape="1">
          <a:blip r:embed="rId3">
            <a:alphaModFix/>
          </a:blip>
          <a:srcRect b="0" l="0" r="0" t="0"/>
          <a:stretch/>
        </p:blipFill>
        <p:spPr>
          <a:xfrm>
            <a:off x="1752600" y="1371600"/>
            <a:ext cx="5501445" cy="251066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ILP Model</a:t>
            </a:r>
          </a:p>
        </p:txBody>
      </p:sp>
      <p:sp>
        <p:nvSpPr>
          <p:cNvPr id="1171" name="Shape 1171"/>
          <p:cNvSpPr txBox="1"/>
          <p:nvPr>
            <p:ph idx="1" type="body"/>
          </p:nvPr>
        </p:nvSpPr>
        <p:spPr>
          <a:xfrm>
            <a:off x="152400" y="762000"/>
            <a:ext cx="8915400" cy="5364163"/>
          </a:xfrm>
          <a:prstGeom prst="rect">
            <a:avLst/>
          </a:prstGeom>
          <a:noFill/>
          <a:ln>
            <a:noFill/>
          </a:ln>
        </p:spPr>
        <p:txBody>
          <a:bodyPr anchorCtr="0" anchor="t" bIns="45700" lIns="91425" rIns="91425" wrap="square" tIns="45700">
            <a:noAutofit/>
          </a:bodyPr>
          <a:lstStyle/>
          <a:p>
            <a:pPr indent="-127000" lvl="0" marL="0" marR="0" rtl="0" algn="l">
              <a:spcBef>
                <a:spcPts val="0"/>
              </a:spcBef>
              <a:spcAft>
                <a:spcPts val="0"/>
              </a:spcAft>
              <a:buClr>
                <a:schemeClr val="dk1"/>
              </a:buClr>
              <a:buSzPct val="100000"/>
              <a:buFont typeface="Noto Sans Symbols"/>
              <a:buNone/>
            </a:pPr>
            <a:r>
              <a:rPr b="0" i="0" lang="en-US" sz="2000" u="none" cap="none" strike="noStrike">
                <a:solidFill>
                  <a:schemeClr val="dk1"/>
                </a:solidFill>
                <a:latin typeface="Arial"/>
                <a:ea typeface="Arial"/>
                <a:cs typeface="Arial"/>
                <a:sym typeface="Arial"/>
              </a:rPr>
              <a:t>Operates on lexical units of alignment</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cells + headers of tables T</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question chunks Q</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answer options A</a:t>
            </a:r>
          </a:p>
          <a:p>
            <a:pPr indent="-127000" lvl="1" marL="4572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127000" lvl="0" marL="0" marR="0" rtl="0" algn="l">
              <a:spcBef>
                <a:spcPts val="400"/>
              </a:spcBef>
              <a:spcAft>
                <a:spcPts val="0"/>
              </a:spcAft>
              <a:buClr>
                <a:schemeClr val="dk1"/>
              </a:buClr>
              <a:buSzPct val="100000"/>
              <a:buFont typeface="Noto Sans Symbols"/>
              <a:buNone/>
            </a:pPr>
            <a:r>
              <a:rPr b="0" i="0" lang="en-US" sz="2000" u="none" cap="none" strike="noStrike">
                <a:solidFill>
                  <a:schemeClr val="dk1"/>
                </a:solidFill>
                <a:latin typeface="Arial"/>
                <a:ea typeface="Arial"/>
                <a:cs typeface="Arial"/>
                <a:sym typeface="Arial"/>
              </a:rPr>
              <a:t>~50 high level constraints + preferences</a:t>
            </a:r>
          </a:p>
          <a:p>
            <a:pPr indent="-133350" lvl="0" marL="5715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127000" lvl="0" marL="0" marR="0" rtl="0" algn="l">
              <a:spcBef>
                <a:spcPts val="400"/>
              </a:spcBef>
              <a:spcAft>
                <a:spcPts val="0"/>
              </a:spcAft>
              <a:buClr>
                <a:schemeClr val="dk1"/>
              </a:buClr>
              <a:buSzPct val="100000"/>
              <a:buFont typeface="Noto Sans Symbols"/>
              <a:buNone/>
            </a:pPr>
            <a:r>
              <a:rPr b="1" i="0" lang="en-US" sz="2000" u="none" cap="none" strike="noStrike">
                <a:solidFill>
                  <a:schemeClr val="dk1"/>
                </a:solidFill>
                <a:latin typeface="Arial"/>
                <a:ea typeface="Arial"/>
                <a:cs typeface="Arial"/>
                <a:sym typeface="Arial"/>
              </a:rPr>
              <a:t>Variables</a:t>
            </a:r>
            <a:r>
              <a:rPr b="0" i="0" lang="en-US" sz="2000" u="none" cap="none" strike="noStrike">
                <a:solidFill>
                  <a:schemeClr val="dk1"/>
                </a:solidFill>
                <a:latin typeface="Arial"/>
                <a:ea typeface="Arial"/>
                <a:cs typeface="Arial"/>
                <a:sym typeface="Arial"/>
              </a:rPr>
              <a:t> define the space of “support graphs” connecting Q, A, T</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Which nodes + edges between lexical units are </a:t>
            </a:r>
            <a:r>
              <a:rPr b="0" i="0" lang="en-US" sz="1800" u="sng" cap="none" strike="noStrike">
                <a:solidFill>
                  <a:schemeClr val="dk1"/>
                </a:solidFill>
                <a:latin typeface="Arial"/>
                <a:ea typeface="Arial"/>
                <a:cs typeface="Arial"/>
                <a:sym typeface="Arial"/>
              </a:rPr>
              <a:t>active</a:t>
            </a:r>
            <a:r>
              <a:rPr b="0" i="0" lang="en-US" sz="1800" u="none" cap="none" strike="noStrike">
                <a:solidFill>
                  <a:schemeClr val="dk1"/>
                </a:solidFill>
                <a:latin typeface="Arial"/>
                <a:ea typeface="Arial"/>
                <a:cs typeface="Arial"/>
                <a:sym typeface="Arial"/>
              </a:rPr>
              <a:t>?</a:t>
            </a:r>
          </a:p>
          <a:p>
            <a:pPr indent="-285750" lvl="1" marL="74295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127000" lvl="0" marL="0" marR="0" rtl="0" algn="l">
              <a:spcBef>
                <a:spcPts val="400"/>
              </a:spcBef>
              <a:spcAft>
                <a:spcPts val="0"/>
              </a:spcAft>
              <a:buClr>
                <a:schemeClr val="dk1"/>
              </a:buClr>
              <a:buSzPct val="100000"/>
              <a:buFont typeface="Noto Sans Symbols"/>
              <a:buNone/>
            </a:pPr>
            <a:r>
              <a:rPr b="1" i="0" lang="en-US" sz="2000" u="none" cap="none" strike="noStrike">
                <a:solidFill>
                  <a:schemeClr val="dk1"/>
                </a:solidFill>
                <a:latin typeface="Arial"/>
                <a:ea typeface="Arial"/>
                <a:cs typeface="Arial"/>
                <a:sym typeface="Arial"/>
              </a:rPr>
              <a:t>Objective Function: </a:t>
            </a:r>
            <a:r>
              <a:rPr b="0" i="0" lang="en-US" sz="2000" u="none" cap="none" strike="noStrike">
                <a:solidFill>
                  <a:schemeClr val="dk1"/>
                </a:solidFill>
                <a:latin typeface="Arial"/>
                <a:ea typeface="Arial"/>
                <a:cs typeface="Arial"/>
                <a:sym typeface="Arial"/>
              </a:rPr>
              <a:t>“better” support graphs = higher objective value</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Reward active units, high lexical match links, column header match, …</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WH-term boost (which </a:t>
            </a:r>
            <a:r>
              <a:rPr b="0" i="0" lang="en-US" sz="1800" u="none" cap="none" strike="noStrike">
                <a:solidFill>
                  <a:srgbClr val="008000"/>
                </a:solidFill>
                <a:latin typeface="Arial"/>
                <a:ea typeface="Arial"/>
                <a:cs typeface="Arial"/>
                <a:sym typeface="Arial"/>
              </a:rPr>
              <a:t>form of energy</a:t>
            </a:r>
            <a:r>
              <a:rPr b="0" i="0" lang="en-US" sz="1800" u="none" cap="none" strike="noStrike">
                <a:solidFill>
                  <a:schemeClr val="dk1"/>
                </a:solidFill>
                <a:latin typeface="Arial"/>
                <a:ea typeface="Arial"/>
                <a:cs typeface="Arial"/>
                <a:sym typeface="Arial"/>
              </a:rPr>
              <a:t>), science-term boost (</a:t>
            </a:r>
            <a:r>
              <a:rPr b="0" i="0" lang="en-US" sz="1800" u="none" cap="none" strike="noStrike">
                <a:solidFill>
                  <a:srgbClr val="008000"/>
                </a:solidFill>
                <a:latin typeface="Arial"/>
                <a:ea typeface="Arial"/>
                <a:cs typeface="Arial"/>
                <a:sym typeface="Arial"/>
              </a:rPr>
              <a:t>evaporation</a:t>
            </a:r>
            <a:r>
              <a:rPr b="0" i="0" lang="en-US" sz="1800" u="none" cap="none" strike="noStrike">
                <a:solidFill>
                  <a:schemeClr val="dk1"/>
                </a:solidFill>
                <a:latin typeface="Arial"/>
                <a:ea typeface="Arial"/>
                <a:cs typeface="Arial"/>
                <a:sym typeface="Arial"/>
              </a:rPr>
              <a:t>)</a:t>
            </a:r>
          </a:p>
          <a:p>
            <a:pPr indent="-285750" lvl="1" marL="7429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Penalize spurious overuse of frequently occurring terms</a:t>
            </a:r>
          </a:p>
        </p:txBody>
      </p:sp>
      <p:sp>
        <p:nvSpPr>
          <p:cNvPr id="1172" name="Shape 1172"/>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grpSp>
        <p:nvGrpSpPr>
          <p:cNvPr id="1173" name="Shape 1173"/>
          <p:cNvGrpSpPr/>
          <p:nvPr/>
        </p:nvGrpSpPr>
        <p:grpSpPr>
          <a:xfrm>
            <a:off x="4749007" y="685800"/>
            <a:ext cx="4316326" cy="2044747"/>
            <a:chOff x="4509680" y="228600"/>
            <a:chExt cx="4316326" cy="2044747"/>
          </a:xfrm>
        </p:grpSpPr>
        <p:grpSp>
          <p:nvGrpSpPr>
            <p:cNvPr id="1174" name="Shape 1174"/>
            <p:cNvGrpSpPr/>
            <p:nvPr/>
          </p:nvGrpSpPr>
          <p:grpSpPr>
            <a:xfrm>
              <a:off x="5867400" y="228600"/>
              <a:ext cx="2958605" cy="2044747"/>
              <a:chOff x="5014846" y="533400"/>
              <a:chExt cx="3578415" cy="2473109"/>
            </a:xfrm>
          </p:grpSpPr>
          <p:pic>
            <p:nvPicPr>
              <p:cNvPr id="1175" name="Shape 1175"/>
              <p:cNvPicPr preferRelativeResize="0"/>
              <p:nvPr/>
            </p:nvPicPr>
            <p:blipFill rotWithShape="1">
              <a:blip r:embed="rId3">
                <a:alphaModFix/>
              </a:blip>
              <a:srcRect b="10522" l="10018" r="42603" t="27948"/>
              <a:stretch/>
            </p:blipFill>
            <p:spPr>
              <a:xfrm>
                <a:off x="5014846" y="533400"/>
                <a:ext cx="3578415" cy="2473109"/>
              </a:xfrm>
              <a:prstGeom prst="rect">
                <a:avLst/>
              </a:prstGeom>
              <a:noFill/>
              <a:ln cap="flat" cmpd="sng" w="9525">
                <a:solidFill>
                  <a:schemeClr val="dk1"/>
                </a:solidFill>
                <a:prstDash val="solid"/>
                <a:miter lim="800000"/>
                <a:headEnd len="med" w="med" type="none"/>
                <a:tailEnd len="med" w="med" type="none"/>
              </a:ln>
            </p:spPr>
          </p:pic>
          <p:sp>
            <p:nvSpPr>
              <p:cNvPr id="1176" name="Shape 1176"/>
              <p:cNvSpPr/>
              <p:nvPr/>
            </p:nvSpPr>
            <p:spPr>
              <a:xfrm>
                <a:off x="7615478" y="604961"/>
                <a:ext cx="228600" cy="256987"/>
              </a:xfrm>
              <a:prstGeom prst="ellipse">
                <a:avLst/>
              </a:prstGeom>
              <a:solidFill>
                <a:schemeClr val="lt1"/>
              </a:soli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177" name="Shape 1177"/>
              <p:cNvSpPr/>
              <p:nvPr/>
            </p:nvSpPr>
            <p:spPr>
              <a:xfrm>
                <a:off x="7066937" y="604961"/>
                <a:ext cx="228600" cy="256987"/>
              </a:xfrm>
              <a:prstGeom prst="ellipse">
                <a:avLst/>
              </a:prstGeom>
              <a:solidFill>
                <a:schemeClr val="lt1"/>
              </a:soli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
            <p:nvSpPr>
              <p:cNvPr id="1178" name="Shape 1178"/>
              <p:cNvSpPr/>
              <p:nvPr/>
            </p:nvSpPr>
            <p:spPr>
              <a:xfrm>
                <a:off x="5766228" y="604961"/>
                <a:ext cx="228600" cy="256987"/>
              </a:xfrm>
              <a:prstGeom prst="ellipse">
                <a:avLst/>
              </a:prstGeom>
              <a:solidFill>
                <a:schemeClr val="lt1"/>
              </a:solidFill>
              <a:ln cap="flat" cmpd="sng" w="19050">
                <a:solidFill>
                  <a:schemeClr val="dk1"/>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grpSp>
        <p:sp>
          <p:nvSpPr>
            <p:cNvPr id="1179" name="Shape 1179"/>
            <p:cNvSpPr txBox="1"/>
            <p:nvPr/>
          </p:nvSpPr>
          <p:spPr>
            <a:xfrm>
              <a:off x="5242123" y="1033046"/>
              <a:ext cx="777677" cy="338554"/>
            </a:xfrm>
            <a:prstGeom prst="rect">
              <a:avLst/>
            </a:prstGeom>
            <a:solidFill>
              <a:srgbClr val="FFFFFF"/>
            </a:solid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tables</a:t>
              </a:r>
            </a:p>
          </p:txBody>
        </p:sp>
        <p:sp>
          <p:nvSpPr>
            <p:cNvPr id="1180" name="Shape 1180"/>
            <p:cNvSpPr txBox="1"/>
            <p:nvPr/>
          </p:nvSpPr>
          <p:spPr>
            <a:xfrm>
              <a:off x="4509680" y="228600"/>
              <a:ext cx="1814920" cy="338554"/>
            </a:xfrm>
            <a:prstGeom prst="rect">
              <a:avLst/>
            </a:prstGeom>
            <a:solidFill>
              <a:srgbClr val="FFFFFF"/>
            </a:solid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600">
                  <a:solidFill>
                    <a:schemeClr val="dk1"/>
                  </a:solidFill>
                  <a:latin typeface="Arial"/>
                  <a:ea typeface="Arial"/>
                  <a:cs typeface="Arial"/>
                  <a:sym typeface="Arial"/>
                </a:rPr>
                <a:t>question chunks</a:t>
              </a: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Shape 1185"/>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ILP Model: Constraints</a:t>
            </a:r>
          </a:p>
        </p:txBody>
      </p:sp>
      <p:sp>
        <p:nvSpPr>
          <p:cNvPr id="1186" name="Shape 1186"/>
          <p:cNvSpPr txBox="1"/>
          <p:nvPr>
            <p:ph idx="1" type="body"/>
          </p:nvPr>
        </p:nvSpPr>
        <p:spPr>
          <a:xfrm>
            <a:off x="152400" y="762000"/>
            <a:ext cx="8610600" cy="5638800"/>
          </a:xfrm>
          <a:prstGeom prst="rect">
            <a:avLst/>
          </a:prstGeom>
          <a:noFill/>
          <a:ln>
            <a:noFill/>
          </a:ln>
        </p:spPr>
        <p:txBody>
          <a:bodyPr anchorCtr="0" anchor="t" bIns="45700" lIns="91425" rIns="91425" wrap="square" tIns="45700">
            <a:noAutofit/>
          </a:bodyPr>
          <a:lstStyle/>
          <a:p>
            <a:pPr indent="-127000" lvl="0" marL="0" marR="0" rtl="0" algn="l">
              <a:spcBef>
                <a:spcPts val="0"/>
              </a:spcBef>
              <a:spcAft>
                <a:spcPts val="0"/>
              </a:spcAft>
              <a:buClr>
                <a:schemeClr val="dk1"/>
              </a:buClr>
              <a:buSzPct val="100000"/>
              <a:buFont typeface="Noto Sans Symbols"/>
              <a:buNone/>
            </a:pPr>
            <a:r>
              <a:rPr b="0" i="0" lang="en-US" sz="2000" u="none" cap="none" strike="noStrike">
                <a:solidFill>
                  <a:schemeClr val="dk1"/>
                </a:solidFill>
                <a:latin typeface="Arial"/>
                <a:ea typeface="Arial"/>
                <a:cs typeface="Arial"/>
                <a:sym typeface="Arial"/>
              </a:rPr>
              <a:t>Dual goal: scalability, consider only meaningful support graphs</a:t>
            </a:r>
          </a:p>
          <a:p>
            <a:pPr indent="-127000" lvl="0" marL="0" marR="0" rtl="0" algn="l">
              <a:spcBef>
                <a:spcPts val="400"/>
              </a:spcBef>
              <a:spcAft>
                <a:spcPts val="0"/>
              </a:spcAft>
              <a:buClr>
                <a:schemeClr val="dk1"/>
              </a:buClr>
              <a:buSzPct val="100000"/>
              <a:buFont typeface="Noto Sans Symbols"/>
              <a:buNone/>
            </a:pPr>
            <a:r>
              <a:t/>
            </a:r>
            <a:endParaRPr b="1"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1" i="0" lang="en-US" sz="2000" u="none" cap="none" strike="noStrike">
                <a:solidFill>
                  <a:schemeClr val="dk1"/>
                </a:solidFill>
                <a:latin typeface="Arial"/>
                <a:ea typeface="Arial"/>
                <a:cs typeface="Arial"/>
                <a:sym typeface="Arial"/>
              </a:rPr>
              <a:t>Structural Constraints</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Meaningful proof structures</a:t>
            </a:r>
          </a:p>
          <a:p>
            <a:pPr indent="-228600" lvl="2" marL="114300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connectedness, question coverage, appropriate table use</a:t>
            </a:r>
          </a:p>
          <a:p>
            <a:pPr indent="-228600" lvl="2" marL="114300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parallel evidence =&gt; identical multi-row activity signature</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Simplicity appropriate for 4</a:t>
            </a:r>
            <a:r>
              <a:rPr b="0" baseline="30000" i="0" lang="en-US" sz="2000" u="none" cap="none" strike="noStrike">
                <a:solidFill>
                  <a:schemeClr val="dk1"/>
                </a:solidFill>
                <a:latin typeface="Arial"/>
                <a:ea typeface="Arial"/>
                <a:cs typeface="Arial"/>
                <a:sym typeface="Arial"/>
              </a:rPr>
              <a:t>th</a:t>
            </a:r>
            <a:r>
              <a:rPr b="0" i="0" lang="en-US" sz="2000" u="none" cap="none" strike="noStrike">
                <a:solidFill>
                  <a:schemeClr val="dk1"/>
                </a:solidFill>
                <a:latin typeface="Arial"/>
                <a:ea typeface="Arial"/>
                <a:cs typeface="Arial"/>
                <a:sym typeface="Arial"/>
              </a:rPr>
              <a:t> / 8</a:t>
            </a:r>
            <a:r>
              <a:rPr b="0" baseline="30000" i="0" lang="en-US" sz="2000" u="none" cap="none" strike="noStrike">
                <a:solidFill>
                  <a:schemeClr val="dk1"/>
                </a:solidFill>
                <a:latin typeface="Arial"/>
                <a:ea typeface="Arial"/>
                <a:cs typeface="Arial"/>
                <a:sym typeface="Arial"/>
              </a:rPr>
              <a:t>th</a:t>
            </a:r>
            <a:r>
              <a:rPr b="0" i="0" lang="en-US" sz="2000" u="none" cap="none" strike="noStrike">
                <a:solidFill>
                  <a:schemeClr val="dk1"/>
                </a:solidFill>
                <a:latin typeface="Arial"/>
                <a:ea typeface="Arial"/>
                <a:cs typeface="Arial"/>
                <a:sym typeface="Arial"/>
              </a:rPr>
              <a:t> grade</a:t>
            </a:r>
          </a:p>
          <a:p>
            <a:pPr indent="-101600" lvl="2" marL="914400" marR="0" rtl="0" algn="l">
              <a:spcBef>
                <a:spcPts val="320"/>
              </a:spcBef>
              <a:spcAft>
                <a:spcPts val="0"/>
              </a:spcAft>
              <a:buClr>
                <a:schemeClr val="dk1"/>
              </a:buClr>
              <a:buSzPct val="100000"/>
              <a:buFont typeface="Noto Sans Symbols"/>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1" i="0" lang="en-US" sz="2000" u="none" cap="none" strike="noStrike">
                <a:solidFill>
                  <a:schemeClr val="dk1"/>
                </a:solidFill>
                <a:latin typeface="Arial"/>
                <a:ea typeface="Arial"/>
                <a:cs typeface="Arial"/>
                <a:sym typeface="Arial"/>
              </a:rPr>
              <a:t>Semantic Constraints</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Chaining =&gt; table joins between semantically similar column pairs</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Relation matching (</a:t>
            </a:r>
            <a:r>
              <a:rPr b="0" i="0" lang="en-US" sz="1800" u="none" cap="none" strike="noStrike">
                <a:solidFill>
                  <a:schemeClr val="dk1"/>
                </a:solidFill>
                <a:latin typeface="Arial"/>
                <a:ea typeface="Arial"/>
                <a:cs typeface="Arial"/>
                <a:sym typeface="Arial"/>
              </a:rPr>
              <a:t>ruler </a:t>
            </a:r>
            <a:r>
              <a:rPr b="0" i="0" lang="en-US" sz="1800" u="none" cap="none" strike="noStrike">
                <a:solidFill>
                  <a:srgbClr val="008000"/>
                </a:solidFill>
                <a:latin typeface="Arial"/>
                <a:ea typeface="Arial"/>
                <a:cs typeface="Arial"/>
                <a:sym typeface="Arial"/>
              </a:rPr>
              <a:t>measures</a:t>
            </a:r>
            <a:r>
              <a:rPr b="0" i="0" lang="en-US" sz="1800" u="none" cap="none" strike="noStrike">
                <a:solidFill>
                  <a:schemeClr val="dk1"/>
                </a:solidFill>
                <a:latin typeface="Arial"/>
                <a:ea typeface="Arial"/>
                <a:cs typeface="Arial"/>
                <a:sym typeface="Arial"/>
              </a:rPr>
              <a:t> length, </a:t>
            </a:r>
            <a:r>
              <a:rPr b="0" i="0" lang="en-US" sz="1800" u="none" cap="none" strike="noStrike">
                <a:solidFill>
                  <a:srgbClr val="008000"/>
                </a:solidFill>
                <a:latin typeface="Arial"/>
                <a:ea typeface="Arial"/>
                <a:cs typeface="Arial"/>
                <a:sym typeface="Arial"/>
              </a:rPr>
              <a:t>change from</a:t>
            </a:r>
            <a:r>
              <a:rPr b="0" i="0" lang="en-US" sz="1800" u="none" cap="none" strike="noStrike">
                <a:solidFill>
                  <a:schemeClr val="dk1"/>
                </a:solidFill>
                <a:latin typeface="Arial"/>
                <a:ea typeface="Arial"/>
                <a:cs typeface="Arial"/>
                <a:sym typeface="Arial"/>
              </a:rPr>
              <a:t> water </a:t>
            </a:r>
            <a:r>
              <a:rPr b="0" i="0" lang="en-US" sz="1800" u="none" cap="none" strike="noStrike">
                <a:solidFill>
                  <a:srgbClr val="008000"/>
                </a:solidFill>
                <a:latin typeface="Arial"/>
                <a:ea typeface="Arial"/>
                <a:cs typeface="Arial"/>
                <a:sym typeface="Arial"/>
              </a:rPr>
              <a:t>to</a:t>
            </a:r>
            <a:r>
              <a:rPr b="0" i="0" lang="en-US" sz="1800" u="none" cap="none" strike="noStrike">
                <a:solidFill>
                  <a:schemeClr val="dk1"/>
                </a:solidFill>
                <a:latin typeface="Arial"/>
                <a:ea typeface="Arial"/>
                <a:cs typeface="Arial"/>
                <a:sym typeface="Arial"/>
              </a:rPr>
              <a:t> liquid)</a:t>
            </a:r>
          </a:p>
          <a:p>
            <a:pPr indent="-228600" lvl="2" marL="1143000" marR="0" rtl="0" algn="l">
              <a:spcBef>
                <a:spcPts val="320"/>
              </a:spcBef>
              <a:spcAft>
                <a:spcPts val="0"/>
              </a:spcAft>
              <a:buClr>
                <a:schemeClr val="dk1"/>
              </a:buClr>
              <a:buSzPct val="100000"/>
              <a:buFont typeface="Noto Sans Symbols"/>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1" i="0" lang="en-US" sz="2000" u="none" cap="none" strike="noStrike">
                <a:solidFill>
                  <a:schemeClr val="dk1"/>
                </a:solidFill>
                <a:latin typeface="Arial"/>
                <a:ea typeface="Arial"/>
                <a:cs typeface="Arial"/>
                <a:sym typeface="Arial"/>
              </a:rPr>
              <a:t>Table Relevance Ranking</a:t>
            </a:r>
          </a:p>
          <a:p>
            <a:pPr indent="-285750" lvl="1" marL="7429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TF-IDF scoring to identify top N relevant tables</a:t>
            </a:r>
          </a:p>
        </p:txBody>
      </p:sp>
      <p:sp>
        <p:nvSpPr>
          <p:cNvPr id="1187" name="Shape 1187"/>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Shape 1192"/>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Results: </a:t>
            </a:r>
            <a:r>
              <a:rPr b="0" i="0" lang="en-US" sz="2800" u="none" cap="none" strike="noStrike">
                <a:solidFill>
                  <a:schemeClr val="lt1"/>
                </a:solidFill>
                <a:latin typeface="Arial"/>
                <a:ea typeface="Arial"/>
                <a:cs typeface="Arial"/>
                <a:sym typeface="Arial"/>
              </a:rPr>
              <a:t>Exploiting Structured Knowledge</a:t>
            </a:r>
          </a:p>
        </p:txBody>
      </p:sp>
      <p:sp>
        <p:nvSpPr>
          <p:cNvPr id="1193" name="Shape 1193"/>
          <p:cNvSpPr txBox="1"/>
          <p:nvPr>
            <p:ph idx="1" type="body"/>
          </p:nvPr>
        </p:nvSpPr>
        <p:spPr>
          <a:xfrm>
            <a:off x="152400" y="990601"/>
            <a:ext cx="4038600" cy="1447800"/>
          </a:xfrm>
          <a:prstGeom prst="rect">
            <a:avLst/>
          </a:prstGeom>
          <a:noFill/>
          <a:ln>
            <a:noFill/>
          </a:ln>
        </p:spPr>
        <p:txBody>
          <a:bodyPr anchorCtr="0" anchor="t" bIns="45700" lIns="91425" rIns="91425" wrap="square" tIns="45700">
            <a:noAutofit/>
          </a:bodyPr>
          <a:lstStyle/>
          <a:p>
            <a:pPr indent="-127000" lvl="0" marL="0" marR="0" rtl="0" algn="l">
              <a:spcBef>
                <a:spcPts val="0"/>
              </a:spcBef>
              <a:spcAft>
                <a:spcPts val="0"/>
              </a:spcAft>
              <a:buClr>
                <a:schemeClr val="dk1"/>
              </a:buClr>
              <a:buSzPct val="100000"/>
              <a:buFont typeface="Noto Sans Symbols"/>
              <a:buNone/>
            </a:pPr>
            <a:r>
              <a:rPr b="1" i="0" lang="en-US" sz="2000" u="none" cap="none" strike="noStrike">
                <a:solidFill>
                  <a:schemeClr val="dk1"/>
                </a:solidFill>
                <a:latin typeface="Arial"/>
                <a:ea typeface="Arial"/>
                <a:cs typeface="Arial"/>
                <a:sym typeface="Arial"/>
              </a:rPr>
              <a:t>TableILP is substantially better than IR &amp; MLN</a:t>
            </a:r>
            <a:r>
              <a:rPr b="0" i="0" lang="en-US" sz="2000" u="none" cap="none" strike="noStrike">
                <a:solidFill>
                  <a:schemeClr val="dk1"/>
                </a:solidFill>
                <a:latin typeface="Arial"/>
                <a:ea typeface="Arial"/>
                <a:cs typeface="Arial"/>
                <a:sym typeface="Arial"/>
              </a:rPr>
              <a:t>, when given knowledge derived from the same, domain-targeted sources</a:t>
            </a:r>
          </a:p>
        </p:txBody>
      </p:sp>
      <p:sp>
        <p:nvSpPr>
          <p:cNvPr id="1194" name="Shape 1194"/>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
        <p:nvSpPr>
          <p:cNvPr id="1195" name="Shape 1195"/>
          <p:cNvSpPr txBox="1"/>
          <p:nvPr/>
        </p:nvSpPr>
        <p:spPr>
          <a:xfrm>
            <a:off x="152400" y="3276600"/>
            <a:ext cx="7848600" cy="3200400"/>
          </a:xfrm>
          <a:prstGeom prst="rect">
            <a:avLst/>
          </a:prstGeom>
          <a:solidFill>
            <a:srgbClr val="DAE5F1"/>
          </a:solidFill>
          <a:ln>
            <a:noFill/>
          </a:ln>
        </p:spPr>
        <p:txBody>
          <a:bodyPr anchorCtr="0" anchor="t" bIns="45700" lIns="91425" rIns="91425" wrap="square" tIns="45700">
            <a:noAutofit/>
          </a:bodyPr>
          <a:lstStyle/>
          <a:p>
            <a:pPr indent="-127000" lvl="0" marL="0" marR="0" rtl="0" algn="l">
              <a:spcBef>
                <a:spcPts val="0"/>
              </a:spcBef>
              <a:spcAft>
                <a:spcPts val="0"/>
              </a:spcAft>
              <a:buClr>
                <a:schemeClr val="dk1"/>
              </a:buClr>
              <a:buSzPct val="100000"/>
              <a:buFont typeface="Noto Sans Symbols"/>
              <a:buNone/>
            </a:pPr>
            <a:r>
              <a:rPr b="0" lang="en-US" sz="2000">
                <a:solidFill>
                  <a:schemeClr val="dk1"/>
                </a:solidFill>
                <a:latin typeface="Arial"/>
                <a:ea typeface="Arial"/>
                <a:cs typeface="Arial"/>
                <a:sym typeface="Arial"/>
              </a:rPr>
              <a:t>Best of 3 </a:t>
            </a:r>
            <a:r>
              <a:rPr b="1" lang="en-US" sz="2000">
                <a:solidFill>
                  <a:schemeClr val="dk1"/>
                </a:solidFill>
                <a:latin typeface="Arial"/>
                <a:ea typeface="Arial"/>
                <a:cs typeface="Arial"/>
                <a:sym typeface="Arial"/>
              </a:rPr>
              <a:t>MLN approaches</a:t>
            </a:r>
            <a:r>
              <a:rPr b="0" lang="en-US" sz="2000">
                <a:solidFill>
                  <a:schemeClr val="dk1"/>
                </a:solidFill>
                <a:latin typeface="Arial"/>
                <a:ea typeface="Arial"/>
                <a:cs typeface="Arial"/>
                <a:sym typeface="Arial"/>
              </a:rPr>
              <a:t>:</a:t>
            </a:r>
          </a:p>
          <a:p>
            <a:pPr indent="-457200" lvl="0" marL="457200" marR="0" rtl="0" algn="l">
              <a:spcBef>
                <a:spcPts val="400"/>
              </a:spcBef>
              <a:spcAft>
                <a:spcPts val="0"/>
              </a:spcAft>
              <a:buClr>
                <a:schemeClr val="dk1"/>
              </a:buClr>
              <a:buSzPct val="100000"/>
              <a:buFont typeface="Arial"/>
              <a:buAutoNum type="alphaUcPeriod"/>
            </a:pPr>
            <a:r>
              <a:rPr b="0" lang="en-US" sz="2000">
                <a:solidFill>
                  <a:schemeClr val="dk1"/>
                </a:solidFill>
                <a:latin typeface="Arial"/>
                <a:ea typeface="Arial"/>
                <a:cs typeface="Arial"/>
                <a:sym typeface="Arial"/>
              </a:rPr>
              <a:t>First-order rules “as is”</a:t>
            </a:r>
          </a:p>
          <a:p>
            <a:pPr indent="-463550" lvl="1" marL="8572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Convenient, natural</a:t>
            </a:r>
          </a:p>
          <a:p>
            <a:pPr indent="-463550" lvl="1" marL="8572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Slow, despite a few tricks</a:t>
            </a:r>
          </a:p>
          <a:p>
            <a:pPr indent="-457200" lvl="0" marL="457200" marR="0" rtl="0" algn="l">
              <a:spcBef>
                <a:spcPts val="400"/>
              </a:spcBef>
              <a:spcAft>
                <a:spcPts val="0"/>
              </a:spcAft>
              <a:buClr>
                <a:schemeClr val="dk1"/>
              </a:buClr>
              <a:buSzPct val="100000"/>
              <a:buFont typeface="Arial"/>
              <a:buAutoNum type="alphaUcPeriod"/>
            </a:pPr>
            <a:r>
              <a:rPr b="0" lang="en-US" sz="2000">
                <a:solidFill>
                  <a:schemeClr val="dk1"/>
                </a:solidFill>
                <a:latin typeface="Arial"/>
                <a:ea typeface="Arial"/>
                <a:cs typeface="Arial"/>
                <a:sym typeface="Arial"/>
              </a:rPr>
              <a:t>Entity Resolution based MLN</a:t>
            </a:r>
          </a:p>
          <a:p>
            <a:pPr indent="-463550" lvl="1" marL="857250" marR="0" rtl="0" algn="l">
              <a:spcBef>
                <a:spcPts val="400"/>
              </a:spcBef>
              <a:spcAft>
                <a:spcPts val="0"/>
              </a:spcAft>
              <a:buClr>
                <a:schemeClr val="dk1"/>
              </a:buClr>
              <a:buSzPct val="100000"/>
              <a:buFont typeface="Noto Sans Symbols"/>
              <a:buChar char="▪"/>
            </a:pPr>
            <a:r>
              <a:rPr b="0" i="0" lang="en-US" sz="2000" u="none" cap="none" strike="noStrike">
                <a:solidFill>
                  <a:schemeClr val="dk1"/>
                </a:solidFill>
                <a:latin typeface="Arial"/>
                <a:ea typeface="Arial"/>
                <a:cs typeface="Arial"/>
                <a:sym typeface="Arial"/>
              </a:rPr>
              <a:t>Probabilistic “SameAs” predicate</a:t>
            </a:r>
          </a:p>
          <a:p>
            <a:pPr indent="-463550" lvl="1" marL="8572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Much faster, but brittle – low recall</a:t>
            </a:r>
          </a:p>
          <a:p>
            <a:pPr indent="-457200" lvl="0" marL="457200" marR="0" rtl="0" algn="l">
              <a:spcBef>
                <a:spcPts val="400"/>
              </a:spcBef>
              <a:spcAft>
                <a:spcPts val="0"/>
              </a:spcAft>
              <a:buClr>
                <a:schemeClr val="dk1"/>
              </a:buClr>
              <a:buSzPct val="100000"/>
              <a:buFont typeface="Arial"/>
              <a:buAutoNum type="alphaUcPeriod"/>
            </a:pPr>
            <a:r>
              <a:rPr b="0" lang="en-US" sz="2000">
                <a:solidFill>
                  <a:schemeClr val="dk1"/>
                </a:solidFill>
                <a:latin typeface="Arial"/>
                <a:ea typeface="Arial"/>
                <a:cs typeface="Arial"/>
                <a:sym typeface="Arial"/>
              </a:rPr>
              <a:t>Customized MLN: controlled search for valid reasoning chains</a:t>
            </a:r>
          </a:p>
          <a:p>
            <a:pPr indent="-463550" lvl="1" marL="8572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More controllable, more robust, more scalable </a:t>
            </a:r>
            <a:r>
              <a:rPr b="0" i="0" lang="en-US" sz="1600" u="none" cap="none" strike="noStrike">
                <a:solidFill>
                  <a:schemeClr val="dk1"/>
                </a:solidFill>
                <a:latin typeface="Arial"/>
                <a:ea typeface="Arial"/>
                <a:cs typeface="Arial"/>
                <a:sym typeface="Arial"/>
              </a:rPr>
              <a:t>(but still very limited)</a:t>
            </a:r>
          </a:p>
        </p:txBody>
      </p:sp>
      <p:sp>
        <p:nvSpPr>
          <p:cNvPr id="1196" name="Shape 1196"/>
          <p:cNvSpPr txBox="1"/>
          <p:nvPr/>
        </p:nvSpPr>
        <p:spPr>
          <a:xfrm>
            <a:off x="2590800" y="2971800"/>
            <a:ext cx="1564250" cy="338554"/>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600">
                <a:solidFill>
                  <a:srgbClr val="000090"/>
                </a:solidFill>
                <a:latin typeface="Arial"/>
                <a:ea typeface="Arial"/>
                <a:cs typeface="Arial"/>
                <a:sym typeface="Arial"/>
              </a:rPr>
              <a:t>[EMNLP-2015]</a:t>
            </a:r>
          </a:p>
        </p:txBody>
      </p:sp>
      <p:pic>
        <p:nvPicPr>
          <p:cNvPr descr="Untitled.png" id="1197" name="Shape 1197"/>
          <p:cNvPicPr preferRelativeResize="0"/>
          <p:nvPr/>
        </p:nvPicPr>
        <p:blipFill rotWithShape="1">
          <a:blip r:embed="rId3">
            <a:alphaModFix/>
          </a:blip>
          <a:srcRect b="0" l="0" r="0" t="0"/>
          <a:stretch/>
        </p:blipFill>
        <p:spPr>
          <a:xfrm>
            <a:off x="4343400" y="990600"/>
            <a:ext cx="4601443" cy="3415027"/>
          </a:xfrm>
          <a:prstGeom prst="rect">
            <a:avLst/>
          </a:prstGeom>
          <a:noFill/>
          <a:ln>
            <a:noFill/>
          </a:ln>
        </p:spPr>
      </p:pic>
      <p:sp>
        <p:nvSpPr>
          <p:cNvPr id="1198" name="Shape 1198"/>
          <p:cNvSpPr/>
          <p:nvPr/>
        </p:nvSpPr>
        <p:spPr>
          <a:xfrm>
            <a:off x="5486400" y="3962400"/>
            <a:ext cx="609600" cy="304800"/>
          </a:xfrm>
          <a:prstGeom prst="ellipse">
            <a:avLst/>
          </a:prstGeom>
          <a:noFill/>
          <a:ln cap="flat" cmpd="sng" w="19050">
            <a:solidFill>
              <a:srgbClr val="FF0000"/>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500"/>
                                        <p:tgtEl>
                                          <p:spTgt spid="1198"/>
                                        </p:tgtEl>
                                      </p:cBhvr>
                                    </p:animEffect>
                                  </p:childTnLst>
                                </p:cTn>
                              </p:par>
                              <p:par>
                                <p:cTn fill="hold" nodeType="with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500"/>
                                        <p:tgtEl>
                                          <p:spTgt spid="1196"/>
                                        </p:tgtEl>
                                      </p:cBhvr>
                                    </p:animEffect>
                                  </p:childTnLst>
                                </p:cTn>
                              </p:par>
                              <p:par>
                                <p:cTn fill="hold" nodeType="with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500"/>
                                        <p:tgtEl>
                                          <p:spTgt spid="1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Shape 1204"/>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Two Approaches to Question Answering</a:t>
            </a:r>
          </a:p>
        </p:txBody>
      </p:sp>
      <p:sp>
        <p:nvSpPr>
          <p:cNvPr id="1205" name="Shape 1205"/>
          <p:cNvSpPr txBox="1"/>
          <p:nvPr>
            <p:ph idx="1" type="body"/>
          </p:nvPr>
        </p:nvSpPr>
        <p:spPr>
          <a:xfrm>
            <a:off x="381000" y="3352800"/>
            <a:ext cx="8382000" cy="28956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dk1"/>
              </a:buClr>
              <a:buSzPct val="100000"/>
              <a:buFont typeface="Noto Sans Symbols"/>
              <a:buChar char="▪"/>
            </a:pPr>
            <a:r>
              <a:rPr b="1" i="0" lang="en-US" sz="2000" u="none" cap="none" strike="noStrike">
                <a:solidFill>
                  <a:schemeClr val="dk1"/>
                </a:solidFill>
                <a:latin typeface="Arial"/>
                <a:ea typeface="Arial"/>
                <a:cs typeface="Arial"/>
                <a:sym typeface="Arial"/>
              </a:rPr>
              <a:t>Sophisticated physics model </a:t>
            </a:r>
            <a:r>
              <a:rPr b="0" i="0" lang="en-US" sz="2000" u="none" cap="none" strike="noStrike">
                <a:solidFill>
                  <a:schemeClr val="dk1"/>
                </a:solidFill>
                <a:latin typeface="Arial"/>
                <a:ea typeface="Arial"/>
                <a:cs typeface="Arial"/>
                <a:sym typeface="Arial"/>
              </a:rPr>
              <a:t>of planetary movement</a:t>
            </a:r>
          </a:p>
          <a:p>
            <a:pPr indent="-463550" lvl="1" marL="8572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powerful model, would enable complex reasoning</a:t>
            </a:r>
          </a:p>
          <a:p>
            <a:pPr indent="-463550" lvl="1" marL="857250" marR="0" rtl="0" algn="l">
              <a:spcBef>
                <a:spcPts val="360"/>
              </a:spcBef>
              <a:spcAft>
                <a:spcPts val="0"/>
              </a:spcAft>
              <a:buClr>
                <a:schemeClr val="dk1"/>
              </a:buClr>
              <a:buSzPct val="100000"/>
              <a:buFont typeface="Merriweather Sans"/>
              <a:buChar char="×"/>
            </a:pPr>
            <a:r>
              <a:rPr b="0" i="0" lang="en-US" sz="1800" u="none" cap="none" strike="noStrike">
                <a:solidFill>
                  <a:schemeClr val="dk1"/>
                </a:solidFill>
                <a:latin typeface="Arial"/>
                <a:ea typeface="Arial"/>
                <a:cs typeface="Arial"/>
                <a:sym typeface="Arial"/>
              </a:rPr>
              <a:t>difficult to implement, scale up, or learn automatically</a:t>
            </a:r>
          </a:p>
          <a:p>
            <a:pPr indent="-342900" lvl="0" marL="342900" marR="0" rtl="0" algn="l">
              <a:spcBef>
                <a:spcPts val="400"/>
              </a:spcBef>
              <a:spcAft>
                <a:spcPts val="0"/>
              </a:spcAft>
              <a:buClr>
                <a:schemeClr val="dk1"/>
              </a:buClr>
              <a:buSzPct val="100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400"/>
              </a:spcBef>
              <a:spcAft>
                <a:spcPts val="0"/>
              </a:spcAft>
              <a:buClr>
                <a:schemeClr val="dk1"/>
              </a:buClr>
              <a:buSzPct val="100000"/>
              <a:buFont typeface="Noto Sans Symbols"/>
              <a:buChar char="▪"/>
            </a:pPr>
            <a:r>
              <a:rPr b="1" i="0" lang="en-US" sz="2000" u="none" cap="none" strike="noStrike">
                <a:solidFill>
                  <a:schemeClr val="dk1"/>
                </a:solidFill>
                <a:latin typeface="Arial"/>
                <a:ea typeface="Arial"/>
                <a:cs typeface="Arial"/>
                <a:sym typeface="Arial"/>
              </a:rPr>
              <a:t>Information retrieval </a:t>
            </a:r>
            <a:r>
              <a:rPr b="0" i="0" lang="en-US" sz="2000" u="none" cap="none" strike="noStrike">
                <a:solidFill>
                  <a:schemeClr val="dk1"/>
                </a:solidFill>
                <a:latin typeface="Arial"/>
                <a:ea typeface="Arial"/>
                <a:cs typeface="Arial"/>
                <a:sym typeface="Arial"/>
              </a:rPr>
              <a:t>/ statistical association</a:t>
            </a:r>
          </a:p>
          <a:p>
            <a:pPr indent="-463550" lvl="1" marL="857250" marR="0" rtl="0" algn="l">
              <a:spcBef>
                <a:spcPts val="360"/>
              </a:spcBef>
              <a:spcAft>
                <a:spcPts val="0"/>
              </a:spcAft>
              <a:buClr>
                <a:schemeClr val="dk1"/>
              </a:buClr>
              <a:buSzPct val="100000"/>
              <a:buFont typeface="Noto Sans Symbols"/>
              <a:buChar char="✓"/>
            </a:pPr>
            <a:r>
              <a:rPr b="0" i="0" lang="en-US" sz="1800" u="none" cap="none" strike="noStrike">
                <a:solidFill>
                  <a:schemeClr val="dk1"/>
                </a:solidFill>
                <a:latin typeface="Arial"/>
                <a:ea typeface="Arial"/>
                <a:cs typeface="Arial"/>
                <a:sym typeface="Arial"/>
              </a:rPr>
              <a:t>easy, generalizes well, often effective</a:t>
            </a:r>
          </a:p>
          <a:p>
            <a:pPr indent="-463550" lvl="1" marL="857250" marR="0" rtl="0" algn="l">
              <a:spcBef>
                <a:spcPts val="360"/>
              </a:spcBef>
              <a:spcAft>
                <a:spcPts val="0"/>
              </a:spcAft>
              <a:buClr>
                <a:schemeClr val="dk1"/>
              </a:buClr>
              <a:buSzPct val="100000"/>
              <a:buFont typeface="Merriweather Sans"/>
              <a:buChar char="×"/>
            </a:pPr>
            <a:r>
              <a:rPr b="0" i="0" lang="en-US" sz="1800" u="none" cap="none" strike="noStrike">
                <a:solidFill>
                  <a:schemeClr val="dk1"/>
                </a:solidFill>
                <a:latin typeface="Arial"/>
                <a:ea typeface="Arial"/>
                <a:cs typeface="Arial"/>
                <a:sym typeface="Arial"/>
              </a:rPr>
              <a:t>limited to simple reasoning</a:t>
            </a:r>
          </a:p>
          <a:p>
            <a:pPr indent="-463550" lvl="1" marL="857250" marR="0" rtl="0" algn="l">
              <a:spcBef>
                <a:spcPts val="360"/>
              </a:spcBef>
              <a:spcAft>
                <a:spcPts val="0"/>
              </a:spcAft>
              <a:buClr>
                <a:schemeClr val="dk1"/>
              </a:buClr>
              <a:buSzPct val="100000"/>
              <a:buFont typeface="Merriweather Sans"/>
              <a:buChar char="×"/>
            </a:pPr>
            <a:r>
              <a:rPr b="0" i="0" lang="en-US" sz="1800" u="none" cap="none" strike="noStrike">
                <a:solidFill>
                  <a:schemeClr val="dk1"/>
                </a:solidFill>
                <a:latin typeface="Arial"/>
                <a:ea typeface="Arial"/>
                <a:cs typeface="Arial"/>
                <a:sym typeface="Arial"/>
              </a:rPr>
              <a:t>expects answers explicitly written somewhere</a:t>
            </a:r>
          </a:p>
        </p:txBody>
      </p:sp>
      <p:sp>
        <p:nvSpPr>
          <p:cNvPr id="1206" name="Shape 1206"/>
          <p:cNvSpPr/>
          <p:nvPr/>
        </p:nvSpPr>
        <p:spPr>
          <a:xfrm>
            <a:off x="838200" y="1153592"/>
            <a:ext cx="5410200" cy="1828800"/>
          </a:xfrm>
          <a:prstGeom prst="foldedCorner">
            <a:avLst>
              <a:gd fmla="val 16667" name="adj"/>
            </a:avLst>
          </a:prstGeom>
          <a:solidFill>
            <a:srgbClr val="DAE5F1"/>
          </a:solidFill>
          <a:ln cap="flat" cmpd="sng" w="9525">
            <a:solidFill>
              <a:schemeClr val="dk1"/>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In New York State, the longest period of daylight</a:t>
            </a:r>
            <a:br>
              <a:rPr b="0" lang="en-US" sz="1800">
                <a:solidFill>
                  <a:schemeClr val="dk1"/>
                </a:solidFill>
                <a:latin typeface="Arial"/>
                <a:ea typeface="Arial"/>
                <a:cs typeface="Arial"/>
                <a:sym typeface="Arial"/>
              </a:rPr>
            </a:br>
            <a:r>
              <a:rPr b="0" lang="en-US" sz="1800">
                <a:solidFill>
                  <a:schemeClr val="dk1"/>
                </a:solidFill>
                <a:latin typeface="Arial"/>
                <a:ea typeface="Arial"/>
                <a:cs typeface="Arial"/>
                <a:sym typeface="Arial"/>
              </a:rPr>
              <a:t>occurs during which month?</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(A) June</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(B) March</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(C) December</a:t>
            </a:r>
          </a:p>
          <a:p>
            <a:pPr indent="0" lvl="0" marL="0" marR="0" rtl="0" algn="l">
              <a:spcBef>
                <a:spcPts val="0"/>
              </a:spcBef>
              <a:spcAft>
                <a:spcPts val="0"/>
              </a:spcAft>
              <a:buSzPct val="25000"/>
              <a:buNone/>
            </a:pPr>
            <a:r>
              <a:rPr b="0" lang="en-US" sz="1800">
                <a:solidFill>
                  <a:schemeClr val="dk1"/>
                </a:solidFill>
                <a:latin typeface="Arial"/>
                <a:ea typeface="Arial"/>
                <a:cs typeface="Arial"/>
                <a:sym typeface="Arial"/>
              </a:rPr>
              <a:t>  (D) September</a:t>
            </a:r>
          </a:p>
          <a:p>
            <a:pPr indent="0" lvl="0" marL="0" marR="0" rtl="0" algn="l">
              <a:spcBef>
                <a:spcPts val="0"/>
              </a:spcBef>
              <a:spcAft>
                <a:spcPts val="0"/>
              </a:spcAft>
              <a:buNone/>
            </a:pPr>
            <a:r>
              <a:t/>
            </a:r>
            <a:endParaRPr b="0" sz="1800">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a:ea typeface="Arial"/>
              <a:cs typeface="Arial"/>
              <a:sym typeface="Arial"/>
            </a:endParaRPr>
          </a:p>
        </p:txBody>
      </p:sp>
      <p:pic>
        <p:nvPicPr>
          <p:cNvPr id="1207" name="Shape 1207"/>
          <p:cNvPicPr preferRelativeResize="0"/>
          <p:nvPr/>
        </p:nvPicPr>
        <p:blipFill rotWithShape="1">
          <a:blip r:embed="rId3">
            <a:alphaModFix/>
          </a:blip>
          <a:srcRect b="0" l="0" r="0" t="0"/>
          <a:stretch/>
        </p:blipFill>
        <p:spPr>
          <a:xfrm>
            <a:off x="7239000" y="3505200"/>
            <a:ext cx="1708963" cy="939360"/>
          </a:xfrm>
          <a:prstGeom prst="rect">
            <a:avLst/>
          </a:prstGeom>
          <a:noFill/>
          <a:ln>
            <a:noFill/>
          </a:ln>
        </p:spPr>
      </p:pic>
      <p:grpSp>
        <p:nvGrpSpPr>
          <p:cNvPr id="1208" name="Shape 1208"/>
          <p:cNvGrpSpPr/>
          <p:nvPr/>
        </p:nvGrpSpPr>
        <p:grpSpPr>
          <a:xfrm>
            <a:off x="1143000" y="543993"/>
            <a:ext cx="1636234" cy="914399"/>
            <a:chOff x="2057400" y="533401"/>
            <a:chExt cx="1636234" cy="914399"/>
          </a:xfrm>
        </p:grpSpPr>
        <p:cxnSp>
          <p:nvCxnSpPr>
            <p:cNvPr id="1209" name="Shape 1209"/>
            <p:cNvCxnSpPr/>
            <p:nvPr/>
          </p:nvCxnSpPr>
          <p:spPr>
            <a:xfrm flipH="1" rot="10800000">
              <a:off x="2209800" y="1219200"/>
              <a:ext cx="1371600" cy="228600"/>
            </a:xfrm>
            <a:prstGeom prst="straightConnector1">
              <a:avLst/>
            </a:prstGeom>
            <a:noFill/>
            <a:ln cap="flat" cmpd="sng" w="19050">
              <a:solidFill>
                <a:srgbClr val="FF0000"/>
              </a:solidFill>
              <a:prstDash val="solid"/>
              <a:round/>
              <a:headEnd len="med" w="med" type="none"/>
              <a:tailEnd len="med" w="med" type="none"/>
            </a:ln>
          </p:spPr>
        </p:cxnSp>
        <p:sp>
          <p:nvSpPr>
            <p:cNvPr id="1210" name="Shape 1210"/>
            <p:cNvSpPr txBox="1"/>
            <p:nvPr/>
          </p:nvSpPr>
          <p:spPr>
            <a:xfrm rot="-627726">
              <a:off x="2077669" y="675208"/>
              <a:ext cx="1595697"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Radley"/>
                  <a:ea typeface="Radley"/>
                  <a:cs typeface="Radley"/>
                  <a:sym typeface="Radley"/>
                </a:rPr>
                <a:t>New Zealand</a:t>
              </a:r>
            </a:p>
          </p:txBody>
        </p:sp>
      </p:grpSp>
      <p:grpSp>
        <p:nvGrpSpPr>
          <p:cNvPr id="1211" name="Shape 1211"/>
          <p:cNvGrpSpPr/>
          <p:nvPr/>
        </p:nvGrpSpPr>
        <p:grpSpPr>
          <a:xfrm>
            <a:off x="3096878" y="691019"/>
            <a:ext cx="1017921" cy="767373"/>
            <a:chOff x="4011278" y="680427"/>
            <a:chExt cx="1017921" cy="767373"/>
          </a:xfrm>
        </p:grpSpPr>
        <p:cxnSp>
          <p:nvCxnSpPr>
            <p:cNvPr id="1212" name="Shape 1212"/>
            <p:cNvCxnSpPr/>
            <p:nvPr/>
          </p:nvCxnSpPr>
          <p:spPr>
            <a:xfrm flipH="1" rot="10800000">
              <a:off x="4114800" y="1295400"/>
              <a:ext cx="762000" cy="152400"/>
            </a:xfrm>
            <a:prstGeom prst="straightConnector1">
              <a:avLst/>
            </a:prstGeom>
            <a:noFill/>
            <a:ln cap="flat" cmpd="sng" w="19050">
              <a:solidFill>
                <a:srgbClr val="FF0000"/>
              </a:solidFill>
              <a:prstDash val="solid"/>
              <a:round/>
              <a:headEnd len="med" w="med" type="none"/>
              <a:tailEnd len="med" w="med" type="none"/>
            </a:ln>
          </p:spPr>
        </p:cxnSp>
        <p:sp>
          <p:nvSpPr>
            <p:cNvPr id="1213" name="Shape 1213"/>
            <p:cNvSpPr txBox="1"/>
            <p:nvPr/>
          </p:nvSpPr>
          <p:spPr>
            <a:xfrm rot="-627726">
              <a:off x="4036773" y="765147"/>
              <a:ext cx="966931"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Radley"/>
                  <a:ea typeface="Radley"/>
                  <a:cs typeface="Radley"/>
                  <a:sym typeface="Radley"/>
                </a:rPr>
                <a:t>shortest</a:t>
              </a:r>
            </a:p>
          </p:txBody>
        </p:sp>
      </p:grpSp>
      <p:grpSp>
        <p:nvGrpSpPr>
          <p:cNvPr id="1214" name="Shape 1214"/>
          <p:cNvGrpSpPr/>
          <p:nvPr/>
        </p:nvGrpSpPr>
        <p:grpSpPr>
          <a:xfrm>
            <a:off x="4953000" y="728278"/>
            <a:ext cx="838200" cy="730114"/>
            <a:chOff x="5867400" y="717686"/>
            <a:chExt cx="838200" cy="730114"/>
          </a:xfrm>
        </p:grpSpPr>
        <p:cxnSp>
          <p:nvCxnSpPr>
            <p:cNvPr id="1215" name="Shape 1215"/>
            <p:cNvCxnSpPr/>
            <p:nvPr/>
          </p:nvCxnSpPr>
          <p:spPr>
            <a:xfrm flipH="1" rot="10800000">
              <a:off x="5943600" y="1295400"/>
              <a:ext cx="762000" cy="152400"/>
            </a:xfrm>
            <a:prstGeom prst="straightConnector1">
              <a:avLst/>
            </a:prstGeom>
            <a:noFill/>
            <a:ln cap="flat" cmpd="sng" w="19050">
              <a:solidFill>
                <a:srgbClr val="FF0000"/>
              </a:solidFill>
              <a:prstDash val="solid"/>
              <a:round/>
              <a:headEnd len="med" w="med" type="none"/>
              <a:tailEnd len="med" w="med" type="none"/>
            </a:ln>
          </p:spPr>
        </p:cxnSp>
        <p:sp>
          <p:nvSpPr>
            <p:cNvPr id="1216" name="Shape 1216"/>
            <p:cNvSpPr txBox="1"/>
            <p:nvPr/>
          </p:nvSpPr>
          <p:spPr>
            <a:xfrm rot="-627726">
              <a:off x="5894601" y="783777"/>
              <a:ext cx="761747" cy="369332"/>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FF0000"/>
                  </a:solidFill>
                  <a:latin typeface="Radley"/>
                  <a:ea typeface="Radley"/>
                  <a:cs typeface="Radley"/>
                  <a:sym typeface="Radley"/>
                </a:rPr>
                <a:t>night</a:t>
              </a:r>
            </a:p>
          </p:txBody>
        </p:sp>
      </p:grpSp>
      <p:grpSp>
        <p:nvGrpSpPr>
          <p:cNvPr id="1217" name="Shape 1217"/>
          <p:cNvGrpSpPr/>
          <p:nvPr/>
        </p:nvGrpSpPr>
        <p:grpSpPr>
          <a:xfrm>
            <a:off x="7162800" y="5151120"/>
            <a:ext cx="1827733" cy="959160"/>
            <a:chOff x="7162800" y="5151120"/>
            <a:chExt cx="1827733" cy="959160"/>
          </a:xfrm>
        </p:grpSpPr>
        <p:pic>
          <p:nvPicPr>
            <p:cNvPr id="1218" name="Shape 1218"/>
            <p:cNvPicPr preferRelativeResize="0"/>
            <p:nvPr/>
          </p:nvPicPr>
          <p:blipFill rotWithShape="1">
            <a:blip r:embed="rId4">
              <a:alphaModFix/>
            </a:blip>
            <a:srcRect b="0" l="0" r="0" t="0"/>
            <a:stretch/>
          </p:blipFill>
          <p:spPr>
            <a:xfrm>
              <a:off x="7924800" y="5151120"/>
              <a:ext cx="1065733" cy="959160"/>
            </a:xfrm>
            <a:prstGeom prst="rect">
              <a:avLst/>
            </a:prstGeom>
            <a:noFill/>
            <a:ln>
              <a:noFill/>
            </a:ln>
          </p:spPr>
        </p:pic>
        <p:pic>
          <p:nvPicPr>
            <p:cNvPr id="1219" name="Shape 1219"/>
            <p:cNvPicPr preferRelativeResize="0"/>
            <p:nvPr/>
          </p:nvPicPr>
          <p:blipFill rotWithShape="1">
            <a:blip r:embed="rId5">
              <a:alphaModFix/>
            </a:blip>
            <a:srcRect b="0" l="0" r="0" t="0"/>
            <a:stretch/>
          </p:blipFill>
          <p:spPr>
            <a:xfrm>
              <a:off x="7162800" y="5410200"/>
              <a:ext cx="761143" cy="680974"/>
            </a:xfrm>
            <a:prstGeom prst="rect">
              <a:avLst/>
            </a:prstGeom>
            <a:noFill/>
            <a:ln>
              <a:noFill/>
            </a:ln>
          </p:spPr>
        </p:pic>
      </p:grpSp>
      <p:sp>
        <p:nvSpPr>
          <p:cNvPr id="1220" name="Shape 1220"/>
          <p:cNvSpPr txBox="1"/>
          <p:nvPr/>
        </p:nvSpPr>
        <p:spPr>
          <a:xfrm>
            <a:off x="6712014" y="1265872"/>
            <a:ext cx="2355786" cy="1477328"/>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lang="en-US" sz="1800">
                <a:solidFill>
                  <a:srgbClr val="008000"/>
                </a:solidFill>
                <a:latin typeface="Arial"/>
                <a:ea typeface="Arial"/>
                <a:cs typeface="Arial"/>
                <a:sym typeface="Arial"/>
              </a:rPr>
              <a:t>Premise</a:t>
            </a:r>
            <a:r>
              <a:rPr b="0" i="1" lang="en-US" sz="1800">
                <a:solidFill>
                  <a:srgbClr val="008000"/>
                </a:solidFill>
                <a:latin typeface="Arial"/>
                <a:ea typeface="Arial"/>
                <a:cs typeface="Arial"/>
                <a:sym typeface="Arial"/>
              </a:rPr>
              <a:t>:  a system</a:t>
            </a:r>
            <a:br>
              <a:rPr b="0" i="1" lang="en-US" sz="1800">
                <a:solidFill>
                  <a:srgbClr val="008000"/>
                </a:solidFill>
                <a:latin typeface="Arial"/>
                <a:ea typeface="Arial"/>
                <a:cs typeface="Arial"/>
                <a:sym typeface="Arial"/>
              </a:rPr>
            </a:br>
            <a:r>
              <a:rPr b="0" i="1" lang="en-US" sz="1800">
                <a:solidFill>
                  <a:srgbClr val="008000"/>
                </a:solidFill>
                <a:latin typeface="Arial"/>
                <a:ea typeface="Arial"/>
                <a:cs typeface="Arial"/>
                <a:sym typeface="Arial"/>
              </a:rPr>
              <a:t>that “understands”</a:t>
            </a:r>
            <a:br>
              <a:rPr b="0" i="1" lang="en-US" sz="1800">
                <a:solidFill>
                  <a:srgbClr val="008000"/>
                </a:solidFill>
                <a:latin typeface="Arial"/>
                <a:ea typeface="Arial"/>
                <a:cs typeface="Arial"/>
                <a:sym typeface="Arial"/>
              </a:rPr>
            </a:br>
            <a:r>
              <a:rPr b="0" i="1" lang="en-US" sz="1800">
                <a:solidFill>
                  <a:srgbClr val="008000"/>
                </a:solidFill>
                <a:latin typeface="Arial"/>
                <a:ea typeface="Arial"/>
                <a:cs typeface="Arial"/>
                <a:sym typeface="Arial"/>
              </a:rPr>
              <a:t>this phenomenon</a:t>
            </a:r>
            <a:br>
              <a:rPr b="0" i="1" lang="en-US" sz="1800">
                <a:solidFill>
                  <a:srgbClr val="008000"/>
                </a:solidFill>
                <a:latin typeface="Arial"/>
                <a:ea typeface="Arial"/>
                <a:cs typeface="Arial"/>
                <a:sym typeface="Arial"/>
              </a:rPr>
            </a:br>
            <a:r>
              <a:rPr b="0" i="1" lang="en-US" sz="1800">
                <a:solidFill>
                  <a:srgbClr val="008000"/>
                </a:solidFill>
                <a:latin typeface="Arial"/>
                <a:ea typeface="Arial"/>
                <a:cs typeface="Arial"/>
                <a:sym typeface="Arial"/>
              </a:rPr>
              <a:t>can correctly answer</a:t>
            </a:r>
            <a:br>
              <a:rPr b="0" i="1" lang="en-US" sz="1800">
                <a:solidFill>
                  <a:srgbClr val="008000"/>
                </a:solidFill>
                <a:latin typeface="Arial"/>
                <a:ea typeface="Arial"/>
                <a:cs typeface="Arial"/>
                <a:sym typeface="Arial"/>
              </a:rPr>
            </a:br>
            <a:r>
              <a:rPr b="0" i="1" lang="en-US" sz="1800">
                <a:solidFill>
                  <a:srgbClr val="008000"/>
                </a:solidFill>
                <a:latin typeface="Arial"/>
                <a:ea typeface="Arial"/>
                <a:cs typeface="Arial"/>
                <a:sym typeface="Arial"/>
              </a:rPr>
              <a:t>many variations!</a:t>
            </a:r>
          </a:p>
        </p:txBody>
      </p:sp>
      <p:sp>
        <p:nvSpPr>
          <p:cNvPr id="1221" name="Shape 1221"/>
          <p:cNvSpPr txBox="1"/>
          <p:nvPr>
            <p:ph idx="12" type="sldNum"/>
          </p:nvPr>
        </p:nvSpPr>
        <p:spPr>
          <a:xfrm>
            <a:off x="400664" y="6245225"/>
            <a:ext cx="2133600" cy="47625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500"/>
                                        <p:tgtEl>
                                          <p:spTgt spid="1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Shape 1226"/>
          <p:cNvSpPr txBox="1"/>
          <p:nvPr>
            <p:ph type="title"/>
          </p:nvPr>
        </p:nvSpPr>
        <p:spPr>
          <a:xfrm>
            <a:off x="676274" y="228600"/>
            <a:ext cx="7772400" cy="533400"/>
          </a:xfrm>
          <a:prstGeom prst="rect">
            <a:avLst/>
          </a:prstGeom>
          <a:noFill/>
          <a:ln>
            <a:noFill/>
          </a:ln>
        </p:spPr>
        <p:txBody>
          <a:bodyPr anchorCtr="0" anchor="ctr" bIns="44450" lIns="90475" rIns="90475" wrap="square" tIns="44450">
            <a:noAutofit/>
          </a:bodyPr>
          <a:lstStyle/>
          <a:p>
            <a:pPr indent="0" lvl="0" marL="0" marR="0" rtl="0" algn="l">
              <a:spcBef>
                <a:spcPts val="0"/>
              </a:spcBef>
              <a:spcAft>
                <a:spcPts val="0"/>
              </a:spcAft>
              <a:buSzPct val="25000"/>
              <a:buNone/>
            </a:pPr>
            <a:r>
              <a:rPr b="0" i="0" lang="en-US" sz="2400" u="none" cap="small" strike="noStrike">
                <a:solidFill>
                  <a:srgbClr val="A7001B"/>
                </a:solidFill>
                <a:latin typeface="Calibri"/>
                <a:ea typeface="Calibri"/>
                <a:cs typeface="Calibri"/>
                <a:sym typeface="Calibri"/>
              </a:rPr>
              <a:t>Why is it Difficult?</a:t>
            </a:r>
          </a:p>
        </p:txBody>
      </p:sp>
      <p:sp>
        <p:nvSpPr>
          <p:cNvPr id="1227" name="Shape 1227"/>
          <p:cNvSpPr txBox="1"/>
          <p:nvPr>
            <p:ph idx="12" type="sldNum"/>
          </p:nvPr>
        </p:nvSpPr>
        <p:spPr>
          <a:xfrm>
            <a:off x="0" y="0"/>
            <a:ext cx="3000000" cy="30000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lang="en-US" sz="1800">
                <a:solidFill>
                  <a:schemeClr val="lt1"/>
                </a:solidFill>
                <a:latin typeface="Arial"/>
                <a:ea typeface="Arial"/>
                <a:cs typeface="Arial"/>
                <a:sym typeface="Arial"/>
              </a:rPr>
              <a:t>Page </a:t>
            </a:r>
            <a:fld id="{00000000-1234-1234-1234-123412341234}" type="slidenum">
              <a:rPr lang="en-US" sz="1800">
                <a:solidFill>
                  <a:schemeClr val="lt1"/>
                </a:solidFill>
                <a:latin typeface="Arial"/>
                <a:ea typeface="Arial"/>
                <a:cs typeface="Arial"/>
                <a:sym typeface="Arial"/>
              </a:rPr>
              <a:t>‹#›</a:t>
            </a:fld>
          </a:p>
        </p:txBody>
      </p:sp>
      <p:cxnSp>
        <p:nvCxnSpPr>
          <p:cNvPr id="1228" name="Shape 1228"/>
          <p:cNvCxnSpPr/>
          <p:nvPr/>
        </p:nvCxnSpPr>
        <p:spPr>
          <a:xfrm>
            <a:off x="2362200" y="3810000"/>
            <a:ext cx="5867400" cy="0"/>
          </a:xfrm>
          <a:prstGeom prst="straightConnector1">
            <a:avLst/>
          </a:prstGeom>
          <a:noFill/>
          <a:ln cap="flat" cmpd="sng" w="28575">
            <a:solidFill>
              <a:schemeClr val="accent1"/>
            </a:solidFill>
            <a:prstDash val="solid"/>
            <a:round/>
            <a:headEnd len="med" w="med" type="none"/>
            <a:tailEnd len="med" w="med" type="none"/>
          </a:ln>
        </p:spPr>
      </p:cxnSp>
      <p:sp>
        <p:nvSpPr>
          <p:cNvPr id="1229" name="Shape 1229"/>
          <p:cNvSpPr txBox="1"/>
          <p:nvPr/>
        </p:nvSpPr>
        <p:spPr>
          <a:xfrm>
            <a:off x="990600" y="2514600"/>
            <a:ext cx="1447800" cy="430200"/>
          </a:xfrm>
          <a:prstGeom prst="rect">
            <a:avLst/>
          </a:prstGeom>
          <a:noFill/>
          <a:ln cap="flat" cmpd="sng" w="9525">
            <a:solidFill>
              <a:schemeClr val="lt1"/>
            </a:solidFill>
            <a:prstDash val="solid"/>
            <a:miter lim="800000"/>
            <a:headEnd len="med" w="med" type="none"/>
            <a:tailEnd len="med" w="med" type="none"/>
          </a:ln>
        </p:spPr>
        <p:txBody>
          <a:bodyPr anchorCtr="0" anchor="t" bIns="45700" lIns="91425" rIns="91425" wrap="square" tIns="45700">
            <a:noAutofit/>
          </a:bodyPr>
          <a:lstStyle/>
          <a:p>
            <a:pPr indent="0" lvl="0" marL="0" marR="0" rtl="0" algn="l">
              <a:lnSpc>
                <a:spcPct val="90000"/>
              </a:lnSpc>
              <a:spcBef>
                <a:spcPts val="0"/>
              </a:spcBef>
              <a:spcAft>
                <a:spcPts val="0"/>
              </a:spcAft>
              <a:buSzPct val="25000"/>
              <a:buNone/>
            </a:pPr>
            <a:r>
              <a:rPr b="1" lang="en-US" sz="2400">
                <a:solidFill>
                  <a:srgbClr val="000000"/>
                </a:solidFill>
                <a:latin typeface="Calibri"/>
                <a:ea typeface="Calibri"/>
                <a:cs typeface="Calibri"/>
                <a:sym typeface="Calibri"/>
              </a:rPr>
              <a:t>Meaning</a:t>
            </a:r>
          </a:p>
        </p:txBody>
      </p:sp>
      <p:sp>
        <p:nvSpPr>
          <p:cNvPr id="1230" name="Shape 1230"/>
          <p:cNvSpPr txBox="1"/>
          <p:nvPr/>
        </p:nvSpPr>
        <p:spPr>
          <a:xfrm>
            <a:off x="914400" y="4456113"/>
            <a:ext cx="1752600" cy="430200"/>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SzPct val="25000"/>
              <a:buNone/>
            </a:pPr>
            <a:r>
              <a:rPr b="1" lang="en-US" sz="2400">
                <a:solidFill>
                  <a:srgbClr val="000000"/>
                </a:solidFill>
                <a:latin typeface="Calibri"/>
                <a:ea typeface="Calibri"/>
                <a:cs typeface="Calibri"/>
                <a:sym typeface="Calibri"/>
              </a:rPr>
              <a:t>Language</a:t>
            </a:r>
          </a:p>
        </p:txBody>
      </p:sp>
      <p:sp>
        <p:nvSpPr>
          <p:cNvPr id="1231" name="Shape 1231"/>
          <p:cNvSpPr/>
          <p:nvPr/>
        </p:nvSpPr>
        <p:spPr>
          <a:xfrm>
            <a:off x="3444766" y="2667000"/>
            <a:ext cx="304800" cy="228600"/>
          </a:xfrm>
          <a:prstGeom prst="ellipse">
            <a:avLst/>
          </a:prstGeom>
          <a:noFill/>
          <a:ln cap="flat" cmpd="sng" w="9525">
            <a:solidFill>
              <a:srgbClr val="0000FF"/>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32" name="Shape 1232"/>
          <p:cNvSpPr/>
          <p:nvPr/>
        </p:nvSpPr>
        <p:spPr>
          <a:xfrm>
            <a:off x="6705600" y="2667000"/>
            <a:ext cx="304800" cy="228600"/>
          </a:xfrm>
          <a:prstGeom prst="ellipse">
            <a:avLst/>
          </a:prstGeom>
          <a:noFill/>
          <a:ln cap="flat" cmpd="sng" w="9525">
            <a:solidFill>
              <a:srgbClr val="0000FF"/>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33" name="Shape 1233"/>
          <p:cNvSpPr/>
          <p:nvPr/>
        </p:nvSpPr>
        <p:spPr>
          <a:xfrm>
            <a:off x="5029200" y="2667000"/>
            <a:ext cx="304800" cy="228600"/>
          </a:xfrm>
          <a:prstGeom prst="ellipse">
            <a:avLst/>
          </a:prstGeom>
          <a:noFill/>
          <a:ln cap="flat" cmpd="sng" w="9525">
            <a:solidFill>
              <a:srgbClr val="0000FF"/>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34" name="Shape 1234"/>
          <p:cNvSpPr/>
          <p:nvPr/>
        </p:nvSpPr>
        <p:spPr>
          <a:xfrm>
            <a:off x="4114800" y="4495800"/>
            <a:ext cx="304800" cy="228600"/>
          </a:xfrm>
          <a:prstGeom prst="ellipse">
            <a:avLst/>
          </a:prstGeom>
          <a:noFill/>
          <a:ln cap="flat" cmpd="sng" w="9525">
            <a:solidFill>
              <a:srgbClr val="008080"/>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Shape 1235"/>
          <p:cNvSpPr/>
          <p:nvPr/>
        </p:nvSpPr>
        <p:spPr>
          <a:xfrm>
            <a:off x="5562600" y="4495800"/>
            <a:ext cx="304800" cy="228600"/>
          </a:xfrm>
          <a:prstGeom prst="ellipse">
            <a:avLst/>
          </a:prstGeom>
          <a:noFill/>
          <a:ln cap="flat" cmpd="sng" w="9525">
            <a:solidFill>
              <a:srgbClr val="008080"/>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Shape 1236"/>
          <p:cNvSpPr/>
          <p:nvPr/>
        </p:nvSpPr>
        <p:spPr>
          <a:xfrm>
            <a:off x="7086600" y="4495800"/>
            <a:ext cx="304800" cy="228600"/>
          </a:xfrm>
          <a:prstGeom prst="ellipse">
            <a:avLst/>
          </a:prstGeom>
          <a:noFill/>
          <a:ln cap="flat" cmpd="sng" w="9525">
            <a:solidFill>
              <a:srgbClr val="008080"/>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Shape 1237"/>
          <p:cNvSpPr/>
          <p:nvPr/>
        </p:nvSpPr>
        <p:spPr>
          <a:xfrm>
            <a:off x="3048000" y="4495800"/>
            <a:ext cx="304800" cy="228600"/>
          </a:xfrm>
          <a:prstGeom prst="ellipse">
            <a:avLst/>
          </a:prstGeom>
          <a:noFill/>
          <a:ln cap="flat" cmpd="sng" w="9525">
            <a:solidFill>
              <a:srgbClr val="008080"/>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1238" name="Shape 1238"/>
          <p:cNvGrpSpPr/>
          <p:nvPr/>
        </p:nvGrpSpPr>
        <p:grpSpPr>
          <a:xfrm>
            <a:off x="5226236" y="2624277"/>
            <a:ext cx="2239776" cy="1905000"/>
            <a:chOff x="2956" y="1653"/>
            <a:chExt cx="1411" cy="1200"/>
          </a:xfrm>
        </p:grpSpPr>
        <p:cxnSp>
          <p:nvCxnSpPr>
            <p:cNvPr id="1239" name="Shape 1239"/>
            <p:cNvCxnSpPr>
              <a:stCxn id="1236" idx="1"/>
              <a:endCxn id="1233" idx="5"/>
            </p:cNvCxnSpPr>
            <p:nvPr/>
          </p:nvCxnSpPr>
          <p:spPr>
            <a:xfrm rot="10800000">
              <a:off x="2956" y="1653"/>
              <a:ext cx="1200" cy="1200"/>
            </a:xfrm>
            <a:prstGeom prst="straightConnector1">
              <a:avLst/>
            </a:prstGeom>
            <a:noFill/>
            <a:ln cap="flat" cmpd="sng" w="28575">
              <a:solidFill>
                <a:srgbClr val="000080"/>
              </a:solidFill>
              <a:prstDash val="solid"/>
              <a:round/>
              <a:headEnd len="med" w="med" type="none"/>
              <a:tailEnd len="lg" w="lg" type="triangle"/>
            </a:ln>
          </p:spPr>
        </p:cxnSp>
        <p:cxnSp>
          <p:nvCxnSpPr>
            <p:cNvPr id="1240" name="Shape 1240"/>
            <p:cNvCxnSpPr>
              <a:stCxn id="1236" idx="1"/>
              <a:endCxn id="1232" idx="4"/>
            </p:cNvCxnSpPr>
            <p:nvPr/>
          </p:nvCxnSpPr>
          <p:spPr>
            <a:xfrm rot="10800000">
              <a:off x="3856" y="1953"/>
              <a:ext cx="300" cy="900"/>
            </a:xfrm>
            <a:prstGeom prst="straightConnector1">
              <a:avLst/>
            </a:prstGeom>
            <a:noFill/>
            <a:ln cap="flat" cmpd="sng" w="28575">
              <a:solidFill>
                <a:srgbClr val="000080"/>
              </a:solidFill>
              <a:prstDash val="solid"/>
              <a:round/>
              <a:headEnd len="med" w="med" type="none"/>
              <a:tailEnd len="lg" w="lg" type="triangle"/>
            </a:ln>
          </p:spPr>
        </p:cxnSp>
        <p:sp>
          <p:nvSpPr>
            <p:cNvPr id="1241" name="Shape 1241"/>
            <p:cNvSpPr txBox="1"/>
            <p:nvPr/>
          </p:nvSpPr>
          <p:spPr>
            <a:xfrm>
              <a:off x="3467" y="2448"/>
              <a:ext cx="900" cy="300"/>
            </a:xfrm>
            <a:prstGeom prst="rect">
              <a:avLst/>
            </a:prstGeom>
            <a:noFill/>
            <a:ln>
              <a:noFill/>
            </a:ln>
          </p:spPr>
          <p:txBody>
            <a:bodyPr anchorCtr="0" anchor="t" bIns="45700" lIns="0" rIns="0" wrap="square" tIns="45700">
              <a:noAutofit/>
            </a:bodyPr>
            <a:lstStyle/>
            <a:p>
              <a:pPr indent="0" lvl="0" marL="0" marR="0" rtl="0" algn="l">
                <a:lnSpc>
                  <a:spcPct val="90000"/>
                </a:lnSpc>
                <a:spcBef>
                  <a:spcPts val="0"/>
                </a:spcBef>
                <a:spcAft>
                  <a:spcPts val="0"/>
                </a:spcAft>
                <a:buSzPct val="25000"/>
                <a:buNone/>
              </a:pPr>
              <a:r>
                <a:rPr lang="en-US" sz="2800">
                  <a:solidFill>
                    <a:srgbClr val="A7001B"/>
                  </a:solidFill>
                  <a:latin typeface="Calibri"/>
                  <a:ea typeface="Calibri"/>
                  <a:cs typeface="Calibri"/>
                  <a:sym typeface="Calibri"/>
                </a:rPr>
                <a:t>Ambiguity</a:t>
              </a:r>
            </a:p>
          </p:txBody>
        </p:sp>
      </p:grpSp>
      <p:grpSp>
        <p:nvGrpSpPr>
          <p:cNvPr id="1242" name="Shape 1242"/>
          <p:cNvGrpSpPr/>
          <p:nvPr/>
        </p:nvGrpSpPr>
        <p:grpSpPr>
          <a:xfrm>
            <a:off x="2743200" y="2895600"/>
            <a:ext cx="2758968" cy="1428750"/>
            <a:chOff x="1392" y="1824"/>
            <a:chExt cx="1738" cy="900"/>
          </a:xfrm>
        </p:grpSpPr>
        <p:cxnSp>
          <p:nvCxnSpPr>
            <p:cNvPr id="1243" name="Shape 1243"/>
            <p:cNvCxnSpPr>
              <a:stCxn id="1231" idx="4"/>
              <a:endCxn id="1234" idx="0"/>
            </p:cNvCxnSpPr>
            <p:nvPr/>
          </p:nvCxnSpPr>
          <p:spPr>
            <a:xfrm>
              <a:off x="1930" y="1824"/>
              <a:ext cx="300" cy="900"/>
            </a:xfrm>
            <a:prstGeom prst="straightConnector1">
              <a:avLst/>
            </a:prstGeom>
            <a:noFill/>
            <a:ln cap="flat" cmpd="sng" w="28575">
              <a:solidFill>
                <a:srgbClr val="A7001B"/>
              </a:solidFill>
              <a:prstDash val="solid"/>
              <a:round/>
              <a:headEnd len="med" w="med" type="none"/>
              <a:tailEnd len="lg" w="lg" type="triangle"/>
            </a:ln>
          </p:spPr>
        </p:cxnSp>
        <p:cxnSp>
          <p:nvCxnSpPr>
            <p:cNvPr id="1244" name="Shape 1244"/>
            <p:cNvCxnSpPr>
              <a:stCxn id="1231" idx="4"/>
              <a:endCxn id="1237" idx="0"/>
            </p:cNvCxnSpPr>
            <p:nvPr/>
          </p:nvCxnSpPr>
          <p:spPr>
            <a:xfrm flipH="1">
              <a:off x="1630" y="1824"/>
              <a:ext cx="300" cy="900"/>
            </a:xfrm>
            <a:prstGeom prst="straightConnector1">
              <a:avLst/>
            </a:prstGeom>
            <a:noFill/>
            <a:ln cap="flat" cmpd="sng" w="28575">
              <a:solidFill>
                <a:srgbClr val="A7001B"/>
              </a:solidFill>
              <a:prstDash val="solid"/>
              <a:round/>
              <a:headEnd len="med" w="med" type="none"/>
              <a:tailEnd len="lg" w="lg" type="triangle"/>
            </a:ln>
          </p:spPr>
        </p:cxnSp>
        <p:cxnSp>
          <p:nvCxnSpPr>
            <p:cNvPr id="1245" name="Shape 1245"/>
            <p:cNvCxnSpPr>
              <a:stCxn id="1231" idx="4"/>
              <a:endCxn id="1235" idx="1"/>
            </p:cNvCxnSpPr>
            <p:nvPr/>
          </p:nvCxnSpPr>
          <p:spPr>
            <a:xfrm>
              <a:off x="1930" y="1824"/>
              <a:ext cx="1200" cy="900"/>
            </a:xfrm>
            <a:prstGeom prst="straightConnector1">
              <a:avLst/>
            </a:prstGeom>
            <a:noFill/>
            <a:ln cap="flat" cmpd="sng" w="28575">
              <a:solidFill>
                <a:srgbClr val="A7001B"/>
              </a:solidFill>
              <a:prstDash val="solid"/>
              <a:round/>
              <a:headEnd len="med" w="med" type="none"/>
              <a:tailEnd len="lg" w="lg" type="triangle"/>
            </a:ln>
          </p:spPr>
        </p:cxnSp>
        <p:sp>
          <p:nvSpPr>
            <p:cNvPr id="1246" name="Shape 1246"/>
            <p:cNvSpPr txBox="1"/>
            <p:nvPr/>
          </p:nvSpPr>
          <p:spPr>
            <a:xfrm>
              <a:off x="1392" y="2016"/>
              <a:ext cx="1500" cy="300"/>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SzPct val="25000"/>
                <a:buNone/>
              </a:pPr>
              <a:r>
                <a:rPr b="1" lang="en-US" sz="2800">
                  <a:solidFill>
                    <a:srgbClr val="000080"/>
                  </a:solidFill>
                  <a:latin typeface="Calibri"/>
                  <a:ea typeface="Calibri"/>
                  <a:cs typeface="Calibri"/>
                  <a:sym typeface="Calibri"/>
                </a:rPr>
                <a:t>Variability</a:t>
              </a:r>
            </a:p>
          </p:txBody>
        </p:sp>
      </p:grpSp>
      <p:sp>
        <p:nvSpPr>
          <p:cNvPr id="1247" name="Shape 1247"/>
          <p:cNvSpPr/>
          <p:nvPr/>
        </p:nvSpPr>
        <p:spPr>
          <a:xfrm>
            <a:off x="5638800" y="838200"/>
            <a:ext cx="1981200" cy="923400"/>
          </a:xfrm>
          <a:prstGeom prst="rect">
            <a:avLst/>
          </a:prstGeom>
          <a:solidFill>
            <a:srgbClr val="FAE1AF"/>
          </a:solidFill>
          <a:ln cap="flat" cmpd="sng" w="9525">
            <a:solidFill>
              <a:srgbClr val="A7001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lang="en-US" sz="1800">
                <a:solidFill>
                  <a:srgbClr val="400080"/>
                </a:solidFill>
                <a:latin typeface="Calibri"/>
                <a:ea typeface="Calibri"/>
                <a:cs typeface="Calibri"/>
                <a:sym typeface="Calibri"/>
              </a:rPr>
              <a:t>Midas: </a:t>
            </a:r>
            <a:r>
              <a:rPr lang="en-US" sz="1800">
                <a:solidFill>
                  <a:srgbClr val="000080"/>
                </a:solidFill>
                <a:latin typeface="Calibri"/>
                <a:ea typeface="Calibri"/>
                <a:cs typeface="Calibri"/>
                <a:sym typeface="Calibri"/>
              </a:rPr>
              <a:t>I hope that everything I touch becomes gold. </a:t>
            </a:r>
          </a:p>
        </p:txBody>
      </p:sp>
      <p:pic>
        <p:nvPicPr>
          <p:cNvPr descr="Image result" id="1248" name="Shape 1248"/>
          <p:cNvPicPr preferRelativeResize="0"/>
          <p:nvPr/>
        </p:nvPicPr>
        <p:blipFill rotWithShape="1">
          <a:blip r:embed="rId3">
            <a:alphaModFix/>
          </a:blip>
          <a:srcRect b="0" l="0" r="0" t="0"/>
          <a:stretch/>
        </p:blipFill>
        <p:spPr>
          <a:xfrm>
            <a:off x="7696200" y="533400"/>
            <a:ext cx="1138247" cy="1691749"/>
          </a:xfrm>
          <a:prstGeom prst="rect">
            <a:avLst/>
          </a:prstGeom>
          <a:noFill/>
          <a:ln>
            <a:noFill/>
          </a:ln>
        </p:spPr>
      </p:pic>
      <p:sp>
        <p:nvSpPr>
          <p:cNvPr id="1249" name="Shape 1249"/>
          <p:cNvSpPr/>
          <p:nvPr/>
        </p:nvSpPr>
        <p:spPr>
          <a:xfrm>
            <a:off x="457200" y="990600"/>
            <a:ext cx="4419600" cy="646200"/>
          </a:xfrm>
          <a:prstGeom prst="rect">
            <a:avLst/>
          </a:prstGeom>
          <a:solidFill>
            <a:srgbClr val="FAE1AF"/>
          </a:solidFill>
          <a:ln cap="flat" cmpd="sng" w="9525">
            <a:solidFill>
              <a:srgbClr val="A7001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lang="en-US" sz="1800">
                <a:solidFill>
                  <a:srgbClr val="000080"/>
                </a:solidFill>
                <a:latin typeface="Calibri"/>
                <a:ea typeface="Calibri"/>
                <a:cs typeface="Calibri"/>
                <a:sym typeface="Calibri"/>
              </a:rPr>
              <a:t>One cannot simply map natural language to a representation that gives rise to </a:t>
            </a:r>
            <a:r>
              <a:rPr lang="en-US" sz="1800">
                <a:solidFill>
                  <a:srgbClr val="400080"/>
                </a:solidFill>
                <a:latin typeface="Calibri"/>
                <a:ea typeface="Calibri"/>
                <a:cs typeface="Calibri"/>
                <a:sym typeface="Calibri"/>
              </a:rPr>
              <a:t>reasoning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Shape 1254"/>
          <p:cNvSpPr txBox="1"/>
          <p:nvPr>
            <p:ph type="title"/>
          </p:nvPr>
        </p:nvSpPr>
        <p:spPr>
          <a:xfrm>
            <a:off x="676274" y="228600"/>
            <a:ext cx="7772400" cy="533400"/>
          </a:xfrm>
          <a:prstGeom prst="rect">
            <a:avLst/>
          </a:prstGeom>
          <a:noFill/>
          <a:ln>
            <a:noFill/>
          </a:ln>
        </p:spPr>
        <p:txBody>
          <a:bodyPr anchorCtr="0" anchor="ctr" bIns="44450" lIns="90475" rIns="90475" wrap="square" tIns="44450">
            <a:noAutofit/>
          </a:bodyPr>
          <a:lstStyle/>
          <a:p>
            <a:pPr indent="0" lvl="0" marL="0" marR="0" rtl="0" algn="l">
              <a:spcBef>
                <a:spcPts val="0"/>
              </a:spcBef>
              <a:spcAft>
                <a:spcPts val="0"/>
              </a:spcAft>
              <a:buSzPct val="25000"/>
              <a:buNone/>
            </a:pPr>
            <a:r>
              <a:rPr b="0" i="0" lang="en-US" sz="2400" u="none" cap="small" strike="noStrike">
                <a:solidFill>
                  <a:srgbClr val="A7001B"/>
                </a:solidFill>
                <a:latin typeface="Calibri"/>
                <a:ea typeface="Calibri"/>
                <a:cs typeface="Calibri"/>
                <a:sym typeface="Calibri"/>
              </a:rPr>
              <a:t>Ambiguity </a:t>
            </a:r>
          </a:p>
        </p:txBody>
      </p:sp>
      <p:sp>
        <p:nvSpPr>
          <p:cNvPr id="1255" name="Shape 1255"/>
          <p:cNvSpPr txBox="1"/>
          <p:nvPr>
            <p:ph idx="12" type="sldNum"/>
          </p:nvPr>
        </p:nvSpPr>
        <p:spPr>
          <a:xfrm>
            <a:off x="8229600" y="6096000"/>
            <a:ext cx="914400" cy="2286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fld id="{00000000-1234-1234-1234-123412341234}" type="slidenum">
              <a:rPr lang="en-US" sz="1800">
                <a:solidFill>
                  <a:srgbClr val="000000"/>
                </a:solidFill>
                <a:latin typeface="Arial"/>
                <a:ea typeface="Arial"/>
                <a:cs typeface="Arial"/>
                <a:sym typeface="Arial"/>
              </a:rPr>
              <a:t>‹#›</a:t>
            </a:fld>
          </a:p>
        </p:txBody>
      </p:sp>
      <p:sp>
        <p:nvSpPr>
          <p:cNvPr id="1256" name="Shape 1256"/>
          <p:cNvSpPr/>
          <p:nvPr/>
        </p:nvSpPr>
        <p:spPr>
          <a:xfrm>
            <a:off x="152400" y="685800"/>
            <a:ext cx="3124200" cy="1200300"/>
          </a:xfrm>
          <a:prstGeom prst="rect">
            <a:avLst/>
          </a:prstGeom>
          <a:solidFill>
            <a:schemeClr val="lt1"/>
          </a:solidFill>
          <a:ln cap="flat" cmpd="sng" w="12700">
            <a:solidFill>
              <a:schemeClr val="dk1"/>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lang="en-US" sz="1800">
                <a:solidFill>
                  <a:srgbClr val="000000"/>
                </a:solidFill>
                <a:latin typeface="Arial"/>
                <a:ea typeface="Arial"/>
                <a:cs typeface="Arial"/>
                <a:sym typeface="Arial"/>
              </a:rPr>
              <a:t>It’s a version of </a:t>
            </a:r>
            <a:r>
              <a:rPr b="1" i="1" lang="en-US" sz="1800" u="sng">
                <a:solidFill>
                  <a:srgbClr val="FF0000"/>
                </a:solidFill>
                <a:latin typeface="Arial"/>
                <a:ea typeface="Arial"/>
                <a:cs typeface="Arial"/>
                <a:sym typeface="Arial"/>
              </a:rPr>
              <a:t>Chicago</a:t>
            </a:r>
            <a:r>
              <a:rPr lang="en-US" sz="1800">
                <a:solidFill>
                  <a:srgbClr val="000000"/>
                </a:solidFill>
                <a:latin typeface="Arial"/>
                <a:ea typeface="Arial"/>
                <a:cs typeface="Arial"/>
                <a:sym typeface="Arial"/>
              </a:rPr>
              <a:t> – the standard classic </a:t>
            </a:r>
            <a:r>
              <a:rPr b="1" i="1" lang="en-US" sz="1800" u="sng">
                <a:solidFill>
                  <a:srgbClr val="008000"/>
                </a:solidFill>
                <a:latin typeface="Arial"/>
                <a:ea typeface="Arial"/>
                <a:cs typeface="Arial"/>
                <a:sym typeface="Arial"/>
              </a:rPr>
              <a:t>Macintosh</a:t>
            </a:r>
            <a:r>
              <a:rPr lang="en-US" sz="1800">
                <a:solidFill>
                  <a:srgbClr val="000000"/>
                </a:solidFill>
                <a:latin typeface="Arial"/>
                <a:ea typeface="Arial"/>
                <a:cs typeface="Arial"/>
                <a:sym typeface="Arial"/>
              </a:rPr>
              <a:t> menu font, with that distinctive thick diagonal in the ”N”.</a:t>
            </a:r>
          </a:p>
        </p:txBody>
      </p:sp>
      <p:sp>
        <p:nvSpPr>
          <p:cNvPr id="1257" name="Shape 1257"/>
          <p:cNvSpPr/>
          <p:nvPr/>
        </p:nvSpPr>
        <p:spPr>
          <a:xfrm>
            <a:off x="3276600" y="685800"/>
            <a:ext cx="2895600" cy="1200300"/>
          </a:xfrm>
          <a:prstGeom prst="rect">
            <a:avLst/>
          </a:prstGeom>
          <a:solidFill>
            <a:schemeClr val="lt1"/>
          </a:solidFill>
          <a:ln cap="flat" cmpd="sng" w="12700">
            <a:solidFill>
              <a:schemeClr val="dk1"/>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b="1" i="1" lang="en-US" sz="1800" u="sng">
                <a:solidFill>
                  <a:srgbClr val="FF0000"/>
                </a:solidFill>
                <a:latin typeface="Arial"/>
                <a:ea typeface="Arial"/>
                <a:cs typeface="Arial"/>
                <a:sym typeface="Arial"/>
              </a:rPr>
              <a:t>Chicago</a:t>
            </a:r>
            <a:r>
              <a:rPr lang="en-US" sz="1800">
                <a:solidFill>
                  <a:srgbClr val="000000"/>
                </a:solidFill>
                <a:latin typeface="Arial"/>
                <a:ea typeface="Arial"/>
                <a:cs typeface="Arial"/>
                <a:sym typeface="Arial"/>
              </a:rPr>
              <a:t> was used by default for </a:t>
            </a:r>
            <a:r>
              <a:rPr b="1" i="1" lang="en-US" sz="1800" u="sng">
                <a:solidFill>
                  <a:srgbClr val="008000"/>
                </a:solidFill>
                <a:latin typeface="Arial"/>
                <a:ea typeface="Arial"/>
                <a:cs typeface="Arial"/>
                <a:sym typeface="Arial"/>
              </a:rPr>
              <a:t>Mac</a:t>
            </a:r>
            <a:r>
              <a:rPr lang="en-US" sz="1800">
                <a:solidFill>
                  <a:srgbClr val="000000"/>
                </a:solidFill>
                <a:latin typeface="Arial"/>
                <a:ea typeface="Arial"/>
                <a:cs typeface="Arial"/>
                <a:sym typeface="Arial"/>
              </a:rPr>
              <a:t> menus through </a:t>
            </a:r>
            <a:r>
              <a:rPr b="1" i="1" lang="en-US" sz="1800" u="sng">
                <a:solidFill>
                  <a:srgbClr val="008000"/>
                </a:solidFill>
                <a:latin typeface="Arial"/>
                <a:ea typeface="Arial"/>
                <a:cs typeface="Arial"/>
                <a:sym typeface="Arial"/>
              </a:rPr>
              <a:t>MacOS 7.6</a:t>
            </a:r>
            <a:r>
              <a:rPr lang="en-US" sz="1800">
                <a:solidFill>
                  <a:srgbClr val="000000"/>
                </a:solidFill>
                <a:latin typeface="Arial"/>
                <a:ea typeface="Arial"/>
                <a:cs typeface="Arial"/>
                <a:sym typeface="Arial"/>
              </a:rPr>
              <a:t>, and </a:t>
            </a:r>
            <a:r>
              <a:rPr b="1" i="1" lang="en-US" sz="1800" u="sng">
                <a:solidFill>
                  <a:srgbClr val="008000"/>
                </a:solidFill>
                <a:latin typeface="Arial"/>
                <a:ea typeface="Arial"/>
                <a:cs typeface="Arial"/>
                <a:sym typeface="Arial"/>
              </a:rPr>
              <a:t>OS 8 </a:t>
            </a:r>
            <a:r>
              <a:rPr lang="en-US" sz="1800">
                <a:solidFill>
                  <a:srgbClr val="000000"/>
                </a:solidFill>
                <a:latin typeface="Arial"/>
                <a:ea typeface="Arial"/>
                <a:cs typeface="Arial"/>
                <a:sym typeface="Arial"/>
              </a:rPr>
              <a:t>was released mid-1997..</a:t>
            </a:r>
          </a:p>
        </p:txBody>
      </p:sp>
      <p:sp>
        <p:nvSpPr>
          <p:cNvPr id="1258" name="Shape 1258"/>
          <p:cNvSpPr/>
          <p:nvPr/>
        </p:nvSpPr>
        <p:spPr>
          <a:xfrm>
            <a:off x="6172200" y="685800"/>
            <a:ext cx="2819400" cy="1200300"/>
          </a:xfrm>
          <a:prstGeom prst="rect">
            <a:avLst/>
          </a:prstGeom>
          <a:solidFill>
            <a:schemeClr val="lt1"/>
          </a:solidFill>
          <a:ln cap="flat" cmpd="sng" w="12700">
            <a:solidFill>
              <a:schemeClr val="dk1"/>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b="1" i="1" lang="en-US" sz="1800" u="sng">
                <a:solidFill>
                  <a:srgbClr val="FF0000"/>
                </a:solidFill>
                <a:latin typeface="Arial"/>
                <a:ea typeface="Arial"/>
                <a:cs typeface="Arial"/>
                <a:sym typeface="Arial"/>
              </a:rPr>
              <a:t>Chicago</a:t>
            </a:r>
            <a:r>
              <a:rPr b="1" i="1" lang="en-US" sz="1800" u="sng">
                <a:solidFill>
                  <a:srgbClr val="000000"/>
                </a:solidFill>
                <a:latin typeface="Arial"/>
                <a:ea typeface="Arial"/>
                <a:cs typeface="Arial"/>
                <a:sym typeface="Arial"/>
              </a:rPr>
              <a:t> </a:t>
            </a:r>
            <a:r>
              <a:rPr b="1" i="1" lang="en-US" sz="1800" u="sng">
                <a:solidFill>
                  <a:srgbClr val="FF0000"/>
                </a:solidFill>
                <a:latin typeface="Arial"/>
                <a:ea typeface="Arial"/>
                <a:cs typeface="Arial"/>
                <a:sym typeface="Arial"/>
              </a:rPr>
              <a:t>VIII</a:t>
            </a:r>
            <a:r>
              <a:rPr b="1" i="1" lang="en-US" sz="1800" u="sng">
                <a:solidFill>
                  <a:srgbClr val="000000"/>
                </a:solidFill>
                <a:latin typeface="Arial"/>
                <a:ea typeface="Arial"/>
                <a:cs typeface="Arial"/>
                <a:sym typeface="Arial"/>
              </a:rPr>
              <a:t> </a:t>
            </a:r>
            <a:r>
              <a:rPr lang="en-US" sz="1800">
                <a:solidFill>
                  <a:srgbClr val="000000"/>
                </a:solidFill>
                <a:latin typeface="Arial"/>
                <a:ea typeface="Arial"/>
                <a:cs typeface="Arial"/>
                <a:sym typeface="Arial"/>
              </a:rPr>
              <a:t>was one of the early 70s-era </a:t>
            </a:r>
            <a:r>
              <a:rPr b="1" i="1" lang="en-US" sz="1800" u="sng">
                <a:solidFill>
                  <a:srgbClr val="FF0000"/>
                </a:solidFill>
                <a:latin typeface="Arial"/>
                <a:ea typeface="Arial"/>
                <a:cs typeface="Arial"/>
                <a:sym typeface="Arial"/>
              </a:rPr>
              <a:t>Chicago</a:t>
            </a:r>
            <a:r>
              <a:rPr lang="en-US" sz="1800">
                <a:solidFill>
                  <a:srgbClr val="000000"/>
                </a:solidFill>
                <a:latin typeface="Arial"/>
                <a:ea typeface="Arial"/>
                <a:cs typeface="Arial"/>
                <a:sym typeface="Arial"/>
              </a:rPr>
              <a:t> albums to catch my</a:t>
            </a:r>
          </a:p>
          <a:p>
            <a:pPr indent="0" lvl="0" marL="0" marR="0" rtl="0" algn="l">
              <a:spcBef>
                <a:spcPts val="0"/>
              </a:spcBef>
              <a:spcAft>
                <a:spcPts val="0"/>
              </a:spcAft>
              <a:buSzPct val="25000"/>
              <a:buNone/>
            </a:pPr>
            <a:r>
              <a:rPr lang="en-US" sz="1800">
                <a:solidFill>
                  <a:srgbClr val="000000"/>
                </a:solidFill>
                <a:latin typeface="Arial"/>
                <a:ea typeface="Arial"/>
                <a:cs typeface="Arial"/>
                <a:sym typeface="Arial"/>
              </a:rPr>
              <a:t>ear, along with </a:t>
            </a:r>
            <a:r>
              <a:rPr b="1" i="1" lang="en-US" sz="1800" u="sng">
                <a:solidFill>
                  <a:srgbClr val="FF0000"/>
                </a:solidFill>
                <a:latin typeface="Arial"/>
                <a:ea typeface="Arial"/>
                <a:cs typeface="Arial"/>
                <a:sym typeface="Arial"/>
              </a:rPr>
              <a:t>Chicago II</a:t>
            </a:r>
            <a:r>
              <a:rPr lang="en-US" sz="1800">
                <a:solidFill>
                  <a:srgbClr val="FF0000"/>
                </a:solidFill>
                <a:latin typeface="Arial"/>
                <a:ea typeface="Arial"/>
                <a:cs typeface="Arial"/>
                <a:sym typeface="Arial"/>
              </a:rPr>
              <a:t>.</a:t>
            </a:r>
          </a:p>
        </p:txBody>
      </p:sp>
      <p:cxnSp>
        <p:nvCxnSpPr>
          <p:cNvPr id="1259" name="Shape 1259"/>
          <p:cNvCxnSpPr/>
          <p:nvPr/>
        </p:nvCxnSpPr>
        <p:spPr>
          <a:xfrm rot="5400000">
            <a:off x="914400" y="1524000"/>
            <a:ext cx="1600200" cy="381000"/>
          </a:xfrm>
          <a:prstGeom prst="straightConnector1">
            <a:avLst/>
          </a:prstGeom>
          <a:noFill/>
          <a:ln cap="flat" cmpd="sng" w="9525">
            <a:solidFill>
              <a:srgbClr val="00B0F0"/>
            </a:solidFill>
            <a:prstDash val="solid"/>
            <a:miter lim="800000"/>
            <a:headEnd len="med" w="med" type="none"/>
            <a:tailEnd len="lg" w="lg" type="stealth"/>
          </a:ln>
        </p:spPr>
      </p:cxnSp>
      <p:cxnSp>
        <p:nvCxnSpPr>
          <p:cNvPr id="1260" name="Shape 1260"/>
          <p:cNvCxnSpPr/>
          <p:nvPr/>
        </p:nvCxnSpPr>
        <p:spPr>
          <a:xfrm flipH="1">
            <a:off x="1600200" y="838200"/>
            <a:ext cx="1828800" cy="1752600"/>
          </a:xfrm>
          <a:prstGeom prst="straightConnector1">
            <a:avLst/>
          </a:prstGeom>
          <a:noFill/>
          <a:ln cap="flat" cmpd="sng" w="9525">
            <a:solidFill>
              <a:srgbClr val="00B0F0"/>
            </a:solidFill>
            <a:prstDash val="solid"/>
            <a:miter lim="800000"/>
            <a:headEnd len="med" w="med" type="none"/>
            <a:tailEnd len="lg" w="lg" type="stealth"/>
          </a:ln>
        </p:spPr>
      </p:cxnSp>
      <p:cxnSp>
        <p:nvCxnSpPr>
          <p:cNvPr id="1261" name="Shape 1261"/>
          <p:cNvCxnSpPr/>
          <p:nvPr/>
        </p:nvCxnSpPr>
        <p:spPr>
          <a:xfrm rot="5400000">
            <a:off x="1562100" y="2705100"/>
            <a:ext cx="3200400" cy="838200"/>
          </a:xfrm>
          <a:prstGeom prst="straightConnector1">
            <a:avLst/>
          </a:prstGeom>
          <a:noFill/>
          <a:ln cap="flat" cmpd="sng" w="9525">
            <a:solidFill>
              <a:srgbClr val="00B0F0"/>
            </a:solidFill>
            <a:prstDash val="solid"/>
            <a:miter lim="800000"/>
            <a:headEnd len="med" w="med" type="none"/>
            <a:tailEnd len="lg" w="lg" type="stealth"/>
          </a:ln>
        </p:spPr>
      </p:cxnSp>
      <p:cxnSp>
        <p:nvCxnSpPr>
          <p:cNvPr id="1262" name="Shape 1262"/>
          <p:cNvCxnSpPr/>
          <p:nvPr/>
        </p:nvCxnSpPr>
        <p:spPr>
          <a:xfrm flipH="1" rot="-5400000">
            <a:off x="3962400" y="2667000"/>
            <a:ext cx="2362200" cy="76200"/>
          </a:xfrm>
          <a:prstGeom prst="straightConnector1">
            <a:avLst/>
          </a:prstGeom>
          <a:noFill/>
          <a:ln cap="flat" cmpd="sng" w="9525">
            <a:solidFill>
              <a:srgbClr val="00B0F0"/>
            </a:solidFill>
            <a:prstDash val="solid"/>
            <a:miter lim="800000"/>
            <a:headEnd len="med" w="med" type="none"/>
            <a:tailEnd len="lg" w="lg" type="stealth"/>
          </a:ln>
        </p:spPr>
      </p:cxnSp>
      <p:cxnSp>
        <p:nvCxnSpPr>
          <p:cNvPr id="1263" name="Shape 1263"/>
          <p:cNvCxnSpPr/>
          <p:nvPr/>
        </p:nvCxnSpPr>
        <p:spPr>
          <a:xfrm flipH="1" rot="-5400000">
            <a:off x="5734050" y="1809750"/>
            <a:ext cx="2133600" cy="495300"/>
          </a:xfrm>
          <a:prstGeom prst="straightConnector1">
            <a:avLst/>
          </a:prstGeom>
          <a:noFill/>
          <a:ln cap="flat" cmpd="sng" w="9525">
            <a:solidFill>
              <a:srgbClr val="00B0F0"/>
            </a:solidFill>
            <a:prstDash val="solid"/>
            <a:miter lim="800000"/>
            <a:headEnd len="med" w="med" type="none"/>
            <a:tailEnd len="lg" w="lg" type="stealth"/>
          </a:ln>
        </p:spPr>
      </p:cxnSp>
      <p:cxnSp>
        <p:nvCxnSpPr>
          <p:cNvPr id="1264" name="Shape 1264"/>
          <p:cNvCxnSpPr/>
          <p:nvPr/>
        </p:nvCxnSpPr>
        <p:spPr>
          <a:xfrm flipH="1" rot="-5400000">
            <a:off x="7658100" y="2247900"/>
            <a:ext cx="1219200" cy="381000"/>
          </a:xfrm>
          <a:prstGeom prst="straightConnector1">
            <a:avLst/>
          </a:prstGeom>
          <a:noFill/>
          <a:ln cap="flat" cmpd="sng" w="9525">
            <a:solidFill>
              <a:srgbClr val="00B0F0"/>
            </a:solidFill>
            <a:prstDash val="solid"/>
            <a:miter lim="800000"/>
            <a:headEnd len="med" w="med" type="none"/>
            <a:tailEnd len="lg" w="lg" type="stealth"/>
          </a:ln>
        </p:spPr>
      </p:cxnSp>
      <p:pic>
        <p:nvPicPr>
          <p:cNvPr descr="apple-logo2.jpg" id="1265" name="Shape 1265"/>
          <p:cNvPicPr preferRelativeResize="0"/>
          <p:nvPr/>
        </p:nvPicPr>
        <p:blipFill rotWithShape="1">
          <a:blip r:embed="rId3">
            <a:alphaModFix/>
          </a:blip>
          <a:srcRect b="0" l="0" r="0" t="0"/>
          <a:stretch/>
        </p:blipFill>
        <p:spPr>
          <a:xfrm>
            <a:off x="3733800" y="2514600"/>
            <a:ext cx="913638" cy="913638"/>
          </a:xfrm>
          <a:prstGeom prst="rect">
            <a:avLst/>
          </a:prstGeom>
          <a:noFill/>
          <a:ln>
            <a:noFill/>
          </a:ln>
        </p:spPr>
      </p:pic>
      <p:cxnSp>
        <p:nvCxnSpPr>
          <p:cNvPr id="1266" name="Shape 1266"/>
          <p:cNvCxnSpPr/>
          <p:nvPr/>
        </p:nvCxnSpPr>
        <p:spPr>
          <a:xfrm flipH="1" rot="-5400000">
            <a:off x="3276600" y="1905000"/>
            <a:ext cx="1447800" cy="76200"/>
          </a:xfrm>
          <a:prstGeom prst="straightConnector1">
            <a:avLst/>
          </a:prstGeom>
          <a:noFill/>
          <a:ln cap="flat" cmpd="sng" w="9525">
            <a:solidFill>
              <a:srgbClr val="00B0F0"/>
            </a:solidFill>
            <a:prstDash val="solid"/>
            <a:miter lim="800000"/>
            <a:headEnd len="med" w="med" type="none"/>
            <a:tailEnd len="lg" w="lg" type="stealth"/>
          </a:ln>
        </p:spPr>
      </p:cxnSp>
      <p:pic>
        <p:nvPicPr>
          <p:cNvPr descr="mac system 7.gif" id="1267" name="Shape 1267"/>
          <p:cNvPicPr preferRelativeResize="0"/>
          <p:nvPr/>
        </p:nvPicPr>
        <p:blipFill rotWithShape="1">
          <a:blip r:embed="rId4">
            <a:alphaModFix/>
          </a:blip>
          <a:srcRect b="0" l="0" r="0" t="0"/>
          <a:stretch/>
        </p:blipFill>
        <p:spPr>
          <a:xfrm>
            <a:off x="2133600" y="4800600"/>
            <a:ext cx="1237477" cy="986935"/>
          </a:xfrm>
          <a:prstGeom prst="rect">
            <a:avLst/>
          </a:prstGeom>
          <a:noFill/>
          <a:ln>
            <a:noFill/>
          </a:ln>
        </p:spPr>
      </p:pic>
      <p:pic>
        <p:nvPicPr>
          <p:cNvPr descr="220px-Chicago_typeface_spec.svg.png" id="1268" name="Shape 1268"/>
          <p:cNvPicPr preferRelativeResize="0"/>
          <p:nvPr/>
        </p:nvPicPr>
        <p:blipFill rotWithShape="1">
          <a:blip r:embed="rId5">
            <a:alphaModFix/>
          </a:blip>
          <a:srcRect b="0" l="0" r="0" t="0"/>
          <a:stretch/>
        </p:blipFill>
        <p:spPr>
          <a:xfrm>
            <a:off x="609600" y="2514600"/>
            <a:ext cx="1116669" cy="1524000"/>
          </a:xfrm>
          <a:prstGeom prst="rect">
            <a:avLst/>
          </a:prstGeom>
          <a:noFill/>
          <a:ln>
            <a:noFill/>
          </a:ln>
        </p:spPr>
      </p:pic>
      <p:pic>
        <p:nvPicPr>
          <p:cNvPr descr="mac os 8.gif" id="1269" name="Shape 1269"/>
          <p:cNvPicPr preferRelativeResize="0"/>
          <p:nvPr/>
        </p:nvPicPr>
        <p:blipFill rotWithShape="1">
          <a:blip r:embed="rId6">
            <a:alphaModFix/>
          </a:blip>
          <a:srcRect b="0" l="0" r="0" t="0"/>
          <a:stretch/>
        </p:blipFill>
        <p:spPr>
          <a:xfrm>
            <a:off x="4267200" y="3962400"/>
            <a:ext cx="1215949" cy="914400"/>
          </a:xfrm>
          <a:prstGeom prst="rect">
            <a:avLst/>
          </a:prstGeom>
          <a:noFill/>
          <a:ln>
            <a:noFill/>
          </a:ln>
        </p:spPr>
      </p:pic>
      <p:pic>
        <p:nvPicPr>
          <p:cNvPr descr="800px-Chicagothebandmillbrook_lar.jpg" id="1270" name="Shape 1270"/>
          <p:cNvPicPr preferRelativeResize="0"/>
          <p:nvPr/>
        </p:nvPicPr>
        <p:blipFill rotWithShape="1">
          <a:blip r:embed="rId7">
            <a:alphaModFix/>
          </a:blip>
          <a:srcRect b="0" l="0" r="0" t="0"/>
          <a:stretch/>
        </p:blipFill>
        <p:spPr>
          <a:xfrm>
            <a:off x="5638800" y="5257800"/>
            <a:ext cx="3429000" cy="903729"/>
          </a:xfrm>
          <a:prstGeom prst="rect">
            <a:avLst/>
          </a:prstGeom>
          <a:noFill/>
          <a:ln>
            <a:noFill/>
          </a:ln>
        </p:spPr>
      </p:pic>
      <p:pic>
        <p:nvPicPr>
          <p:cNvPr descr="Chicago_-_Chicago_VIII.jpg" id="1271" name="Shape 1271"/>
          <p:cNvPicPr preferRelativeResize="0"/>
          <p:nvPr/>
        </p:nvPicPr>
        <p:blipFill rotWithShape="1">
          <a:blip r:embed="rId8">
            <a:alphaModFix/>
          </a:blip>
          <a:srcRect b="0" l="0" r="0" t="0"/>
          <a:stretch/>
        </p:blipFill>
        <p:spPr>
          <a:xfrm>
            <a:off x="8191500" y="2971800"/>
            <a:ext cx="952500" cy="952500"/>
          </a:xfrm>
          <a:prstGeom prst="rect">
            <a:avLst/>
          </a:prstGeom>
          <a:noFill/>
          <a:ln>
            <a:noFill/>
          </a:ln>
        </p:spPr>
      </p:pic>
      <p:pic>
        <p:nvPicPr>
          <p:cNvPr descr="ChicagoIII.jpg" id="1272" name="Shape 1272"/>
          <p:cNvPicPr preferRelativeResize="0"/>
          <p:nvPr/>
        </p:nvPicPr>
        <p:blipFill rotWithShape="1">
          <a:blip r:embed="rId9">
            <a:alphaModFix/>
          </a:blip>
          <a:srcRect b="0" l="0" r="0" t="0"/>
          <a:stretch/>
        </p:blipFill>
        <p:spPr>
          <a:xfrm>
            <a:off x="6629400" y="3124200"/>
            <a:ext cx="838200" cy="838200"/>
          </a:xfrm>
          <a:prstGeom prst="rect">
            <a:avLst/>
          </a:prstGeom>
          <a:noFill/>
          <a:ln>
            <a:noFill/>
          </a:ln>
        </p:spPr>
      </p:pic>
      <p:cxnSp>
        <p:nvCxnSpPr>
          <p:cNvPr id="1273" name="Shape 1273"/>
          <p:cNvCxnSpPr/>
          <p:nvPr/>
        </p:nvCxnSpPr>
        <p:spPr>
          <a:xfrm>
            <a:off x="2286000" y="1219200"/>
            <a:ext cx="1752600" cy="1447800"/>
          </a:xfrm>
          <a:prstGeom prst="straightConnector1">
            <a:avLst/>
          </a:prstGeom>
          <a:noFill/>
          <a:ln cap="flat" cmpd="sng" w="9525">
            <a:solidFill>
              <a:srgbClr val="00B0F0"/>
            </a:solidFill>
            <a:prstDash val="solid"/>
            <a:miter lim="800000"/>
            <a:headEnd len="med" w="med" type="none"/>
            <a:tailEnd len="lg" w="lg" type="stealth"/>
          </a:ln>
        </p:spPr>
      </p:cxnSp>
      <p:cxnSp>
        <p:nvCxnSpPr>
          <p:cNvPr id="1274" name="Shape 1274"/>
          <p:cNvCxnSpPr/>
          <p:nvPr/>
        </p:nvCxnSpPr>
        <p:spPr>
          <a:xfrm>
            <a:off x="7621589" y="1220788"/>
            <a:ext cx="0" cy="3808500"/>
          </a:xfrm>
          <a:prstGeom prst="straightConnector1">
            <a:avLst/>
          </a:prstGeom>
          <a:noFill/>
          <a:ln cap="flat" cmpd="sng" w="9525">
            <a:solidFill>
              <a:srgbClr val="00B0F0"/>
            </a:solidFill>
            <a:prstDash val="solid"/>
            <a:miter lim="800000"/>
            <a:headEnd len="med" w="med" type="none"/>
            <a:tailEnd len="lg" w="lg" type="stealth"/>
          </a:ln>
        </p:spPr>
      </p:cxnSp>
      <p:pic>
        <p:nvPicPr>
          <p:cNvPr id="1275" name="Shape 1275"/>
          <p:cNvPicPr preferRelativeResize="0"/>
          <p:nvPr/>
        </p:nvPicPr>
        <p:blipFill rotWithShape="1">
          <a:blip r:embed="rId10">
            <a:alphaModFix/>
          </a:blip>
          <a:srcRect b="0" l="0" r="0" t="0"/>
          <a:stretch/>
        </p:blipFill>
        <p:spPr>
          <a:xfrm>
            <a:off x="4538662" y="2057399"/>
            <a:ext cx="1895428" cy="1524000"/>
          </a:xfrm>
          <a:prstGeom prst="rect">
            <a:avLst/>
          </a:prstGeom>
          <a:noFill/>
          <a:ln>
            <a:noFill/>
          </a:ln>
        </p:spPr>
      </p:pic>
      <p:pic>
        <p:nvPicPr>
          <p:cNvPr id="1276" name="Shape 1276"/>
          <p:cNvPicPr preferRelativeResize="0"/>
          <p:nvPr/>
        </p:nvPicPr>
        <p:blipFill rotWithShape="1">
          <a:blip r:embed="rId11">
            <a:alphaModFix/>
          </a:blip>
          <a:srcRect b="0" l="0" r="0" t="0"/>
          <a:stretch/>
        </p:blipFill>
        <p:spPr>
          <a:xfrm>
            <a:off x="1873469" y="2057400"/>
            <a:ext cx="1918081" cy="15235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Shape 1283"/>
          <p:cNvSpPr txBox="1"/>
          <p:nvPr>
            <p:ph type="title"/>
          </p:nvPr>
        </p:nvSpPr>
        <p:spPr>
          <a:xfrm>
            <a:off x="676274" y="228600"/>
            <a:ext cx="7772400" cy="533400"/>
          </a:xfrm>
          <a:prstGeom prst="rect">
            <a:avLst/>
          </a:prstGeom>
          <a:noFill/>
          <a:ln>
            <a:noFill/>
          </a:ln>
        </p:spPr>
        <p:txBody>
          <a:bodyPr anchorCtr="0" anchor="ctr" bIns="44450" lIns="90475" rIns="90475" wrap="square" tIns="44450">
            <a:noAutofit/>
          </a:bodyPr>
          <a:lstStyle/>
          <a:p>
            <a:pPr indent="0" lvl="0" marL="0" marR="0" rtl="0" algn="l">
              <a:spcBef>
                <a:spcPts val="0"/>
              </a:spcBef>
              <a:spcAft>
                <a:spcPts val="0"/>
              </a:spcAft>
              <a:buSzPct val="25000"/>
              <a:buNone/>
            </a:pPr>
            <a:r>
              <a:rPr b="0" i="0" lang="en-US" sz="2400" u="none" cap="small" strike="noStrike">
                <a:solidFill>
                  <a:srgbClr val="A7001B"/>
                </a:solidFill>
                <a:latin typeface="Calibri"/>
                <a:ea typeface="Calibri"/>
                <a:cs typeface="Calibri"/>
                <a:sym typeface="Calibri"/>
              </a:rPr>
              <a:t>Variability in Natural Language Expressions</a:t>
            </a:r>
          </a:p>
        </p:txBody>
      </p:sp>
      <p:sp>
        <p:nvSpPr>
          <p:cNvPr id="1284" name="Shape 1284"/>
          <p:cNvSpPr txBox="1"/>
          <p:nvPr>
            <p:ph idx="1" type="body"/>
          </p:nvPr>
        </p:nvSpPr>
        <p:spPr>
          <a:xfrm>
            <a:off x="152400" y="914400"/>
            <a:ext cx="5867400" cy="4114800"/>
          </a:xfrm>
          <a:prstGeom prst="rect">
            <a:avLst/>
          </a:prstGeom>
          <a:noFill/>
          <a:ln>
            <a:noFill/>
          </a:ln>
        </p:spPr>
        <p:txBody>
          <a:bodyPr anchorCtr="0" anchor="t" bIns="44450" lIns="90475" rIns="90475" wrap="square" tIns="44450">
            <a:noAutofit/>
          </a:bodyPr>
          <a:lstStyle/>
          <a:p>
            <a:pPr indent="-469900" lvl="0" marL="342900" marR="0" rtl="0" algn="l">
              <a:spcBef>
                <a:spcPts val="0"/>
              </a:spcBef>
              <a:spcAft>
                <a:spcPts val="0"/>
              </a:spcAft>
              <a:buClr>
                <a:srgbClr val="000080"/>
              </a:buClr>
              <a:buSzPct val="100000"/>
              <a:buFont typeface="Noto Sans Symbols"/>
              <a:buNone/>
            </a:pPr>
            <a:r>
              <a:rPr b="0" i="0" lang="en-US" sz="2000" u="none" cap="none" strike="noStrike">
                <a:solidFill>
                  <a:srgbClr val="000080"/>
                </a:solidFill>
                <a:latin typeface="Calibri"/>
                <a:ea typeface="Calibri"/>
                <a:cs typeface="Calibri"/>
                <a:sym typeface="Calibri"/>
              </a:rPr>
              <a:t>Determine if Jim Carpenter works for the government</a:t>
            </a:r>
          </a:p>
          <a:p>
            <a:pPr indent="-444500" lvl="0" marL="342900" marR="0" rtl="0" algn="l">
              <a:spcBef>
                <a:spcPts val="320"/>
              </a:spcBef>
              <a:spcAft>
                <a:spcPts val="0"/>
              </a:spcAft>
              <a:buClr>
                <a:srgbClr val="000080"/>
              </a:buClr>
              <a:buFont typeface="Noto Sans Symbols"/>
              <a:buNone/>
            </a:pPr>
            <a:r>
              <a:t/>
            </a:r>
            <a:endParaRPr b="0" i="0" sz="1600" u="none" cap="none" strike="noStrike">
              <a:solidFill>
                <a:srgbClr val="FF0000"/>
              </a:solidFill>
              <a:latin typeface="Calibri"/>
              <a:ea typeface="Calibri"/>
              <a:cs typeface="Calibri"/>
              <a:sym typeface="Calibri"/>
            </a:endParaRPr>
          </a:p>
          <a:p>
            <a:pPr indent="-457200" lvl="0" marL="342900" marR="0" rtl="0" algn="l">
              <a:spcBef>
                <a:spcPts val="360"/>
              </a:spcBef>
              <a:spcAft>
                <a:spcPts val="0"/>
              </a:spcAft>
              <a:buClr>
                <a:srgbClr val="000080"/>
              </a:buClr>
              <a:buSzPct val="100000"/>
              <a:buFont typeface="Noto Sans Symbols"/>
              <a:buNone/>
            </a:pPr>
            <a:r>
              <a:rPr b="0" i="0" lang="en-US" sz="1800" u="none" cap="none" strike="noStrike">
                <a:solidFill>
                  <a:srgbClr val="400080"/>
                </a:solidFill>
                <a:latin typeface="Calibri"/>
                <a:ea typeface="Calibri"/>
                <a:cs typeface="Calibri"/>
                <a:sym typeface="Calibri"/>
              </a:rPr>
              <a:t>Jim Carpenter works for the U.S. Government.</a:t>
            </a:r>
          </a:p>
          <a:p>
            <a:pPr indent="-457200" lvl="0" marL="342900" marR="0" rtl="0" algn="l">
              <a:spcBef>
                <a:spcPts val="360"/>
              </a:spcBef>
              <a:spcAft>
                <a:spcPts val="0"/>
              </a:spcAft>
              <a:buClr>
                <a:srgbClr val="000080"/>
              </a:buClr>
              <a:buSzPct val="100000"/>
              <a:buFont typeface="Noto Sans Symbols"/>
              <a:buNone/>
            </a:pPr>
            <a:r>
              <a:rPr b="0" i="0" lang="en-US" sz="1800" u="none" cap="none" strike="noStrike">
                <a:solidFill>
                  <a:srgbClr val="000080"/>
                </a:solidFill>
                <a:latin typeface="Calibri"/>
                <a:ea typeface="Calibri"/>
                <a:cs typeface="Calibri"/>
                <a:sym typeface="Calibri"/>
              </a:rPr>
              <a:t>The American government employed Jim Carpenter.</a:t>
            </a:r>
          </a:p>
          <a:p>
            <a:pPr indent="-457200" lvl="0" marL="342900" marR="0" rtl="0" algn="l">
              <a:spcBef>
                <a:spcPts val="360"/>
              </a:spcBef>
              <a:spcAft>
                <a:spcPts val="0"/>
              </a:spcAft>
              <a:buClr>
                <a:srgbClr val="000080"/>
              </a:buClr>
              <a:buSzPct val="100000"/>
              <a:buFont typeface="Noto Sans Symbols"/>
              <a:buNone/>
            </a:pPr>
            <a:r>
              <a:rPr b="0" i="0" lang="en-US" sz="1800" u="none" cap="none" strike="noStrike">
                <a:solidFill>
                  <a:srgbClr val="400080"/>
                </a:solidFill>
                <a:latin typeface="Calibri"/>
                <a:ea typeface="Calibri"/>
                <a:cs typeface="Calibri"/>
                <a:sym typeface="Calibri"/>
              </a:rPr>
              <a:t>Jim Carpenter was fired by the US Government.</a:t>
            </a:r>
          </a:p>
          <a:p>
            <a:pPr indent="-457200" lvl="0" marL="342900" marR="0" rtl="0" algn="l">
              <a:spcBef>
                <a:spcPts val="360"/>
              </a:spcBef>
              <a:spcAft>
                <a:spcPts val="0"/>
              </a:spcAft>
              <a:buClr>
                <a:srgbClr val="000080"/>
              </a:buClr>
              <a:buSzPct val="100000"/>
              <a:buFont typeface="Noto Sans Symbols"/>
              <a:buNone/>
            </a:pPr>
            <a:r>
              <a:rPr b="0" i="0" lang="en-US" sz="1800" u="none" cap="none" strike="noStrike">
                <a:solidFill>
                  <a:srgbClr val="000080"/>
                </a:solidFill>
                <a:latin typeface="Calibri"/>
                <a:ea typeface="Calibri"/>
                <a:cs typeface="Calibri"/>
                <a:sym typeface="Calibri"/>
              </a:rPr>
              <a:t>Jim Carpenter worked in a number of important positions.  ….  As a press liaison for the IRS, he made contacts in the white house. </a:t>
            </a:r>
          </a:p>
          <a:p>
            <a:pPr indent="-457200" lvl="0" marL="342900" marR="0" rtl="0" algn="l">
              <a:spcBef>
                <a:spcPts val="360"/>
              </a:spcBef>
              <a:spcAft>
                <a:spcPts val="0"/>
              </a:spcAft>
              <a:buClr>
                <a:srgbClr val="000080"/>
              </a:buClr>
              <a:buSzPct val="100000"/>
              <a:buFont typeface="Noto Sans Symbols"/>
              <a:buNone/>
            </a:pPr>
            <a:r>
              <a:rPr b="0" i="0" lang="en-US" sz="1800" u="none" cap="none" strike="noStrike">
                <a:solidFill>
                  <a:srgbClr val="400080"/>
                </a:solidFill>
                <a:latin typeface="Calibri"/>
                <a:ea typeface="Calibri"/>
                <a:cs typeface="Calibri"/>
                <a:sym typeface="Calibri"/>
              </a:rPr>
              <a:t>Russian interior minister Yevgeny Topolov met yesterday with his US counterpart, Jim Carpenter.</a:t>
            </a:r>
          </a:p>
          <a:p>
            <a:pPr indent="-457200" lvl="0" marL="342900" marR="0" rtl="0" algn="l">
              <a:spcBef>
                <a:spcPts val="360"/>
              </a:spcBef>
              <a:spcAft>
                <a:spcPts val="0"/>
              </a:spcAft>
              <a:buClr>
                <a:srgbClr val="000080"/>
              </a:buClr>
              <a:buSzPct val="100000"/>
              <a:buFont typeface="Noto Sans Symbols"/>
              <a:buNone/>
            </a:pPr>
            <a:r>
              <a:rPr b="0" i="0" lang="en-US" sz="1800" u="none" cap="none" strike="noStrike">
                <a:solidFill>
                  <a:srgbClr val="000080"/>
                </a:solidFill>
                <a:latin typeface="Calibri"/>
                <a:ea typeface="Calibri"/>
                <a:cs typeface="Calibri"/>
                <a:sym typeface="Calibri"/>
              </a:rPr>
              <a:t>Former US Secretary of Defense Jim Carpenter spoke today…</a:t>
            </a:r>
          </a:p>
        </p:txBody>
      </p:sp>
      <p:sp>
        <p:nvSpPr>
          <p:cNvPr id="1285" name="Shape 1285"/>
          <p:cNvSpPr txBox="1"/>
          <p:nvPr>
            <p:ph idx="12" type="sldNum"/>
          </p:nvPr>
        </p:nvSpPr>
        <p:spPr>
          <a:xfrm>
            <a:off x="0" y="0"/>
            <a:ext cx="3000000" cy="30000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lang="en-US" sz="1800">
                <a:solidFill>
                  <a:schemeClr val="lt1"/>
                </a:solidFill>
                <a:latin typeface="Arial"/>
                <a:ea typeface="Arial"/>
                <a:cs typeface="Arial"/>
                <a:sym typeface="Arial"/>
              </a:rPr>
              <a:t>Page </a:t>
            </a:r>
            <a:fld id="{00000000-1234-1234-1234-123412341234}" type="slidenum">
              <a:rPr lang="en-US" sz="1800">
                <a:solidFill>
                  <a:schemeClr val="lt1"/>
                </a:solidFill>
                <a:latin typeface="Arial"/>
                <a:ea typeface="Arial"/>
                <a:cs typeface="Arial"/>
                <a:sym typeface="Arial"/>
              </a:rPr>
              <a:t>‹#›</a:t>
            </a:fld>
          </a:p>
        </p:txBody>
      </p:sp>
      <p:pic>
        <p:nvPicPr>
          <p:cNvPr descr="ist2_5808627-glossy-detective-robot-with-magnifying-glass.jpg" id="1286" name="Shape 1286"/>
          <p:cNvPicPr preferRelativeResize="0"/>
          <p:nvPr/>
        </p:nvPicPr>
        <p:blipFill rotWithShape="1">
          <a:blip r:embed="rId3">
            <a:alphaModFix/>
          </a:blip>
          <a:srcRect b="0" l="0" r="0" t="0"/>
          <a:stretch/>
        </p:blipFill>
        <p:spPr>
          <a:xfrm>
            <a:off x="7239001" y="629671"/>
            <a:ext cx="1826970" cy="2184252"/>
          </a:xfrm>
          <a:prstGeom prst="rect">
            <a:avLst/>
          </a:prstGeom>
          <a:noFill/>
          <a:ln>
            <a:noFill/>
          </a:ln>
        </p:spPr>
      </p:pic>
      <p:pic>
        <p:nvPicPr>
          <p:cNvPr descr="MCBS00272_0000[1]" id="1287" name="Shape 1287"/>
          <p:cNvPicPr preferRelativeResize="0"/>
          <p:nvPr/>
        </p:nvPicPr>
        <p:blipFill rotWithShape="1">
          <a:blip r:embed="rId4">
            <a:alphaModFix/>
          </a:blip>
          <a:srcRect b="0" l="0" r="0" t="0"/>
          <a:stretch/>
        </p:blipFill>
        <p:spPr>
          <a:xfrm>
            <a:off x="6342063" y="1266825"/>
            <a:ext cx="1195668" cy="549356"/>
          </a:xfrm>
          <a:prstGeom prst="rect">
            <a:avLst/>
          </a:prstGeom>
          <a:noFill/>
          <a:ln>
            <a:noFill/>
          </a:ln>
        </p:spPr>
      </p:pic>
      <p:sp>
        <p:nvSpPr>
          <p:cNvPr id="1288" name="Shape 1288"/>
          <p:cNvSpPr/>
          <p:nvPr/>
        </p:nvSpPr>
        <p:spPr>
          <a:xfrm>
            <a:off x="381000" y="4847272"/>
            <a:ext cx="8534400" cy="1477200"/>
          </a:xfrm>
          <a:prstGeom prst="rect">
            <a:avLst/>
          </a:prstGeom>
          <a:solidFill>
            <a:srgbClr val="FAE1AF"/>
          </a:solidFill>
          <a:ln cap="flat" cmpd="sng" w="19050">
            <a:solidFill>
              <a:srgbClr val="A7001B"/>
            </a:solidFill>
            <a:prstDash val="solid"/>
            <a:miter lim="800000"/>
            <a:headEnd len="med" w="med" type="none"/>
            <a:tailEnd len="med" w="med" type="none"/>
          </a:ln>
        </p:spPr>
        <p:txBody>
          <a:bodyPr anchorCtr="0" anchor="t" bIns="45700" lIns="91425" rIns="91425" wrap="square" tIns="45700">
            <a:noAutofit/>
          </a:bodyPr>
          <a:lstStyle/>
          <a:p>
            <a:pPr indent="0" lvl="1" marL="457200" marR="0" rtl="0" algn="l">
              <a:spcBef>
                <a:spcPts val="0"/>
              </a:spcBef>
              <a:spcAft>
                <a:spcPts val="0"/>
              </a:spcAft>
              <a:buSzPct val="25000"/>
              <a:buNone/>
            </a:pPr>
            <a:r>
              <a:rPr b="0" i="0" lang="en-US" sz="1800" u="none" cap="none" strike="noStrike">
                <a:solidFill>
                  <a:srgbClr val="000080"/>
                </a:solidFill>
                <a:latin typeface="Calibri"/>
                <a:ea typeface="Calibri"/>
                <a:cs typeface="Calibri"/>
                <a:sym typeface="Calibri"/>
              </a:rPr>
              <a:t>Machine Learning is needed to support abstraction over the raw text, and deal with: </a:t>
            </a:r>
          </a:p>
          <a:p>
            <a:pPr indent="-285750" lvl="1" marL="742950" marR="0" rtl="0" algn="l">
              <a:spcBef>
                <a:spcPts val="0"/>
              </a:spcBef>
              <a:spcAft>
                <a:spcPts val="0"/>
              </a:spcAft>
              <a:buClr>
                <a:srgbClr val="400080"/>
              </a:buClr>
              <a:buSzPct val="79999"/>
              <a:buFont typeface="Noto Sans Symbols"/>
              <a:buChar char="▪"/>
            </a:pPr>
            <a:r>
              <a:rPr b="0" i="0" lang="en-US" sz="1800" u="none" cap="none" strike="noStrike">
                <a:solidFill>
                  <a:srgbClr val="400080"/>
                </a:solidFill>
                <a:latin typeface="Calibri"/>
                <a:ea typeface="Calibri"/>
                <a:cs typeface="Calibri"/>
                <a:sym typeface="Calibri"/>
              </a:rPr>
              <a:t> Identifying/Understanding Relations, Entities and Semantic Classes</a:t>
            </a:r>
          </a:p>
          <a:p>
            <a:pPr indent="-285750" lvl="1" marL="742950" marR="0" rtl="0" algn="l">
              <a:spcBef>
                <a:spcPts val="0"/>
              </a:spcBef>
              <a:spcAft>
                <a:spcPts val="0"/>
              </a:spcAft>
              <a:buClr>
                <a:srgbClr val="400080"/>
              </a:buClr>
              <a:buSzPct val="79999"/>
              <a:buFont typeface="Noto Sans Symbols"/>
              <a:buChar char="▪"/>
            </a:pPr>
            <a:r>
              <a:rPr b="0" i="0" lang="en-US" sz="1800" u="none" cap="none" strike="noStrike">
                <a:solidFill>
                  <a:schemeClr val="lt1"/>
                </a:solidFill>
                <a:latin typeface="Calibri"/>
                <a:ea typeface="Calibri"/>
                <a:cs typeface="Calibri"/>
                <a:sym typeface="Calibri"/>
              </a:rPr>
              <a:t> </a:t>
            </a:r>
            <a:r>
              <a:rPr b="0" i="0" lang="en-US" sz="1800" u="none" cap="none" strike="noStrike">
                <a:solidFill>
                  <a:srgbClr val="000080"/>
                </a:solidFill>
                <a:latin typeface="Calibri"/>
                <a:ea typeface="Calibri"/>
                <a:cs typeface="Calibri"/>
                <a:sym typeface="Calibri"/>
              </a:rPr>
              <a:t>Acquiring</a:t>
            </a:r>
            <a:r>
              <a:rPr b="0" i="0" lang="en-US" sz="1800" u="none" cap="none" strike="noStrike">
                <a:solidFill>
                  <a:srgbClr val="003366"/>
                </a:solidFill>
                <a:latin typeface="Calibri"/>
                <a:ea typeface="Calibri"/>
                <a:cs typeface="Calibri"/>
                <a:sym typeface="Calibri"/>
              </a:rPr>
              <a:t> </a:t>
            </a:r>
            <a:r>
              <a:rPr b="0" i="0" lang="en-US" sz="1800" u="none" cap="none" strike="noStrike">
                <a:solidFill>
                  <a:srgbClr val="400080"/>
                </a:solidFill>
                <a:latin typeface="Calibri"/>
                <a:ea typeface="Calibri"/>
                <a:cs typeface="Calibri"/>
                <a:sym typeface="Calibri"/>
              </a:rPr>
              <a:t>knowledge</a:t>
            </a:r>
            <a:r>
              <a:rPr b="0" i="0" lang="en-US" sz="1800" u="none" cap="none" strike="noStrike">
                <a:solidFill>
                  <a:srgbClr val="003366"/>
                </a:solidFill>
                <a:latin typeface="Calibri"/>
                <a:ea typeface="Calibri"/>
                <a:cs typeface="Calibri"/>
                <a:sym typeface="Calibri"/>
              </a:rPr>
              <a:t> </a:t>
            </a:r>
            <a:r>
              <a:rPr b="0" i="0" lang="en-US" sz="1800" u="none" cap="none" strike="noStrike">
                <a:solidFill>
                  <a:srgbClr val="000080"/>
                </a:solidFill>
                <a:latin typeface="Calibri"/>
                <a:ea typeface="Calibri"/>
                <a:cs typeface="Calibri"/>
                <a:sym typeface="Calibri"/>
              </a:rPr>
              <a:t>from external resources; representing knowledge</a:t>
            </a:r>
          </a:p>
          <a:p>
            <a:pPr indent="-285750" lvl="1" marL="742950" marR="0" rtl="0" algn="l">
              <a:spcBef>
                <a:spcPts val="0"/>
              </a:spcBef>
              <a:spcAft>
                <a:spcPts val="0"/>
              </a:spcAft>
              <a:buClr>
                <a:srgbClr val="400080"/>
              </a:buClr>
              <a:buSzPct val="79999"/>
              <a:buFont typeface="Noto Sans Symbols"/>
              <a:buChar char="▪"/>
            </a:pPr>
            <a:r>
              <a:rPr b="0" i="0" lang="en-US" sz="1800" u="none" cap="none" strike="noStrike">
                <a:solidFill>
                  <a:srgbClr val="FF0000"/>
                </a:solidFill>
                <a:latin typeface="Calibri"/>
                <a:ea typeface="Calibri"/>
                <a:cs typeface="Calibri"/>
                <a:sym typeface="Calibri"/>
              </a:rPr>
              <a:t> </a:t>
            </a:r>
            <a:r>
              <a:rPr b="0" i="0" lang="en-US" sz="1800" u="none" cap="none" strike="noStrike">
                <a:solidFill>
                  <a:srgbClr val="400080"/>
                </a:solidFill>
                <a:latin typeface="Calibri"/>
                <a:ea typeface="Calibri"/>
                <a:cs typeface="Calibri"/>
                <a:sym typeface="Calibri"/>
              </a:rPr>
              <a:t>Identifying, disambiguating  &amp; tracking  </a:t>
            </a:r>
            <a:r>
              <a:rPr b="0" i="0" lang="en-US" sz="1800" u="none" cap="none" strike="noStrike">
                <a:solidFill>
                  <a:srgbClr val="000080"/>
                </a:solidFill>
                <a:latin typeface="Calibri"/>
                <a:ea typeface="Calibri"/>
                <a:cs typeface="Calibri"/>
                <a:sym typeface="Calibri"/>
              </a:rPr>
              <a:t>entities, events, etc.</a:t>
            </a:r>
            <a:r>
              <a:rPr b="1" i="0" lang="en-US" sz="1800" u="none" cap="none" strike="noStrike">
                <a:solidFill>
                  <a:srgbClr val="000080"/>
                </a:solidFill>
                <a:latin typeface="Calibri"/>
                <a:ea typeface="Calibri"/>
                <a:cs typeface="Calibri"/>
                <a:sym typeface="Calibri"/>
              </a:rPr>
              <a:t> </a:t>
            </a:r>
          </a:p>
          <a:p>
            <a:pPr indent="-285750" lvl="1" marL="742950" marR="0" rtl="0" algn="l">
              <a:spcBef>
                <a:spcPts val="0"/>
              </a:spcBef>
              <a:spcAft>
                <a:spcPts val="0"/>
              </a:spcAft>
              <a:buClr>
                <a:srgbClr val="400080"/>
              </a:buClr>
              <a:buSzPct val="79999"/>
              <a:buFont typeface="Noto Sans Symbols"/>
              <a:buChar char="▪"/>
            </a:pPr>
            <a:r>
              <a:rPr b="1" i="0" lang="en-US" sz="1800" u="none" cap="none" strike="noStrike">
                <a:solidFill>
                  <a:schemeClr val="lt1"/>
                </a:solidFill>
                <a:latin typeface="Calibri"/>
                <a:ea typeface="Calibri"/>
                <a:cs typeface="Calibri"/>
                <a:sym typeface="Calibri"/>
              </a:rPr>
              <a:t> </a:t>
            </a:r>
            <a:r>
              <a:rPr b="0" i="0" lang="en-US" sz="1800" u="none" cap="none" strike="noStrike">
                <a:solidFill>
                  <a:srgbClr val="000080"/>
                </a:solidFill>
                <a:latin typeface="Calibri"/>
                <a:ea typeface="Calibri"/>
                <a:cs typeface="Calibri"/>
                <a:sym typeface="Calibri"/>
              </a:rPr>
              <a:t>Time, quantities, processes…</a:t>
            </a:r>
          </a:p>
        </p:txBody>
      </p:sp>
      <p:sp>
        <p:nvSpPr>
          <p:cNvPr id="1289" name="Shape 1289"/>
          <p:cNvSpPr/>
          <p:nvPr/>
        </p:nvSpPr>
        <p:spPr>
          <a:xfrm>
            <a:off x="5978856" y="2891880"/>
            <a:ext cx="3124200" cy="1631100"/>
          </a:xfrm>
          <a:prstGeom prst="rect">
            <a:avLst/>
          </a:prstGeom>
          <a:solidFill>
            <a:srgbClr val="FAE1AF"/>
          </a:solidFill>
          <a:ln cap="flat" cmpd="sng" w="19050">
            <a:solidFill>
              <a:srgbClr val="A7001B"/>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lang="en-US" sz="2000">
                <a:solidFill>
                  <a:srgbClr val="000080"/>
                </a:solidFill>
                <a:latin typeface="Calibri"/>
                <a:ea typeface="Calibri"/>
                <a:cs typeface="Calibri"/>
                <a:sym typeface="Calibri"/>
              </a:rPr>
              <a:t>Conventional programming techniques cannot deal with the </a:t>
            </a:r>
            <a:r>
              <a:rPr lang="en-US" sz="2000">
                <a:solidFill>
                  <a:srgbClr val="400080"/>
                </a:solidFill>
                <a:latin typeface="Calibri"/>
                <a:ea typeface="Calibri"/>
                <a:cs typeface="Calibri"/>
                <a:sym typeface="Calibri"/>
              </a:rPr>
              <a:t>variability of expressing meaning </a:t>
            </a:r>
            <a:r>
              <a:rPr lang="en-US" sz="2000">
                <a:solidFill>
                  <a:srgbClr val="000080"/>
                </a:solidFill>
                <a:latin typeface="Calibri"/>
                <a:ea typeface="Calibri"/>
                <a:cs typeface="Calibri"/>
                <a:sym typeface="Calibri"/>
              </a:rPr>
              <a:t>nor with the </a:t>
            </a:r>
          </a:p>
          <a:p>
            <a:pPr indent="0" lvl="0" marL="0" marR="0" rtl="0" algn="l">
              <a:spcBef>
                <a:spcPts val="0"/>
              </a:spcBef>
              <a:spcAft>
                <a:spcPts val="0"/>
              </a:spcAft>
              <a:buSzPct val="25000"/>
              <a:buNone/>
            </a:pPr>
            <a:r>
              <a:rPr lang="en-US" sz="2000">
                <a:solidFill>
                  <a:srgbClr val="400080"/>
                </a:solidFill>
                <a:latin typeface="Calibri"/>
                <a:ea typeface="Calibri"/>
                <a:cs typeface="Calibri"/>
                <a:sym typeface="Calibri"/>
              </a:rPr>
              <a:t>ambiguity of interpretation</a:t>
            </a:r>
          </a:p>
        </p:txBody>
      </p:sp>
      <p:sp>
        <p:nvSpPr>
          <p:cNvPr id="1290" name="Shape 1290"/>
          <p:cNvSpPr/>
          <p:nvPr/>
        </p:nvSpPr>
        <p:spPr>
          <a:xfrm>
            <a:off x="0" y="1628775"/>
            <a:ext cx="228600" cy="276300"/>
          </a:xfrm>
          <a:prstGeom prst="rightArrow">
            <a:avLst>
              <a:gd fmla="val 50000" name="adj1"/>
              <a:gd fmla="val 50000" name="adj2"/>
            </a:avLst>
          </a:prstGeom>
          <a:solidFill>
            <a:srgbClr val="FAE1AF"/>
          </a:solidFill>
          <a:ln cap="flat" cmpd="sng" w="12700">
            <a:solidFill>
              <a:srgbClr val="A7001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1" name="Shape 1291"/>
          <p:cNvSpPr/>
          <p:nvPr/>
        </p:nvSpPr>
        <p:spPr>
          <a:xfrm>
            <a:off x="-12700" y="3495675"/>
            <a:ext cx="228600" cy="276300"/>
          </a:xfrm>
          <a:prstGeom prst="rightArrow">
            <a:avLst>
              <a:gd fmla="val 50000" name="adj1"/>
              <a:gd fmla="val 50000" name="adj2"/>
            </a:avLst>
          </a:prstGeom>
          <a:solidFill>
            <a:srgbClr val="FAE1AF"/>
          </a:solidFill>
          <a:ln cap="flat" cmpd="sng" w="12700">
            <a:solidFill>
              <a:srgbClr val="A7001B"/>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7" st="7"/>
                                            </p:txEl>
                                          </p:spTgt>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Shape 1297"/>
          <p:cNvSpPr txBox="1"/>
          <p:nvPr>
            <p:ph type="title"/>
          </p:nvPr>
        </p:nvSpPr>
        <p:spPr>
          <a:xfrm>
            <a:off x="0" y="0"/>
            <a:ext cx="9144000" cy="533400"/>
          </a:xfrm>
          <a:prstGeom prst="rect">
            <a:avLst/>
          </a:prstGeom>
        </p:spPr>
        <p:txBody>
          <a:bodyPr anchorCtr="0" anchor="ctr" bIns="91425" lIns="91425" rIns="91425" wrap="square" tIns="91425">
            <a:noAutofit/>
          </a:bodyPr>
          <a:lstStyle/>
          <a:p>
            <a:pPr lvl="0" rtl="0">
              <a:spcBef>
                <a:spcPts val="0"/>
              </a:spcBef>
              <a:buNone/>
            </a:pPr>
            <a:r>
              <a:rPr lang="en-US"/>
              <a:t>Where are we? </a:t>
            </a:r>
          </a:p>
        </p:txBody>
      </p:sp>
      <p:sp>
        <p:nvSpPr>
          <p:cNvPr id="1298" name="Shape 1298"/>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1299" name="Shape 1299"/>
          <p:cNvSpPr/>
          <p:nvPr/>
        </p:nvSpPr>
        <p:spPr>
          <a:xfrm>
            <a:off x="1763475" y="1283425"/>
            <a:ext cx="4663500" cy="42417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1300" name="Shape 1300"/>
          <p:cNvCxnSpPr/>
          <p:nvPr/>
        </p:nvCxnSpPr>
        <p:spPr>
          <a:xfrm rot="10800000">
            <a:off x="1753575" y="881600"/>
            <a:ext cx="9900" cy="4644000"/>
          </a:xfrm>
          <a:prstGeom prst="straightConnector1">
            <a:avLst/>
          </a:prstGeom>
          <a:noFill/>
          <a:ln cap="flat" cmpd="sng" w="38100">
            <a:solidFill>
              <a:schemeClr val="dk2"/>
            </a:solidFill>
            <a:prstDash val="solid"/>
            <a:round/>
            <a:headEnd len="lg" w="lg" type="none"/>
            <a:tailEnd len="lg" w="lg" type="triangle"/>
          </a:ln>
        </p:spPr>
      </p:cxnSp>
      <p:cxnSp>
        <p:nvCxnSpPr>
          <p:cNvPr id="1301" name="Shape 1301"/>
          <p:cNvCxnSpPr/>
          <p:nvPr/>
        </p:nvCxnSpPr>
        <p:spPr>
          <a:xfrm>
            <a:off x="1753575" y="5525125"/>
            <a:ext cx="5192700" cy="30000"/>
          </a:xfrm>
          <a:prstGeom prst="straightConnector1">
            <a:avLst/>
          </a:prstGeom>
          <a:noFill/>
          <a:ln cap="flat" cmpd="sng" w="38100">
            <a:solidFill>
              <a:schemeClr val="dk2"/>
            </a:solidFill>
            <a:prstDash val="solid"/>
            <a:round/>
            <a:headEnd len="lg" w="lg" type="none"/>
            <a:tailEnd len="lg" w="lg" type="triangle"/>
          </a:ln>
        </p:spPr>
      </p:cxnSp>
      <p:sp>
        <p:nvSpPr>
          <p:cNvPr id="1302" name="Shape 1302"/>
          <p:cNvSpPr txBox="1"/>
          <p:nvPr/>
        </p:nvSpPr>
        <p:spPr>
          <a:xfrm>
            <a:off x="7024550" y="5243275"/>
            <a:ext cx="1309500" cy="595800"/>
          </a:xfrm>
          <a:prstGeom prst="rect">
            <a:avLst/>
          </a:prstGeom>
          <a:noFill/>
          <a:ln>
            <a:noFill/>
          </a:ln>
        </p:spPr>
        <p:txBody>
          <a:bodyPr anchorCtr="0" anchor="ctr" bIns="91425" lIns="91425" rIns="91425" wrap="square" tIns="91425">
            <a:noAutofit/>
          </a:bodyPr>
          <a:lstStyle/>
          <a:p>
            <a:pPr lvl="0" rtl="0">
              <a:spcBef>
                <a:spcPts val="0"/>
              </a:spcBef>
              <a:buNone/>
            </a:pPr>
            <a:r>
              <a:rPr lang="en-US">
                <a:solidFill>
                  <a:schemeClr val="dk1"/>
                </a:solidFill>
              </a:rPr>
              <a:t>Reasoning </a:t>
            </a:r>
          </a:p>
        </p:txBody>
      </p:sp>
      <p:sp>
        <p:nvSpPr>
          <p:cNvPr id="1303" name="Shape 1303"/>
          <p:cNvSpPr txBox="1"/>
          <p:nvPr/>
        </p:nvSpPr>
        <p:spPr>
          <a:xfrm>
            <a:off x="400675" y="2338975"/>
            <a:ext cx="1309500" cy="595800"/>
          </a:xfrm>
          <a:prstGeom prst="rect">
            <a:avLst/>
          </a:prstGeom>
          <a:noFill/>
          <a:ln>
            <a:noFill/>
          </a:ln>
        </p:spPr>
        <p:txBody>
          <a:bodyPr anchorCtr="0" anchor="ctr" bIns="91425" lIns="91425" rIns="91425" wrap="square" tIns="91425">
            <a:noAutofit/>
          </a:bodyPr>
          <a:lstStyle/>
          <a:p>
            <a:pPr lvl="0" rtl="0">
              <a:spcBef>
                <a:spcPts val="0"/>
              </a:spcBef>
              <a:buNone/>
            </a:pPr>
            <a:r>
              <a:rPr lang="en-US">
                <a:solidFill>
                  <a:schemeClr val="dk1"/>
                </a:solidFill>
              </a:rPr>
              <a:t>Knowledge decoupled from dataset </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Shape 1308"/>
          <p:cNvSpPr txBox="1"/>
          <p:nvPr>
            <p:ph type="title"/>
          </p:nvPr>
        </p:nvSpPr>
        <p:spPr>
          <a:xfrm>
            <a:off x="0" y="0"/>
            <a:ext cx="9144000" cy="533400"/>
          </a:xfrm>
          <a:prstGeom prst="rect">
            <a:avLst/>
          </a:prstGeom>
          <a:solidFill>
            <a:srgbClr val="083D7E"/>
          </a:solidFill>
          <a:ln>
            <a:noFill/>
          </a:ln>
        </p:spPr>
        <p:txBody>
          <a:bodyPr anchorCtr="0" anchor="ctr" bIns="45700" lIns="91425" rIns="91425" wrap="square"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 Aristo: Ensemble Approach</a:t>
            </a:r>
          </a:p>
        </p:txBody>
      </p:sp>
      <p:sp>
        <p:nvSpPr>
          <p:cNvPr id="1309" name="Shape 1309"/>
          <p:cNvSpPr txBox="1"/>
          <p:nvPr>
            <p:ph idx="12" type="sldNum"/>
          </p:nvPr>
        </p:nvSpPr>
        <p:spPr>
          <a:xfrm>
            <a:off x="400664" y="6245225"/>
            <a:ext cx="2133600" cy="476100"/>
          </a:xfrm>
          <a:prstGeom prst="rect">
            <a:avLst/>
          </a:prstGeom>
          <a:noFill/>
          <a:ln>
            <a:noFill/>
          </a:ln>
        </p:spPr>
        <p:txBody>
          <a:bodyPr anchorCtr="0" anchor="t" bIns="45700" lIns="91425" rIns="91425" wrap="square" tIns="45700">
            <a:noAutofit/>
          </a:bodyPr>
          <a:lstStyle/>
          <a:p>
            <a:pPr lvl="0" rtl="0">
              <a:spcBef>
                <a:spcPts val="0"/>
              </a:spcBef>
              <a:buNone/>
            </a:pPr>
            <a:fld id="{00000000-1234-1234-1234-123412341234}" type="slidenum">
              <a:rPr lang="en-US"/>
              <a:t>‹#›</a:t>
            </a:fld>
          </a:p>
        </p:txBody>
      </p:sp>
      <p:pic>
        <p:nvPicPr>
          <p:cNvPr id="1310" name="Shape 1310"/>
          <p:cNvPicPr preferRelativeResize="0"/>
          <p:nvPr/>
        </p:nvPicPr>
        <p:blipFill rotWithShape="1">
          <a:blip r:embed="rId3">
            <a:alphaModFix/>
          </a:blip>
          <a:srcRect b="0" l="0" r="0" t="0"/>
          <a:stretch/>
        </p:blipFill>
        <p:spPr>
          <a:xfrm>
            <a:off x="838200" y="1219200"/>
            <a:ext cx="7592272" cy="4027157"/>
          </a:xfrm>
          <a:prstGeom prst="rect">
            <a:avLst/>
          </a:prstGeom>
          <a:noFill/>
          <a:ln>
            <a:noFill/>
          </a:ln>
        </p:spPr>
      </p:pic>
      <p:sp>
        <p:nvSpPr>
          <p:cNvPr id="1311" name="Shape 1311"/>
          <p:cNvSpPr txBox="1"/>
          <p:nvPr/>
        </p:nvSpPr>
        <p:spPr>
          <a:xfrm>
            <a:off x="7467600" y="762000"/>
            <a:ext cx="1290900" cy="3387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lang="en-US" sz="1600">
                <a:solidFill>
                  <a:srgbClr val="000090"/>
                </a:solidFill>
                <a:latin typeface="Arial"/>
                <a:ea typeface="Arial"/>
                <a:cs typeface="Arial"/>
                <a:sym typeface="Arial"/>
              </a:rPr>
              <a:t>[AAAI-2016]</a:t>
            </a:r>
          </a:p>
        </p:txBody>
      </p:sp>
      <p:sp>
        <p:nvSpPr>
          <p:cNvPr id="1312" name="Shape 1312"/>
          <p:cNvSpPr/>
          <p:nvPr/>
        </p:nvSpPr>
        <p:spPr>
          <a:xfrm>
            <a:off x="3479800" y="4140200"/>
            <a:ext cx="3200400" cy="685800"/>
          </a:xfrm>
          <a:prstGeom prst="roundRect">
            <a:avLst>
              <a:gd fmla="val 16667" name="adj"/>
            </a:avLst>
          </a:prstGeom>
          <a:noFill/>
          <a:ln cap="flat" cmpd="sng" w="57150">
            <a:solidFill>
              <a:srgbClr val="FFFF00"/>
            </a:solidFill>
            <a:prstDash val="solid"/>
            <a:round/>
            <a:headEnd len="med" w="med" type="none"/>
            <a:tailEnd len="med" w="med" type="none"/>
          </a:ln>
        </p:spPr>
        <p:txBody>
          <a:bodyPr anchorCtr="0" anchor="t" bIns="45700" lIns="91425" rIns="91425" wrap="square" tIns="45700">
            <a:noAutofit/>
          </a:bodyPr>
          <a:lstStyle/>
          <a:p>
            <a:pPr indent="-114300" lvl="0" marL="0" marR="0" rtl="0" algn="l">
              <a:lnSpc>
                <a:spcPct val="100000"/>
              </a:lnSpc>
              <a:spcBef>
                <a:spcPts val="0"/>
              </a:spcBef>
              <a:spcAft>
                <a:spcPts val="0"/>
              </a:spcAft>
              <a:buClr>
                <a:schemeClr val="dk1"/>
              </a:buClr>
              <a:buFont typeface="Arial"/>
              <a:buNone/>
            </a:pPr>
            <a:r>
              <a:t/>
            </a:r>
            <a:endParaRPr b="1"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500"/>
                                        <p:tgtEl>
                                          <p:spTgt spid="1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0" y="0"/>
            <a:ext cx="9144000" cy="533400"/>
          </a:xfrm>
          <a:prstGeom prst="rect">
            <a:avLst/>
          </a:prstGeom>
        </p:spPr>
        <p:txBody>
          <a:bodyPr anchorCtr="0" anchor="ctr" bIns="91425" lIns="91425" rIns="91425" wrap="square" tIns="91425">
            <a:noAutofit/>
          </a:bodyPr>
          <a:lstStyle/>
          <a:p>
            <a:pPr lvl="0">
              <a:spcBef>
                <a:spcPts val="0"/>
              </a:spcBef>
              <a:buNone/>
            </a:pPr>
            <a:r>
              <a:rPr lang="en-US"/>
              <a:t>What they missed …. </a:t>
            </a:r>
          </a:p>
        </p:txBody>
      </p:sp>
      <p:sp>
        <p:nvSpPr>
          <p:cNvPr id="278" name="Shape 278"/>
          <p:cNvSpPr txBox="1"/>
          <p:nvPr>
            <p:ph idx="1" type="body"/>
          </p:nvPr>
        </p:nvSpPr>
        <p:spPr>
          <a:xfrm>
            <a:off x="381000" y="609600"/>
            <a:ext cx="8382000" cy="1080000"/>
          </a:xfrm>
          <a:prstGeom prst="rect">
            <a:avLst/>
          </a:prstGeom>
        </p:spPr>
        <p:txBody>
          <a:bodyPr anchorCtr="0" anchor="t" bIns="91425" lIns="91425" rIns="91425" wrap="square" tIns="91425">
            <a:noAutofit/>
          </a:bodyPr>
          <a:lstStyle/>
          <a:p>
            <a:pPr indent="-381000" lvl="0" marL="457200" rtl="0">
              <a:spcBef>
                <a:spcPts val="0"/>
              </a:spcBef>
            </a:pPr>
            <a:r>
              <a:rPr lang="en-US"/>
              <a:t>The difficulty of mapping from nature (including natural language) to symbols </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p:txBody>
      </p:sp>
      <p:sp>
        <p:nvSpPr>
          <p:cNvPr id="279" name="Shape 279"/>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a:spcBef>
                <a:spcPts val="0"/>
              </a:spcBef>
              <a:buNone/>
            </a:pPr>
            <a:fld id="{00000000-1234-1234-1234-123412341234}" type="slidenum">
              <a:rPr lang="en-US"/>
              <a:t>‹#›</a:t>
            </a:fld>
          </a:p>
        </p:txBody>
      </p:sp>
      <p:sp>
        <p:nvSpPr>
          <p:cNvPr id="280" name="Shape 280"/>
          <p:cNvSpPr txBox="1"/>
          <p:nvPr>
            <p:ph idx="12" type="sldNum"/>
          </p:nvPr>
        </p:nvSpPr>
        <p:spPr>
          <a:xfrm>
            <a:off x="2362200" y="2159725"/>
            <a:ext cx="1899000" cy="23292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lang="en-US" sz="1800">
                <a:solidFill>
                  <a:schemeClr val="lt1"/>
                </a:solidFill>
                <a:latin typeface="Arial"/>
                <a:ea typeface="Arial"/>
                <a:cs typeface="Arial"/>
                <a:sym typeface="Arial"/>
              </a:rPr>
              <a:t>Page </a:t>
            </a:r>
            <a:fld id="{00000000-1234-1234-1234-123412341234}" type="slidenum">
              <a:rPr lang="en-US" sz="1800">
                <a:solidFill>
                  <a:schemeClr val="lt1"/>
                </a:solidFill>
                <a:latin typeface="Arial"/>
                <a:ea typeface="Arial"/>
                <a:cs typeface="Arial"/>
                <a:sym typeface="Arial"/>
              </a:rPr>
              <a:t>‹#›</a:t>
            </a:fld>
          </a:p>
        </p:txBody>
      </p:sp>
      <p:sp>
        <p:nvSpPr>
          <p:cNvPr id="281" name="Shape 281"/>
          <p:cNvSpPr txBox="1"/>
          <p:nvPr/>
        </p:nvSpPr>
        <p:spPr>
          <a:xfrm>
            <a:off x="1606735" y="4228100"/>
            <a:ext cx="2244600" cy="333900"/>
          </a:xfrm>
          <a:prstGeom prst="rect">
            <a:avLst/>
          </a:prstGeom>
          <a:noFill/>
          <a:ln cap="flat" cmpd="sng" w="9525">
            <a:solidFill>
              <a:schemeClr val="lt1"/>
            </a:solidFill>
            <a:prstDash val="solid"/>
            <a:miter lim="800000"/>
            <a:headEnd len="med" w="med" type="none"/>
            <a:tailEnd len="med" w="med" type="none"/>
          </a:ln>
        </p:spPr>
        <p:txBody>
          <a:bodyPr anchorCtr="0" anchor="t" bIns="45700" lIns="91425" rIns="91425" wrap="square" tIns="45700">
            <a:noAutofit/>
          </a:bodyPr>
          <a:lstStyle/>
          <a:p>
            <a:pPr indent="0" lvl="0" marL="0" marR="0" rtl="0" algn="l">
              <a:lnSpc>
                <a:spcPct val="90000"/>
              </a:lnSpc>
              <a:spcBef>
                <a:spcPts val="0"/>
              </a:spcBef>
              <a:spcAft>
                <a:spcPts val="0"/>
              </a:spcAft>
              <a:buSzPct val="25000"/>
              <a:buNone/>
            </a:pPr>
            <a:r>
              <a:rPr b="1" lang="en-US" sz="2400">
                <a:solidFill>
                  <a:srgbClr val="000000"/>
                </a:solidFill>
                <a:latin typeface="Calibri"/>
                <a:ea typeface="Calibri"/>
                <a:cs typeface="Calibri"/>
                <a:sym typeface="Calibri"/>
              </a:rPr>
              <a:t>Meaning</a:t>
            </a:r>
          </a:p>
        </p:txBody>
      </p:sp>
      <p:sp>
        <p:nvSpPr>
          <p:cNvPr id="282" name="Shape 282"/>
          <p:cNvSpPr txBox="1"/>
          <p:nvPr/>
        </p:nvSpPr>
        <p:spPr>
          <a:xfrm>
            <a:off x="1606719" y="5592900"/>
            <a:ext cx="2300700" cy="333900"/>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SzPct val="25000"/>
              <a:buNone/>
            </a:pPr>
            <a:r>
              <a:rPr b="1" lang="en-US" sz="2400">
                <a:solidFill>
                  <a:srgbClr val="000000"/>
                </a:solidFill>
                <a:latin typeface="Calibri"/>
                <a:ea typeface="Calibri"/>
                <a:cs typeface="Calibri"/>
                <a:sym typeface="Calibri"/>
              </a:rPr>
              <a:t>Language</a:t>
            </a:r>
          </a:p>
        </p:txBody>
      </p:sp>
      <p:sp>
        <p:nvSpPr>
          <p:cNvPr id="283" name="Shape 283"/>
          <p:cNvSpPr/>
          <p:nvPr/>
        </p:nvSpPr>
        <p:spPr>
          <a:xfrm>
            <a:off x="4390113" y="4306404"/>
            <a:ext cx="192900" cy="177300"/>
          </a:xfrm>
          <a:prstGeom prst="ellipse">
            <a:avLst/>
          </a:prstGeom>
          <a:noFill/>
          <a:ln cap="flat" cmpd="sng" w="9525">
            <a:solidFill>
              <a:srgbClr val="0000FF"/>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Shape 284"/>
          <p:cNvSpPr/>
          <p:nvPr/>
        </p:nvSpPr>
        <p:spPr>
          <a:xfrm>
            <a:off x="6454009" y="4306404"/>
            <a:ext cx="192900" cy="177300"/>
          </a:xfrm>
          <a:prstGeom prst="ellipse">
            <a:avLst/>
          </a:prstGeom>
          <a:noFill/>
          <a:ln cap="flat" cmpd="sng" w="9525">
            <a:solidFill>
              <a:srgbClr val="0000FF"/>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Shape 285"/>
          <p:cNvSpPr/>
          <p:nvPr/>
        </p:nvSpPr>
        <p:spPr>
          <a:xfrm>
            <a:off x="5392957" y="4306404"/>
            <a:ext cx="192900" cy="177300"/>
          </a:xfrm>
          <a:prstGeom prst="ellipse">
            <a:avLst/>
          </a:prstGeom>
          <a:noFill/>
          <a:ln cap="flat" cmpd="sng" w="9525">
            <a:solidFill>
              <a:srgbClr val="0000FF"/>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Shape 286"/>
          <p:cNvSpPr/>
          <p:nvPr/>
        </p:nvSpPr>
        <p:spPr>
          <a:xfrm>
            <a:off x="4814201" y="5726161"/>
            <a:ext cx="192900" cy="177300"/>
          </a:xfrm>
          <a:prstGeom prst="ellipse">
            <a:avLst/>
          </a:prstGeom>
          <a:noFill/>
          <a:ln cap="flat" cmpd="sng" w="9525">
            <a:solidFill>
              <a:srgbClr val="008080"/>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Shape 287"/>
          <p:cNvSpPr/>
          <p:nvPr/>
        </p:nvSpPr>
        <p:spPr>
          <a:xfrm>
            <a:off x="5730564" y="5726161"/>
            <a:ext cx="192900" cy="177300"/>
          </a:xfrm>
          <a:prstGeom prst="ellipse">
            <a:avLst/>
          </a:prstGeom>
          <a:noFill/>
          <a:ln cap="flat" cmpd="sng" w="9525">
            <a:solidFill>
              <a:srgbClr val="008080"/>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Shape 288"/>
          <p:cNvSpPr/>
          <p:nvPr/>
        </p:nvSpPr>
        <p:spPr>
          <a:xfrm>
            <a:off x="6695157" y="5726161"/>
            <a:ext cx="192900" cy="177300"/>
          </a:xfrm>
          <a:prstGeom prst="ellipse">
            <a:avLst/>
          </a:prstGeom>
          <a:noFill/>
          <a:ln cap="flat" cmpd="sng" w="9525">
            <a:solidFill>
              <a:srgbClr val="008080"/>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Shape 289"/>
          <p:cNvSpPr/>
          <p:nvPr/>
        </p:nvSpPr>
        <p:spPr>
          <a:xfrm>
            <a:off x="4138986" y="5726161"/>
            <a:ext cx="192900" cy="177300"/>
          </a:xfrm>
          <a:prstGeom prst="ellipse">
            <a:avLst/>
          </a:prstGeom>
          <a:noFill/>
          <a:ln cap="flat" cmpd="sng" w="9525">
            <a:solidFill>
              <a:srgbClr val="008080"/>
            </a:solidFill>
            <a:prstDash val="solid"/>
            <a:round/>
            <a:headEnd len="med" w="med" type="none"/>
            <a:tailEnd len="med" w="med" type="none"/>
          </a:ln>
        </p:spPr>
        <p:txBody>
          <a:bodyPr anchorCtr="0" anchor="ctr" bIns="45700" lIns="91425"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290" name="Shape 290"/>
          <p:cNvGrpSpPr/>
          <p:nvPr/>
        </p:nvGrpSpPr>
        <p:grpSpPr>
          <a:xfrm>
            <a:off x="5517665" y="4273212"/>
            <a:ext cx="2333838" cy="1478914"/>
            <a:chOff x="2956" y="1653"/>
            <a:chExt cx="2323" cy="1200"/>
          </a:xfrm>
        </p:grpSpPr>
        <p:cxnSp>
          <p:nvCxnSpPr>
            <p:cNvPr id="291" name="Shape 291"/>
            <p:cNvCxnSpPr>
              <a:stCxn id="288" idx="1"/>
              <a:endCxn id="285" idx="5"/>
            </p:cNvCxnSpPr>
            <p:nvPr/>
          </p:nvCxnSpPr>
          <p:spPr>
            <a:xfrm rot="10800000">
              <a:off x="2956" y="1653"/>
              <a:ext cx="1200" cy="1200"/>
            </a:xfrm>
            <a:prstGeom prst="straightConnector1">
              <a:avLst/>
            </a:prstGeom>
            <a:noFill/>
            <a:ln cap="flat" cmpd="sng" w="28575">
              <a:solidFill>
                <a:srgbClr val="000080"/>
              </a:solidFill>
              <a:prstDash val="solid"/>
              <a:round/>
              <a:headEnd len="med" w="med" type="none"/>
              <a:tailEnd len="lg" w="lg" type="triangle"/>
            </a:ln>
          </p:spPr>
        </p:cxnSp>
        <p:cxnSp>
          <p:nvCxnSpPr>
            <p:cNvPr id="292" name="Shape 292"/>
            <p:cNvCxnSpPr>
              <a:stCxn id="288" idx="0"/>
              <a:endCxn id="284" idx="4"/>
            </p:cNvCxnSpPr>
            <p:nvPr/>
          </p:nvCxnSpPr>
          <p:spPr>
            <a:xfrm rot="10800000">
              <a:off x="3924" y="1932"/>
              <a:ext cx="300" cy="900"/>
            </a:xfrm>
            <a:prstGeom prst="straightConnector1">
              <a:avLst/>
            </a:prstGeom>
            <a:noFill/>
            <a:ln cap="flat" cmpd="sng" w="28575">
              <a:solidFill>
                <a:srgbClr val="000080"/>
              </a:solidFill>
              <a:prstDash val="solid"/>
              <a:round/>
              <a:headEnd len="med" w="med" type="none"/>
              <a:tailEnd len="lg" w="lg" type="triangle"/>
            </a:ln>
          </p:spPr>
        </p:cxnSp>
        <p:sp>
          <p:nvSpPr>
            <p:cNvPr id="293" name="Shape 293"/>
            <p:cNvSpPr txBox="1"/>
            <p:nvPr/>
          </p:nvSpPr>
          <p:spPr>
            <a:xfrm>
              <a:off x="3179" y="2054"/>
              <a:ext cx="2100" cy="300"/>
            </a:xfrm>
            <a:prstGeom prst="rect">
              <a:avLst/>
            </a:prstGeom>
            <a:noFill/>
            <a:ln>
              <a:noFill/>
            </a:ln>
          </p:spPr>
          <p:txBody>
            <a:bodyPr anchorCtr="0" anchor="t" bIns="45700" lIns="0" rIns="0" wrap="square" tIns="45700">
              <a:noAutofit/>
            </a:bodyPr>
            <a:lstStyle/>
            <a:p>
              <a:pPr indent="0" lvl="0" marL="0" marR="0" rtl="0" algn="l">
                <a:lnSpc>
                  <a:spcPct val="90000"/>
                </a:lnSpc>
                <a:spcBef>
                  <a:spcPts val="0"/>
                </a:spcBef>
                <a:spcAft>
                  <a:spcPts val="0"/>
                </a:spcAft>
                <a:buSzPct val="25000"/>
                <a:buNone/>
              </a:pPr>
              <a:r>
                <a:rPr b="1" lang="en-US" sz="2800">
                  <a:solidFill>
                    <a:srgbClr val="A7001B"/>
                  </a:solidFill>
                  <a:latin typeface="Calibri"/>
                  <a:ea typeface="Calibri"/>
                  <a:cs typeface="Calibri"/>
                  <a:sym typeface="Calibri"/>
                </a:rPr>
                <a:t>Ambiguity</a:t>
              </a:r>
            </a:p>
          </p:txBody>
        </p:sp>
      </p:grpSp>
      <p:grpSp>
        <p:nvGrpSpPr>
          <p:cNvPr id="294" name="Shape 294"/>
          <p:cNvGrpSpPr/>
          <p:nvPr/>
        </p:nvGrpSpPr>
        <p:grpSpPr>
          <a:xfrm>
            <a:off x="3776854" y="4483704"/>
            <a:ext cx="2110047" cy="1109185"/>
            <a:chOff x="1224" y="1824"/>
            <a:chExt cx="2100" cy="900"/>
          </a:xfrm>
        </p:grpSpPr>
        <p:cxnSp>
          <p:nvCxnSpPr>
            <p:cNvPr id="295" name="Shape 295"/>
            <p:cNvCxnSpPr>
              <a:stCxn id="283" idx="4"/>
              <a:endCxn id="286" idx="0"/>
            </p:cNvCxnSpPr>
            <p:nvPr/>
          </p:nvCxnSpPr>
          <p:spPr>
            <a:xfrm>
              <a:off x="1930" y="1824"/>
              <a:ext cx="300" cy="900"/>
            </a:xfrm>
            <a:prstGeom prst="straightConnector1">
              <a:avLst/>
            </a:prstGeom>
            <a:noFill/>
            <a:ln cap="flat" cmpd="sng" w="28575">
              <a:solidFill>
                <a:srgbClr val="A7001B"/>
              </a:solidFill>
              <a:prstDash val="solid"/>
              <a:round/>
              <a:headEnd len="med" w="med" type="none"/>
              <a:tailEnd len="lg" w="lg" type="triangle"/>
            </a:ln>
          </p:spPr>
        </p:cxnSp>
        <p:cxnSp>
          <p:nvCxnSpPr>
            <p:cNvPr id="296" name="Shape 296"/>
            <p:cNvCxnSpPr>
              <a:stCxn id="283" idx="4"/>
              <a:endCxn id="289" idx="0"/>
            </p:cNvCxnSpPr>
            <p:nvPr/>
          </p:nvCxnSpPr>
          <p:spPr>
            <a:xfrm flipH="1">
              <a:off x="1630" y="1824"/>
              <a:ext cx="300" cy="900"/>
            </a:xfrm>
            <a:prstGeom prst="straightConnector1">
              <a:avLst/>
            </a:prstGeom>
            <a:noFill/>
            <a:ln cap="flat" cmpd="sng" w="28575">
              <a:solidFill>
                <a:srgbClr val="A7001B"/>
              </a:solidFill>
              <a:prstDash val="solid"/>
              <a:round/>
              <a:headEnd len="med" w="med" type="none"/>
              <a:tailEnd len="lg" w="lg" type="triangle"/>
            </a:ln>
          </p:spPr>
        </p:cxnSp>
        <p:cxnSp>
          <p:nvCxnSpPr>
            <p:cNvPr id="297" name="Shape 297"/>
            <p:cNvCxnSpPr>
              <a:stCxn id="283" idx="4"/>
              <a:endCxn id="287" idx="1"/>
            </p:cNvCxnSpPr>
            <p:nvPr/>
          </p:nvCxnSpPr>
          <p:spPr>
            <a:xfrm>
              <a:off x="1930" y="1824"/>
              <a:ext cx="1200" cy="900"/>
            </a:xfrm>
            <a:prstGeom prst="straightConnector1">
              <a:avLst/>
            </a:prstGeom>
            <a:noFill/>
            <a:ln cap="flat" cmpd="sng" w="28575">
              <a:solidFill>
                <a:srgbClr val="A7001B"/>
              </a:solidFill>
              <a:prstDash val="solid"/>
              <a:round/>
              <a:headEnd len="med" w="med" type="none"/>
              <a:tailEnd len="lg" w="lg" type="triangle"/>
            </a:ln>
          </p:spPr>
        </p:cxnSp>
        <p:sp>
          <p:nvSpPr>
            <p:cNvPr id="298" name="Shape 298"/>
            <p:cNvSpPr txBox="1"/>
            <p:nvPr/>
          </p:nvSpPr>
          <p:spPr>
            <a:xfrm>
              <a:off x="1224" y="2016"/>
              <a:ext cx="2100" cy="300"/>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SzPct val="25000"/>
                <a:buNone/>
              </a:pPr>
              <a:r>
                <a:rPr b="1" lang="en-US" sz="2800">
                  <a:solidFill>
                    <a:srgbClr val="000080"/>
                  </a:solidFill>
                  <a:latin typeface="Calibri"/>
                  <a:ea typeface="Calibri"/>
                  <a:cs typeface="Calibri"/>
                  <a:sym typeface="Calibri"/>
                </a:rPr>
                <a:t>Variability</a:t>
              </a:r>
            </a:p>
          </p:txBody>
        </p:sp>
      </p:grpSp>
      <p:sp>
        <p:nvSpPr>
          <p:cNvPr id="299" name="Shape 299"/>
          <p:cNvSpPr/>
          <p:nvPr/>
        </p:nvSpPr>
        <p:spPr>
          <a:xfrm>
            <a:off x="2373700" y="1741713"/>
            <a:ext cx="4419600" cy="646200"/>
          </a:xfrm>
          <a:prstGeom prst="rect">
            <a:avLst/>
          </a:prstGeom>
          <a:solidFill>
            <a:srgbClr val="FAE1AF"/>
          </a:solidFill>
          <a:ln cap="flat" cmpd="sng" w="9525">
            <a:solidFill>
              <a:srgbClr val="A7001B"/>
            </a:solidFill>
            <a:prstDash val="solid"/>
            <a:round/>
            <a:headEnd len="med" w="med" type="none"/>
            <a:tailEnd len="med" w="med" type="none"/>
          </a:ln>
        </p:spPr>
        <p:txBody>
          <a:bodyPr anchorCtr="0" anchor="t" bIns="45700" lIns="91425" rIns="91425" wrap="square" tIns="45700">
            <a:noAutofit/>
          </a:bodyPr>
          <a:lstStyle/>
          <a:p>
            <a:pPr indent="0" lvl="0" marL="0" marR="0" rtl="0" algn="l">
              <a:spcBef>
                <a:spcPts val="0"/>
              </a:spcBef>
              <a:spcAft>
                <a:spcPts val="0"/>
              </a:spcAft>
              <a:buSzPct val="25000"/>
              <a:buNone/>
            </a:pPr>
            <a:r>
              <a:rPr lang="en-US" sz="1800">
                <a:solidFill>
                  <a:srgbClr val="000080"/>
                </a:solidFill>
                <a:latin typeface="Calibri"/>
                <a:ea typeface="Calibri"/>
                <a:cs typeface="Calibri"/>
                <a:sym typeface="Calibri"/>
              </a:rPr>
              <a:t>One cannot simply map natural language to a representation that gives rise to </a:t>
            </a:r>
            <a:r>
              <a:rPr lang="en-US" sz="1800">
                <a:solidFill>
                  <a:srgbClr val="400080"/>
                </a:solidFill>
                <a:latin typeface="Calibri"/>
                <a:ea typeface="Calibri"/>
                <a:cs typeface="Calibri"/>
                <a:sym typeface="Calibri"/>
              </a:rPr>
              <a:t>reasoning </a:t>
            </a:r>
          </a:p>
        </p:txBody>
      </p:sp>
      <p:grpSp>
        <p:nvGrpSpPr>
          <p:cNvPr id="300" name="Shape 300"/>
          <p:cNvGrpSpPr/>
          <p:nvPr/>
        </p:nvGrpSpPr>
        <p:grpSpPr>
          <a:xfrm>
            <a:off x="1416200" y="2662822"/>
            <a:ext cx="6173971" cy="1320353"/>
            <a:chOff x="1416200" y="2662822"/>
            <a:chExt cx="6173971" cy="1320353"/>
          </a:xfrm>
        </p:grpSpPr>
        <p:grpSp>
          <p:nvGrpSpPr>
            <p:cNvPr id="301" name="Shape 301"/>
            <p:cNvGrpSpPr/>
            <p:nvPr/>
          </p:nvGrpSpPr>
          <p:grpSpPr>
            <a:xfrm>
              <a:off x="1416200" y="2848775"/>
              <a:ext cx="3743500" cy="754500"/>
              <a:chOff x="1263800" y="2772575"/>
              <a:chExt cx="3743500" cy="754500"/>
            </a:xfrm>
          </p:grpSpPr>
          <p:sp>
            <p:nvSpPr>
              <p:cNvPr id="302" name="Shape 302"/>
              <p:cNvSpPr txBox="1"/>
              <p:nvPr/>
            </p:nvSpPr>
            <p:spPr>
              <a:xfrm>
                <a:off x="1263800" y="2772575"/>
                <a:ext cx="1969200" cy="754500"/>
              </a:xfrm>
              <a:prstGeom prst="rect">
                <a:avLst/>
              </a:prstGeom>
              <a:noFill/>
              <a:ln>
                <a:noFill/>
              </a:ln>
            </p:spPr>
            <p:txBody>
              <a:bodyPr anchorCtr="0" anchor="ctr" bIns="91425" lIns="91425" rIns="91425" wrap="square" tIns="91425">
                <a:noAutofit/>
              </a:bodyPr>
              <a:lstStyle/>
              <a:p>
                <a:pPr indent="-190500" lvl="0" marL="342900" rtl="0">
                  <a:spcBef>
                    <a:spcPts val="480"/>
                  </a:spcBef>
                  <a:buNone/>
                </a:pPr>
                <a:r>
                  <a:rPr lang="en-US" sz="2400">
                    <a:solidFill>
                      <a:schemeClr val="dk1"/>
                    </a:solidFill>
                  </a:rPr>
                  <a:t>“Chicago</a:t>
                </a:r>
                <a:r>
                  <a:rPr lang="en-US" sz="2400">
                    <a:solidFill>
                      <a:schemeClr val="dk1"/>
                    </a:solidFill>
                  </a:rPr>
                  <a:t>”</a:t>
                </a:r>
              </a:p>
            </p:txBody>
          </p:sp>
          <p:sp>
            <p:nvSpPr>
              <p:cNvPr id="303" name="Shape 303"/>
              <p:cNvSpPr/>
              <p:nvPr/>
            </p:nvSpPr>
            <p:spPr>
              <a:xfrm>
                <a:off x="3645600" y="2993675"/>
                <a:ext cx="1361700" cy="533400"/>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pic>
          <p:nvPicPr>
            <p:cNvPr id="304" name="Shape 304"/>
            <p:cNvPicPr preferRelativeResize="0"/>
            <p:nvPr/>
          </p:nvPicPr>
          <p:blipFill rotWithShape="1">
            <a:blip r:embed="rId4">
              <a:alphaModFix/>
            </a:blip>
            <a:srcRect b="0" l="0" r="0" t="0"/>
            <a:stretch/>
          </p:blipFill>
          <p:spPr>
            <a:xfrm>
              <a:off x="5886900" y="2662822"/>
              <a:ext cx="1175725" cy="933900"/>
            </a:xfrm>
            <a:prstGeom prst="rect">
              <a:avLst/>
            </a:prstGeom>
            <a:noFill/>
            <a:ln>
              <a:noFill/>
            </a:ln>
          </p:spPr>
        </p:pic>
        <p:pic>
          <p:nvPicPr>
            <p:cNvPr id="305" name="Shape 305"/>
            <p:cNvPicPr preferRelativeResize="0"/>
            <p:nvPr/>
          </p:nvPicPr>
          <p:blipFill rotWithShape="1">
            <a:blip r:embed="rId5">
              <a:alphaModFix/>
            </a:blip>
            <a:srcRect b="0" l="0" r="0" t="0"/>
            <a:stretch/>
          </p:blipFill>
          <p:spPr>
            <a:xfrm>
              <a:off x="6414446" y="3037856"/>
              <a:ext cx="1175725" cy="94531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0" y="0"/>
            <a:ext cx="9144000" cy="533400"/>
          </a:xfrm>
          <a:prstGeom prst="rect">
            <a:avLst/>
          </a:prstGeom>
        </p:spPr>
        <p:txBody>
          <a:bodyPr anchorCtr="0" anchor="ctr" bIns="91425" lIns="91425" rIns="91425" wrap="square" tIns="91425">
            <a:noAutofit/>
          </a:bodyPr>
          <a:lstStyle/>
          <a:p>
            <a:pPr lvl="0">
              <a:spcBef>
                <a:spcPts val="0"/>
              </a:spcBef>
              <a:buNone/>
            </a:pPr>
            <a:r>
              <a:rPr lang="en-US"/>
              <a:t>What they missed ….  </a:t>
            </a:r>
          </a:p>
        </p:txBody>
      </p:sp>
      <p:sp>
        <p:nvSpPr>
          <p:cNvPr id="312" name="Shape 312"/>
          <p:cNvSpPr txBox="1"/>
          <p:nvPr>
            <p:ph idx="1" type="body"/>
          </p:nvPr>
        </p:nvSpPr>
        <p:spPr>
          <a:xfrm>
            <a:off x="381000" y="762000"/>
            <a:ext cx="8382000" cy="893700"/>
          </a:xfrm>
          <a:prstGeom prst="rect">
            <a:avLst/>
          </a:prstGeom>
        </p:spPr>
        <p:txBody>
          <a:bodyPr anchorCtr="0" anchor="t" bIns="91425" lIns="91425" rIns="91425" wrap="square" tIns="91425">
            <a:noAutofit/>
          </a:bodyPr>
          <a:lstStyle/>
          <a:p>
            <a:pPr indent="-381000" lvl="0" marL="457200" rtl="0">
              <a:spcBef>
                <a:spcPts val="0"/>
              </a:spcBef>
            </a:pPr>
            <a:r>
              <a:rPr lang="en-US"/>
              <a:t>Reasoning is often studied in a very narrow sense. </a:t>
            </a:r>
          </a:p>
          <a:p>
            <a:pPr lvl="0" rtl="0">
              <a:spcBef>
                <a:spcPts val="0"/>
              </a:spcBef>
              <a:buNone/>
            </a:pPr>
            <a:r>
              <a:t/>
            </a:r>
            <a:endParaRPr/>
          </a:p>
          <a:p>
            <a:pPr lvl="0" rtl="0">
              <a:spcBef>
                <a:spcPts val="0"/>
              </a:spcBef>
              <a:buNone/>
            </a:pPr>
            <a:r>
              <a:t/>
            </a:r>
            <a:endParaRPr/>
          </a:p>
          <a:p>
            <a:pPr lvl="0" rtl="0">
              <a:spcBef>
                <a:spcPts val="0"/>
              </a:spcBef>
              <a:buNone/>
            </a:pPr>
            <a:r>
              <a:t/>
            </a:r>
            <a:endParaRPr/>
          </a:p>
          <a:p>
            <a:pPr indent="-330200" lvl="0" marL="457200" rtl="0">
              <a:spcBef>
                <a:spcPts val="0"/>
              </a:spcBef>
              <a:spcAft>
                <a:spcPts val="0"/>
              </a:spcAft>
              <a:buSzPct val="100000"/>
            </a:pPr>
            <a:r>
              <a:rPr lang="en-US" sz="1600"/>
              <a:t>One can think of it as a </a:t>
            </a:r>
            <a:r>
              <a:rPr i="1" lang="en-US" sz="1600"/>
              <a:t>n</a:t>
            </a:r>
            <a:r>
              <a:rPr lang="en-US" sz="1600"/>
              <a:t> dimensional space  </a:t>
            </a:r>
          </a:p>
          <a:p>
            <a:pPr indent="-330200" lvl="0" marL="457200" rtl="0">
              <a:spcBef>
                <a:spcPts val="0"/>
              </a:spcBef>
              <a:buSzPct val="100000"/>
            </a:pPr>
            <a:r>
              <a:rPr lang="en-US" sz="1600"/>
              <a:t>Examples typically span multiple reasoning aspects. </a:t>
            </a:r>
          </a:p>
        </p:txBody>
      </p:sp>
      <p:sp>
        <p:nvSpPr>
          <p:cNvPr id="313" name="Shape 313"/>
          <p:cNvSpPr txBox="1"/>
          <p:nvPr>
            <p:ph idx="12" type="sldNum"/>
          </p:nvPr>
        </p:nvSpPr>
        <p:spPr>
          <a:xfrm>
            <a:off x="400666" y="6245225"/>
            <a:ext cx="383100" cy="476100"/>
          </a:xfrm>
          <a:prstGeom prst="rect">
            <a:avLst/>
          </a:prstGeom>
        </p:spPr>
        <p:txBody>
          <a:bodyPr anchorCtr="0" anchor="t" bIns="45700" lIns="91425" rIns="91425" wrap="square" tIns="45700">
            <a:noAutofit/>
          </a:bodyPr>
          <a:lstStyle/>
          <a:p>
            <a:pPr lvl="0">
              <a:spcBef>
                <a:spcPts val="0"/>
              </a:spcBef>
              <a:buNone/>
            </a:pPr>
            <a:fld id="{00000000-1234-1234-1234-123412341234}" type="slidenum">
              <a:rPr lang="en-US"/>
              <a:t>‹#›</a:t>
            </a:fld>
          </a:p>
        </p:txBody>
      </p:sp>
      <p:sp>
        <p:nvSpPr>
          <p:cNvPr id="314" name="Shape 314"/>
          <p:cNvSpPr/>
          <p:nvPr/>
        </p:nvSpPr>
        <p:spPr>
          <a:xfrm>
            <a:off x="2373700" y="1741721"/>
            <a:ext cx="4419600" cy="413700"/>
          </a:xfrm>
          <a:prstGeom prst="rect">
            <a:avLst/>
          </a:prstGeom>
          <a:solidFill>
            <a:srgbClr val="FAE1AF"/>
          </a:solidFill>
          <a:ln cap="flat" cmpd="sng" w="9525">
            <a:solidFill>
              <a:srgbClr val="A7001B"/>
            </a:solidFill>
            <a:prstDash val="solid"/>
            <a:round/>
            <a:headEnd len="med" w="med" type="none"/>
            <a:tailEnd len="med" w="med" type="none"/>
          </a:ln>
        </p:spPr>
        <p:txBody>
          <a:bodyPr anchorCtr="0" anchor="t" bIns="45700" lIns="91425" rIns="91425" wrap="square" tIns="45700">
            <a:noAutofit/>
          </a:bodyPr>
          <a:lstStyle/>
          <a:p>
            <a:pPr indent="0" lvl="0" marL="0" marR="0" rtl="0" algn="ctr">
              <a:spcBef>
                <a:spcPts val="0"/>
              </a:spcBef>
              <a:spcAft>
                <a:spcPts val="0"/>
              </a:spcAft>
              <a:buSzPct val="25000"/>
              <a:buNone/>
            </a:pPr>
            <a:r>
              <a:rPr lang="en-US" sz="2000">
                <a:solidFill>
                  <a:srgbClr val="000080"/>
                </a:solidFill>
                <a:latin typeface="Calibri"/>
                <a:ea typeface="Calibri"/>
                <a:cs typeface="Calibri"/>
                <a:sym typeface="Calibri"/>
              </a:rPr>
              <a:t>Reasoning has many (infinite?) forms. </a:t>
            </a:r>
          </a:p>
        </p:txBody>
      </p:sp>
      <p:cxnSp>
        <p:nvCxnSpPr>
          <p:cNvPr id="315" name="Shape 315"/>
          <p:cNvCxnSpPr/>
          <p:nvPr/>
        </p:nvCxnSpPr>
        <p:spPr>
          <a:xfrm flipH="1" rot="10800000">
            <a:off x="5707525" y="2838200"/>
            <a:ext cx="243900" cy="1529400"/>
          </a:xfrm>
          <a:prstGeom prst="straightConnector1">
            <a:avLst/>
          </a:prstGeom>
          <a:noFill/>
          <a:ln cap="flat" cmpd="sng" w="9525">
            <a:solidFill>
              <a:schemeClr val="dk2"/>
            </a:solidFill>
            <a:prstDash val="solid"/>
            <a:round/>
            <a:headEnd len="lg" w="lg" type="none"/>
            <a:tailEnd len="lg" w="lg" type="triangle"/>
          </a:ln>
        </p:spPr>
      </p:cxnSp>
      <p:cxnSp>
        <p:nvCxnSpPr>
          <p:cNvPr id="316" name="Shape 316"/>
          <p:cNvCxnSpPr/>
          <p:nvPr/>
        </p:nvCxnSpPr>
        <p:spPr>
          <a:xfrm>
            <a:off x="5712825" y="4381500"/>
            <a:ext cx="421500" cy="1410600"/>
          </a:xfrm>
          <a:prstGeom prst="straightConnector1">
            <a:avLst/>
          </a:prstGeom>
          <a:noFill/>
          <a:ln cap="flat" cmpd="sng" w="9525">
            <a:solidFill>
              <a:schemeClr val="dk2"/>
            </a:solidFill>
            <a:prstDash val="solid"/>
            <a:round/>
            <a:headEnd len="lg" w="lg" type="none"/>
            <a:tailEnd len="lg" w="lg" type="triangle"/>
          </a:ln>
        </p:spPr>
      </p:cxnSp>
      <p:cxnSp>
        <p:nvCxnSpPr>
          <p:cNvPr id="317" name="Shape 317"/>
          <p:cNvCxnSpPr/>
          <p:nvPr/>
        </p:nvCxnSpPr>
        <p:spPr>
          <a:xfrm flipH="1" rot="10800000">
            <a:off x="5722625" y="3431200"/>
            <a:ext cx="1205100" cy="940500"/>
          </a:xfrm>
          <a:prstGeom prst="straightConnector1">
            <a:avLst/>
          </a:prstGeom>
          <a:noFill/>
          <a:ln cap="flat" cmpd="sng" w="9525">
            <a:solidFill>
              <a:schemeClr val="dk2"/>
            </a:solidFill>
            <a:prstDash val="solid"/>
            <a:round/>
            <a:headEnd len="lg" w="lg" type="none"/>
            <a:tailEnd len="lg" w="lg" type="triangle"/>
          </a:ln>
        </p:spPr>
      </p:cxnSp>
      <p:cxnSp>
        <p:nvCxnSpPr>
          <p:cNvPr id="318" name="Shape 318"/>
          <p:cNvCxnSpPr/>
          <p:nvPr/>
        </p:nvCxnSpPr>
        <p:spPr>
          <a:xfrm flipH="1" rot="10800000">
            <a:off x="5712825" y="3058900"/>
            <a:ext cx="764100" cy="1312800"/>
          </a:xfrm>
          <a:prstGeom prst="straightConnector1">
            <a:avLst/>
          </a:prstGeom>
          <a:noFill/>
          <a:ln cap="flat" cmpd="sng" w="9525">
            <a:solidFill>
              <a:schemeClr val="dk2"/>
            </a:solidFill>
            <a:prstDash val="solid"/>
            <a:round/>
            <a:headEnd len="lg" w="lg" type="none"/>
            <a:tailEnd len="lg" w="lg" type="triangle"/>
          </a:ln>
        </p:spPr>
      </p:cxnSp>
      <p:sp>
        <p:nvSpPr>
          <p:cNvPr id="319" name="Shape 319"/>
          <p:cNvSpPr txBox="1"/>
          <p:nvPr/>
        </p:nvSpPr>
        <p:spPr>
          <a:xfrm>
            <a:off x="5239300" y="2473225"/>
            <a:ext cx="2133600" cy="364500"/>
          </a:xfrm>
          <a:prstGeom prst="rect">
            <a:avLst/>
          </a:prstGeom>
          <a:noFill/>
          <a:ln>
            <a:noFill/>
          </a:ln>
        </p:spPr>
        <p:txBody>
          <a:bodyPr anchorCtr="0" anchor="t" bIns="91425" lIns="91425" rIns="91425" wrap="square" tIns="91425">
            <a:noAutofit/>
          </a:bodyPr>
          <a:lstStyle/>
          <a:p>
            <a:pPr lvl="0">
              <a:spcBef>
                <a:spcPts val="0"/>
              </a:spcBef>
              <a:buNone/>
            </a:pPr>
            <a:r>
              <a:rPr lang="en-US" sz="1200"/>
              <a:t>quantitative reasoning</a:t>
            </a:r>
          </a:p>
        </p:txBody>
      </p:sp>
      <p:sp>
        <p:nvSpPr>
          <p:cNvPr id="320" name="Shape 320"/>
          <p:cNvSpPr txBox="1"/>
          <p:nvPr/>
        </p:nvSpPr>
        <p:spPr>
          <a:xfrm>
            <a:off x="6175475" y="27183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paraphrasing</a:t>
            </a:r>
          </a:p>
        </p:txBody>
      </p:sp>
      <p:sp>
        <p:nvSpPr>
          <p:cNvPr id="321" name="Shape 321"/>
          <p:cNvSpPr txBox="1"/>
          <p:nvPr/>
        </p:nvSpPr>
        <p:spPr>
          <a:xfrm>
            <a:off x="6800225" y="29948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temporal</a:t>
            </a:r>
          </a:p>
        </p:txBody>
      </p:sp>
      <p:sp>
        <p:nvSpPr>
          <p:cNvPr id="322" name="Shape 322"/>
          <p:cNvSpPr txBox="1"/>
          <p:nvPr/>
        </p:nvSpPr>
        <p:spPr>
          <a:xfrm>
            <a:off x="7181225" y="32996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deductive</a:t>
            </a:r>
          </a:p>
        </p:txBody>
      </p:sp>
      <p:sp>
        <p:nvSpPr>
          <p:cNvPr id="323" name="Shape 323"/>
          <p:cNvSpPr txBox="1"/>
          <p:nvPr/>
        </p:nvSpPr>
        <p:spPr>
          <a:xfrm>
            <a:off x="7333625" y="36044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inductive</a:t>
            </a:r>
          </a:p>
        </p:txBody>
      </p:sp>
      <p:sp>
        <p:nvSpPr>
          <p:cNvPr id="324" name="Shape 324"/>
          <p:cNvSpPr txBox="1"/>
          <p:nvPr/>
        </p:nvSpPr>
        <p:spPr>
          <a:xfrm>
            <a:off x="7409825" y="39092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causal (cause to effect)</a:t>
            </a:r>
          </a:p>
        </p:txBody>
      </p:sp>
      <p:sp>
        <p:nvSpPr>
          <p:cNvPr id="325" name="Shape 325"/>
          <p:cNvSpPr txBox="1"/>
          <p:nvPr/>
        </p:nvSpPr>
        <p:spPr>
          <a:xfrm>
            <a:off x="7333625" y="45188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abductive</a:t>
            </a:r>
          </a:p>
        </p:txBody>
      </p:sp>
      <p:sp>
        <p:nvSpPr>
          <p:cNvPr id="326" name="Shape 326"/>
          <p:cNvSpPr txBox="1"/>
          <p:nvPr/>
        </p:nvSpPr>
        <p:spPr>
          <a:xfrm>
            <a:off x="7257425" y="48236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analogy</a:t>
            </a:r>
          </a:p>
        </p:txBody>
      </p:sp>
      <p:sp>
        <p:nvSpPr>
          <p:cNvPr id="327" name="Shape 327"/>
          <p:cNvSpPr txBox="1"/>
          <p:nvPr/>
        </p:nvSpPr>
        <p:spPr>
          <a:xfrm>
            <a:off x="7105025" y="51284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exemplar (learn. by ex.s)</a:t>
            </a:r>
          </a:p>
        </p:txBody>
      </p:sp>
      <p:sp>
        <p:nvSpPr>
          <p:cNvPr id="328" name="Shape 328"/>
          <p:cNvSpPr txBox="1"/>
          <p:nvPr/>
        </p:nvSpPr>
        <p:spPr>
          <a:xfrm>
            <a:off x="6800225" y="54332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conditional </a:t>
            </a:r>
          </a:p>
        </p:txBody>
      </p:sp>
      <p:sp>
        <p:nvSpPr>
          <p:cNvPr id="329" name="Shape 329"/>
          <p:cNvSpPr txBox="1"/>
          <p:nvPr/>
        </p:nvSpPr>
        <p:spPr>
          <a:xfrm>
            <a:off x="7409825" y="42140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causal (effect to cause)</a:t>
            </a:r>
          </a:p>
        </p:txBody>
      </p:sp>
      <p:sp>
        <p:nvSpPr>
          <p:cNvPr id="330" name="Shape 330"/>
          <p:cNvSpPr txBox="1"/>
          <p:nvPr/>
        </p:nvSpPr>
        <p:spPr>
          <a:xfrm>
            <a:off x="6343025" y="57380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non-monotonic </a:t>
            </a:r>
          </a:p>
        </p:txBody>
      </p:sp>
      <p:sp>
        <p:nvSpPr>
          <p:cNvPr id="331" name="Shape 331"/>
          <p:cNvSpPr txBox="1"/>
          <p:nvPr/>
        </p:nvSpPr>
        <p:spPr>
          <a:xfrm>
            <a:off x="5885825" y="5890475"/>
            <a:ext cx="2133600" cy="364500"/>
          </a:xfrm>
          <a:prstGeom prst="rect">
            <a:avLst/>
          </a:prstGeom>
          <a:noFill/>
          <a:ln>
            <a:noFill/>
          </a:ln>
        </p:spPr>
        <p:txBody>
          <a:bodyPr anchorCtr="0" anchor="t" bIns="91425" lIns="91425" rIns="91425" wrap="square" tIns="91425">
            <a:noAutofit/>
          </a:bodyPr>
          <a:lstStyle/>
          <a:p>
            <a:pPr lvl="0" rtl="0">
              <a:spcBef>
                <a:spcPts val="0"/>
              </a:spcBef>
              <a:buNone/>
            </a:pPr>
            <a:r>
              <a:rPr lang="en-US" sz="1200"/>
              <a:t>coref </a:t>
            </a:r>
          </a:p>
        </p:txBody>
      </p:sp>
      <p:sp>
        <p:nvSpPr>
          <p:cNvPr id="332" name="Shape 332"/>
          <p:cNvSpPr/>
          <p:nvPr/>
        </p:nvSpPr>
        <p:spPr>
          <a:xfrm rot="3147948">
            <a:off x="5649304" y="4186981"/>
            <a:ext cx="548557" cy="490116"/>
          </a:xfrm>
          <a:prstGeom prst="arc">
            <a:avLst>
              <a:gd fmla="val 16200000" name="adj1"/>
              <a:gd fmla="val 1321187" name="adj2"/>
            </a:avLst>
          </a:prstGeom>
          <a:noFill/>
          <a:ln cap="flat" cmpd="sng" w="28575">
            <a:solidFill>
              <a:schemeClr val="dk2"/>
            </a:solidFill>
            <a:prstDash val="dot"/>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33" name="Shape 333"/>
          <p:cNvSpPr txBox="1"/>
          <p:nvPr/>
        </p:nvSpPr>
        <p:spPr>
          <a:xfrm>
            <a:off x="5657225" y="6026375"/>
            <a:ext cx="1201800" cy="228600"/>
          </a:xfrm>
          <a:prstGeom prst="rect">
            <a:avLst/>
          </a:prstGeom>
          <a:noFill/>
          <a:ln>
            <a:noFill/>
          </a:ln>
        </p:spPr>
        <p:txBody>
          <a:bodyPr anchorCtr="0" anchor="t" bIns="91425" lIns="91425" rIns="91425" wrap="square" tIns="91425">
            <a:noAutofit/>
          </a:bodyPr>
          <a:lstStyle/>
          <a:p>
            <a:pPr lvl="0" rtl="0">
              <a:spcBef>
                <a:spcPts val="0"/>
              </a:spcBef>
              <a:buNone/>
            </a:pPr>
            <a:r>
              <a:rPr lang="en-US" sz="1200"/>
              <a:t>....</a:t>
            </a:r>
          </a:p>
        </p:txBody>
      </p:sp>
      <p:sp>
        <p:nvSpPr>
          <p:cNvPr id="334" name="Shape 334"/>
          <p:cNvSpPr/>
          <p:nvPr/>
        </p:nvSpPr>
        <p:spPr>
          <a:xfrm>
            <a:off x="5674333" y="4332496"/>
            <a:ext cx="58800" cy="783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0" y="0"/>
            <a:ext cx="9144000" cy="533400"/>
          </a:xfrm>
          <a:prstGeom prst="rect">
            <a:avLst/>
          </a:prstGeom>
        </p:spPr>
        <p:txBody>
          <a:bodyPr anchorCtr="0" anchor="ctr" bIns="91425" lIns="91425" rIns="91425" wrap="square" tIns="91425">
            <a:noAutofit/>
          </a:bodyPr>
          <a:lstStyle/>
          <a:p>
            <a:pPr lvl="0">
              <a:spcBef>
                <a:spcPts val="0"/>
              </a:spcBef>
              <a:buNone/>
            </a:pPr>
            <a:r>
              <a:rPr lang="en-US"/>
              <a:t>How do you define “reasoning”?</a:t>
            </a:r>
          </a:p>
        </p:txBody>
      </p:sp>
      <p:sp>
        <p:nvSpPr>
          <p:cNvPr id="341" name="Shape 341"/>
          <p:cNvSpPr txBox="1"/>
          <p:nvPr>
            <p:ph idx="1" type="body"/>
          </p:nvPr>
        </p:nvSpPr>
        <p:spPr>
          <a:xfrm>
            <a:off x="381000" y="762000"/>
            <a:ext cx="8382000" cy="643200"/>
          </a:xfrm>
          <a:prstGeom prst="rect">
            <a:avLst/>
          </a:prstGeom>
        </p:spPr>
        <p:txBody>
          <a:bodyPr anchorCtr="0" anchor="t" bIns="91425" lIns="91425" rIns="91425" wrap="square" tIns="91425">
            <a:noAutofit/>
          </a:bodyPr>
          <a:lstStyle/>
          <a:p>
            <a:pPr indent="0" lvl="0" marL="152400">
              <a:spcBef>
                <a:spcPts val="0"/>
              </a:spcBef>
              <a:buNone/>
            </a:pPr>
            <a:r>
              <a:rPr lang="en-US"/>
              <a:t>It’s a convoluted subject and hard to define. </a:t>
            </a:r>
          </a:p>
        </p:txBody>
      </p:sp>
      <p:sp>
        <p:nvSpPr>
          <p:cNvPr id="342" name="Shape 342"/>
          <p:cNvSpPr txBox="1"/>
          <p:nvPr>
            <p:ph idx="12" type="sldNum"/>
          </p:nvPr>
        </p:nvSpPr>
        <p:spPr>
          <a:xfrm>
            <a:off x="400664" y="6245225"/>
            <a:ext cx="2133600" cy="476100"/>
          </a:xfrm>
          <a:prstGeom prst="rect">
            <a:avLst/>
          </a:prstGeom>
        </p:spPr>
        <p:txBody>
          <a:bodyPr anchorCtr="0" anchor="t"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43" name="Shape 343"/>
          <p:cNvSpPr/>
          <p:nvPr/>
        </p:nvSpPr>
        <p:spPr>
          <a:xfrm>
            <a:off x="1761175" y="3405750"/>
            <a:ext cx="1942200" cy="2495100"/>
          </a:xfrm>
          <a:prstGeom prst="roundRect">
            <a:avLst>
              <a:gd fmla="val 16667" name="adj"/>
            </a:avLst>
          </a:prstGeom>
          <a:solidFill>
            <a:srgbClr val="FFFFFF"/>
          </a:solidFill>
          <a:ln cap="flat" cmpd="sng" w="9525">
            <a:solidFill>
              <a:schemeClr val="dk2"/>
            </a:solidFill>
            <a:prstDash val="dash"/>
            <a:round/>
            <a:headEnd len="med" w="med" type="none"/>
            <a:tailEnd len="med" w="med" type="none"/>
          </a:ln>
        </p:spPr>
        <p:txBody>
          <a:bodyPr anchorCtr="0" anchor="t" bIns="91425" lIns="91425" rIns="91425" wrap="square" tIns="91425">
            <a:noAutofit/>
          </a:bodyPr>
          <a:lstStyle/>
          <a:p>
            <a:pPr lvl="0" rtl="0" algn="ctr">
              <a:spcBef>
                <a:spcPts val="0"/>
              </a:spcBef>
              <a:buNone/>
            </a:pPr>
            <a:r>
              <a:rPr lang="en-US" sz="900"/>
              <a:t>fact space </a:t>
            </a:r>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ctr">
              <a:spcBef>
                <a:spcPts val="0"/>
              </a:spcBef>
              <a:buNone/>
            </a:pPr>
            <a:r>
              <a:t/>
            </a:r>
            <a:endParaRPr sz="900"/>
          </a:p>
          <a:p>
            <a:pPr lvl="0" rtl="0" algn="l">
              <a:spcBef>
                <a:spcPts val="0"/>
              </a:spcBef>
              <a:buNone/>
            </a:pPr>
            <a:r>
              <a:t/>
            </a:r>
            <a:endParaRPr sz="900"/>
          </a:p>
        </p:txBody>
      </p:sp>
      <p:sp>
        <p:nvSpPr>
          <p:cNvPr id="344" name="Shape 344"/>
          <p:cNvSpPr/>
          <p:nvPr/>
        </p:nvSpPr>
        <p:spPr>
          <a:xfrm>
            <a:off x="1989775" y="3806950"/>
            <a:ext cx="1458900" cy="684900"/>
          </a:xfrm>
          <a:prstGeom prst="roundRect">
            <a:avLst>
              <a:gd fmla="val 16667" name="adj"/>
            </a:avLst>
          </a:prstGeom>
          <a:solidFill>
            <a:srgbClr val="F4CCCC"/>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a:t>Facts about </a:t>
            </a:r>
          </a:p>
          <a:p>
            <a:pPr lvl="0" rtl="0" algn="ctr">
              <a:spcBef>
                <a:spcPts val="0"/>
              </a:spcBef>
              <a:buNone/>
            </a:pPr>
            <a:r>
              <a:rPr lang="en-US"/>
              <a:t>the world  </a:t>
            </a:r>
          </a:p>
        </p:txBody>
      </p:sp>
      <p:sp>
        <p:nvSpPr>
          <p:cNvPr id="345" name="Shape 345"/>
          <p:cNvSpPr/>
          <p:nvPr/>
        </p:nvSpPr>
        <p:spPr>
          <a:xfrm>
            <a:off x="1989775" y="4721350"/>
            <a:ext cx="1458900" cy="842400"/>
          </a:xfrm>
          <a:prstGeom prst="roundRect">
            <a:avLst>
              <a:gd fmla="val 16667" name="adj"/>
            </a:avLst>
          </a:prstGeom>
          <a:solidFill>
            <a:srgbClr val="D9EAD3"/>
          </a:solidFill>
          <a:ln cap="flat" cmpd="sng" w="9525">
            <a:solidFill>
              <a:schemeClr val="dk2"/>
            </a:solidFill>
            <a:prstDash val="solid"/>
            <a:round/>
            <a:headEnd len="med" w="med" type="none"/>
            <a:tailEnd len="med" w="med" type="none"/>
          </a:ln>
        </p:spPr>
        <p:txBody>
          <a:bodyPr anchorCtr="0" anchor="t" bIns="91425" lIns="91425" rIns="91425" wrap="square" tIns="91425">
            <a:noAutofit/>
          </a:bodyPr>
          <a:lstStyle/>
          <a:p>
            <a:pPr lvl="0" rtl="0" algn="ctr">
              <a:spcBef>
                <a:spcPts val="0"/>
              </a:spcBef>
              <a:buNone/>
            </a:pPr>
            <a:r>
              <a:rPr lang="en-US"/>
              <a:t>Facts about </a:t>
            </a:r>
          </a:p>
          <a:p>
            <a:pPr lvl="0" rtl="0" algn="ctr">
              <a:spcBef>
                <a:spcPts val="0"/>
              </a:spcBef>
              <a:buNone/>
            </a:pPr>
            <a:r>
              <a:rPr lang="en-US"/>
              <a:t>the assumed scenario  </a:t>
            </a:r>
          </a:p>
        </p:txBody>
      </p:sp>
      <p:sp>
        <p:nvSpPr>
          <p:cNvPr id="346" name="Shape 346"/>
          <p:cNvSpPr/>
          <p:nvPr/>
        </p:nvSpPr>
        <p:spPr>
          <a:xfrm>
            <a:off x="4256150" y="4347425"/>
            <a:ext cx="1458900" cy="684900"/>
          </a:xfrm>
          <a:prstGeom prst="roundRect">
            <a:avLst>
              <a:gd fmla="val 16667" name="adj"/>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US"/>
              <a:t>Reasoning</a:t>
            </a:r>
          </a:p>
        </p:txBody>
      </p:sp>
      <p:cxnSp>
        <p:nvCxnSpPr>
          <p:cNvPr id="347" name="Shape 347"/>
          <p:cNvCxnSpPr/>
          <p:nvPr/>
        </p:nvCxnSpPr>
        <p:spPr>
          <a:xfrm>
            <a:off x="3307650" y="3985600"/>
            <a:ext cx="1141200" cy="585600"/>
          </a:xfrm>
          <a:prstGeom prst="straightConnector1">
            <a:avLst/>
          </a:prstGeom>
          <a:noFill/>
          <a:ln cap="flat" cmpd="sng" w="9525">
            <a:solidFill>
              <a:schemeClr val="dk2"/>
            </a:solidFill>
            <a:prstDash val="solid"/>
            <a:round/>
            <a:headEnd len="lg" w="lg" type="none"/>
            <a:tailEnd len="lg" w="lg" type="triangle"/>
          </a:ln>
        </p:spPr>
      </p:cxnSp>
      <p:cxnSp>
        <p:nvCxnSpPr>
          <p:cNvPr id="348" name="Shape 348"/>
          <p:cNvCxnSpPr/>
          <p:nvPr/>
        </p:nvCxnSpPr>
        <p:spPr>
          <a:xfrm>
            <a:off x="3327650" y="4362575"/>
            <a:ext cx="1131300" cy="327600"/>
          </a:xfrm>
          <a:prstGeom prst="straightConnector1">
            <a:avLst/>
          </a:prstGeom>
          <a:noFill/>
          <a:ln cap="flat" cmpd="sng" w="9525">
            <a:solidFill>
              <a:schemeClr val="dk2"/>
            </a:solidFill>
            <a:prstDash val="solid"/>
            <a:round/>
            <a:headEnd len="lg" w="lg" type="none"/>
            <a:tailEnd len="lg" w="lg" type="triangle"/>
          </a:ln>
        </p:spPr>
      </p:cxnSp>
      <p:cxnSp>
        <p:nvCxnSpPr>
          <p:cNvPr id="349" name="Shape 349"/>
          <p:cNvCxnSpPr/>
          <p:nvPr/>
        </p:nvCxnSpPr>
        <p:spPr>
          <a:xfrm flipH="1" rot="10800000">
            <a:off x="3367200" y="4809300"/>
            <a:ext cx="1071900" cy="99300"/>
          </a:xfrm>
          <a:prstGeom prst="straightConnector1">
            <a:avLst/>
          </a:prstGeom>
          <a:noFill/>
          <a:ln cap="flat" cmpd="sng" w="9525">
            <a:solidFill>
              <a:schemeClr val="dk2"/>
            </a:solidFill>
            <a:prstDash val="solid"/>
            <a:round/>
            <a:headEnd len="lg" w="lg" type="none"/>
            <a:tailEnd len="lg" w="lg" type="triangle"/>
          </a:ln>
        </p:spPr>
      </p:cxnSp>
      <p:cxnSp>
        <p:nvCxnSpPr>
          <p:cNvPr id="350" name="Shape 350"/>
          <p:cNvCxnSpPr/>
          <p:nvPr/>
        </p:nvCxnSpPr>
        <p:spPr>
          <a:xfrm flipH="1" rot="10800000">
            <a:off x="3377125" y="4918375"/>
            <a:ext cx="1052100" cy="426900"/>
          </a:xfrm>
          <a:prstGeom prst="straightConnector1">
            <a:avLst/>
          </a:prstGeom>
          <a:noFill/>
          <a:ln cap="flat" cmpd="sng" w="9525">
            <a:solidFill>
              <a:schemeClr val="dk2"/>
            </a:solidFill>
            <a:prstDash val="solid"/>
            <a:round/>
            <a:headEnd len="lg" w="lg" type="none"/>
            <a:tailEnd len="lg" w="lg" type="triangle"/>
          </a:ln>
        </p:spPr>
      </p:cxnSp>
      <p:cxnSp>
        <p:nvCxnSpPr>
          <p:cNvPr id="351" name="Shape 351"/>
          <p:cNvCxnSpPr/>
          <p:nvPr/>
        </p:nvCxnSpPr>
        <p:spPr>
          <a:xfrm flipH="1" rot="10800000">
            <a:off x="3377100" y="4868750"/>
            <a:ext cx="1062000" cy="317400"/>
          </a:xfrm>
          <a:prstGeom prst="straightConnector1">
            <a:avLst/>
          </a:prstGeom>
          <a:noFill/>
          <a:ln cap="flat" cmpd="sng" w="9525">
            <a:solidFill>
              <a:schemeClr val="dk2"/>
            </a:solidFill>
            <a:prstDash val="solid"/>
            <a:round/>
            <a:headEnd len="lg" w="lg" type="none"/>
            <a:tailEnd len="lg" w="lg" type="triangle"/>
          </a:ln>
        </p:spPr>
      </p:cxnSp>
      <p:cxnSp>
        <p:nvCxnSpPr>
          <p:cNvPr id="352" name="Shape 352"/>
          <p:cNvCxnSpPr/>
          <p:nvPr/>
        </p:nvCxnSpPr>
        <p:spPr>
          <a:xfrm>
            <a:off x="3307650" y="4175513"/>
            <a:ext cx="1141200" cy="445200"/>
          </a:xfrm>
          <a:prstGeom prst="straightConnector1">
            <a:avLst/>
          </a:prstGeom>
          <a:noFill/>
          <a:ln cap="flat" cmpd="sng" w="9525">
            <a:solidFill>
              <a:schemeClr val="dk2"/>
            </a:solidFill>
            <a:prstDash val="solid"/>
            <a:round/>
            <a:headEnd len="lg" w="lg" type="none"/>
            <a:tailEnd len="lg" w="lg" type="triangle"/>
          </a:ln>
        </p:spPr>
      </p:cxnSp>
      <p:cxnSp>
        <p:nvCxnSpPr>
          <p:cNvPr id="353" name="Shape 353"/>
          <p:cNvCxnSpPr>
            <a:stCxn id="346" idx="3"/>
          </p:cNvCxnSpPr>
          <p:nvPr/>
        </p:nvCxnSpPr>
        <p:spPr>
          <a:xfrm>
            <a:off x="5715050" y="4689875"/>
            <a:ext cx="803700" cy="10200"/>
          </a:xfrm>
          <a:prstGeom prst="straightConnector1">
            <a:avLst/>
          </a:prstGeom>
          <a:noFill/>
          <a:ln cap="flat" cmpd="sng" w="9525">
            <a:solidFill>
              <a:schemeClr val="dk2"/>
            </a:solidFill>
            <a:prstDash val="solid"/>
            <a:round/>
            <a:headEnd len="lg" w="lg" type="none"/>
            <a:tailEnd len="lg" w="lg" type="triangle"/>
          </a:ln>
        </p:spPr>
      </p:cxnSp>
      <p:sp>
        <p:nvSpPr>
          <p:cNvPr id="354" name="Shape 354"/>
          <p:cNvSpPr txBox="1"/>
          <p:nvPr/>
        </p:nvSpPr>
        <p:spPr>
          <a:xfrm>
            <a:off x="6611250" y="4501675"/>
            <a:ext cx="1181100" cy="367200"/>
          </a:xfrm>
          <a:prstGeom prst="rect">
            <a:avLst/>
          </a:prstGeom>
          <a:noFill/>
          <a:ln>
            <a:noFill/>
          </a:ln>
        </p:spPr>
        <p:txBody>
          <a:bodyPr anchorCtr="0" anchor="t" bIns="91425" lIns="91425" rIns="91425" wrap="square" tIns="91425">
            <a:noAutofit/>
          </a:bodyPr>
          <a:lstStyle/>
          <a:p>
            <a:pPr lvl="0">
              <a:spcBef>
                <a:spcPts val="0"/>
              </a:spcBef>
              <a:buNone/>
            </a:pPr>
            <a:r>
              <a:rPr lang="en-US"/>
              <a:t>conclusion</a:t>
            </a:r>
          </a:p>
        </p:txBody>
      </p:sp>
      <p:pic>
        <p:nvPicPr>
          <p:cNvPr id="355" name="Shape 355"/>
          <p:cNvPicPr preferRelativeResize="0"/>
          <p:nvPr/>
        </p:nvPicPr>
        <p:blipFill rotWithShape="1">
          <a:blip r:embed="rId3">
            <a:alphaModFix/>
          </a:blip>
          <a:srcRect b="9309" l="0" r="0" t="-9309"/>
          <a:stretch/>
        </p:blipFill>
        <p:spPr>
          <a:xfrm>
            <a:off x="1406125" y="1239402"/>
            <a:ext cx="6378335" cy="21663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NR-CCG-16">
  <a:themeElements>
    <a:clrScheme name="Custom 1">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Design">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